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経費精算のDX提案。工数65%削減・差戻し18%→3%・リードタイム5日→1日が目標。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4月PoC→5月構築→7月全社稼働の4ヶ月計画。本日PoC着手承認（120万円）を依頼。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損失2,400万/年を1,560万削減。AI-OCR+WF自動化で工数65%減。投資回収8ヶ月。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7ステップの紙・Excel運用。月3,200件・23分/件・差戻18%・残業60h/月が主要問題。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5軸で課題整理。ムダ（二重入力）・ムリ（経理集中）・品質（差戻18%）が三大問題。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5Why分析で3つの問題を深掘り。根本原因は「紙前提の業務設計」→全体デジタル化が必要。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4ステップ・1日完結。AI-OCRで手入力ゼロ、電子承認で待ち時間98%削減、仕訳自動連携。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年間1,560万削減。初期480万+年間240万で純効果1,320万/年。投資回収8ヶ月。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楽楽精算+AI-OCR+freee連携の3層構成。例外処理・電帳法対応・研修計画を整備。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R1（現場定着）とR3（例外パターン）が最大懸念。PoCで検証し短期切替で対処。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5EEAD4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731520"/>
            <a:ext cx="777240" cy="777240"/>
          </a:xfrm>
          <a:prstGeom prst="ellipse">
            <a:avLst/>
          </a:prstGeom>
          <a:solidFill>
            <a:srgbClr val="14B8A6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9633" y="902513"/>
            <a:ext cx="435254" cy="43525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78308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経費精算プロセス改善提案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─ AI-OCR＋ワークフロー自動化で処理工数65%削減 ─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48640" y="32004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紙・Excel主体の月3,200件を自動化し、差戻し率18%→3%、リードタイム5日→1日へ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48640" y="379476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931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提案者：木村健太（業務改善推進室）　|　2026年2月　|　現場責任者/部門長/情シス向け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3フェーズ4ヶ月で全社展開 ─ 4月PoCスタート、7月に全社稼働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011680" y="914400"/>
            <a:ext cx="1668780" cy="292608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5" name="Text 3"/>
          <p:cNvSpPr/>
          <p:nvPr/>
        </p:nvSpPr>
        <p:spPr>
          <a:xfrm>
            <a:off x="2011680" y="914400"/>
            <a:ext cx="16687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4月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680460" y="914400"/>
            <a:ext cx="1668780" cy="292608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7" name="Text 5"/>
          <p:cNvSpPr/>
          <p:nvPr/>
        </p:nvSpPr>
        <p:spPr>
          <a:xfrm>
            <a:off x="3680460" y="914400"/>
            <a:ext cx="16687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5月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349240" y="914400"/>
            <a:ext cx="1668780" cy="292608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9" name="Text 7"/>
          <p:cNvSpPr/>
          <p:nvPr/>
        </p:nvSpPr>
        <p:spPr>
          <a:xfrm>
            <a:off x="5349240" y="914400"/>
            <a:ext cx="16687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6月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018020" y="914400"/>
            <a:ext cx="1668780" cy="292608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1" name="Text 9"/>
          <p:cNvSpPr/>
          <p:nvPr/>
        </p:nvSpPr>
        <p:spPr>
          <a:xfrm>
            <a:off x="7018020" y="914400"/>
            <a:ext cx="16687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7月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74320" y="129844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PoC（経理部）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011680" y="1371600"/>
            <a:ext cx="1668780" cy="347472"/>
          </a:xfrm>
          <a:prstGeom prst="rect">
            <a:avLst/>
          </a:prstGeom>
          <a:solidFill>
            <a:srgbClr val="5EEAD4"/>
          </a:solidFill>
          <a:ln/>
        </p:spPr>
      </p:sp>
      <p:sp>
        <p:nvSpPr>
          <p:cNvPr id="14" name="Text 12"/>
          <p:cNvSpPr/>
          <p:nvPr/>
        </p:nvSpPr>
        <p:spPr>
          <a:xfrm>
            <a:off x="2084832" y="1371600"/>
            <a:ext cx="15224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経理部10名でPoC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AI-OCR精度検証・例外洗出し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011680" y="129844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16" name="Shape 14"/>
          <p:cNvSpPr/>
          <p:nvPr/>
        </p:nvSpPr>
        <p:spPr>
          <a:xfrm>
            <a:off x="3680460" y="129844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17" name="Shape 15"/>
          <p:cNvSpPr/>
          <p:nvPr/>
        </p:nvSpPr>
        <p:spPr>
          <a:xfrm>
            <a:off x="5349240" y="129844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18" name="Shape 16"/>
          <p:cNvSpPr/>
          <p:nvPr/>
        </p:nvSpPr>
        <p:spPr>
          <a:xfrm>
            <a:off x="7018020" y="129844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19" name="Text 17"/>
          <p:cNvSpPr/>
          <p:nvPr/>
        </p:nvSpPr>
        <p:spPr>
          <a:xfrm>
            <a:off x="274320" y="189280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構築・テスト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80460" y="1965960"/>
            <a:ext cx="2503170" cy="347472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1" name="Text 19"/>
          <p:cNvSpPr/>
          <p:nvPr/>
        </p:nvSpPr>
        <p:spPr>
          <a:xfrm>
            <a:off x="3753612" y="1965960"/>
            <a:ext cx="235686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WF設定・freee連携構築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全社テスト・研修実施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2011680" y="189280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23" name="Shape 21"/>
          <p:cNvSpPr/>
          <p:nvPr/>
        </p:nvSpPr>
        <p:spPr>
          <a:xfrm>
            <a:off x="3680460" y="189280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24" name="Shape 22"/>
          <p:cNvSpPr/>
          <p:nvPr/>
        </p:nvSpPr>
        <p:spPr>
          <a:xfrm>
            <a:off x="5349240" y="189280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25" name="Shape 23"/>
          <p:cNvSpPr/>
          <p:nvPr/>
        </p:nvSpPr>
        <p:spPr>
          <a:xfrm>
            <a:off x="7018020" y="189280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26" name="Text 24"/>
          <p:cNvSpPr/>
          <p:nvPr/>
        </p:nvSpPr>
        <p:spPr>
          <a:xfrm>
            <a:off x="274320" y="2487168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全社展開・定着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183630" y="2560320"/>
            <a:ext cx="2503170" cy="347472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8" name="Text 26"/>
          <p:cNvSpPr/>
          <p:nvPr/>
        </p:nvSpPr>
        <p:spPr>
          <a:xfrm>
            <a:off x="6256782" y="2560320"/>
            <a:ext cx="235686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全社切替（2週間並行→強制）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KPI監視・定着支援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011680" y="248716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30" name="Shape 28"/>
          <p:cNvSpPr/>
          <p:nvPr/>
        </p:nvSpPr>
        <p:spPr>
          <a:xfrm>
            <a:off x="3680460" y="248716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31" name="Shape 29"/>
          <p:cNvSpPr/>
          <p:nvPr/>
        </p:nvSpPr>
        <p:spPr>
          <a:xfrm>
            <a:off x="5349240" y="248716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32" name="Shape 30"/>
          <p:cNvSpPr/>
          <p:nvPr/>
        </p:nvSpPr>
        <p:spPr>
          <a:xfrm>
            <a:off x="7018020" y="2487168"/>
            <a:ext cx="4572" cy="502920"/>
          </a:xfrm>
          <a:prstGeom prst="rect">
            <a:avLst/>
          </a:prstGeom>
          <a:solidFill>
            <a:srgbClr val="1A5C56"/>
          </a:solidFill>
          <a:ln/>
        </p:spPr>
      </p:sp>
      <p:sp>
        <p:nvSpPr>
          <p:cNvPr id="33" name="Shape 31"/>
          <p:cNvSpPr/>
          <p:nvPr/>
        </p:nvSpPr>
        <p:spPr>
          <a:xfrm>
            <a:off x="2011680" y="3127248"/>
            <a:ext cx="6675120" cy="9144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34" name="Shape 32"/>
          <p:cNvSpPr/>
          <p:nvPr/>
        </p:nvSpPr>
        <p:spPr>
          <a:xfrm>
            <a:off x="1938528" y="3054096"/>
            <a:ext cx="164592" cy="164592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35" name="Text 33"/>
          <p:cNvSpPr/>
          <p:nvPr/>
        </p:nvSpPr>
        <p:spPr>
          <a:xfrm>
            <a:off x="1691640" y="3236976"/>
            <a:ext cx="685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 Go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3607308" y="3054096"/>
            <a:ext cx="164592" cy="164592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37" name="Text 35"/>
          <p:cNvSpPr/>
          <p:nvPr/>
        </p:nvSpPr>
        <p:spPr>
          <a:xfrm>
            <a:off x="3360420" y="3236976"/>
            <a:ext cx="685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精度判定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6110478" y="3054096"/>
            <a:ext cx="164592" cy="164592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39" name="Text 37"/>
          <p:cNvSpPr/>
          <p:nvPr/>
        </p:nvSpPr>
        <p:spPr>
          <a:xfrm>
            <a:off x="5863590" y="3236976"/>
            <a:ext cx="685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研修完了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7278624" y="3054096"/>
            <a:ext cx="164592" cy="164592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41" name="Text 39"/>
          <p:cNvSpPr/>
          <p:nvPr/>
        </p:nvSpPr>
        <p:spPr>
          <a:xfrm>
            <a:off x="7031736" y="3236976"/>
            <a:ext cx="685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全社稼働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8279892" y="3054096"/>
            <a:ext cx="164592" cy="164592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43" name="Text 41"/>
          <p:cNvSpPr/>
          <p:nvPr/>
        </p:nvSpPr>
        <p:spPr>
          <a:xfrm>
            <a:off x="8033004" y="3236976"/>
            <a:ext cx="685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定着確認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457200" y="374904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457200" y="3749040"/>
            <a:ext cx="54864" cy="9144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6" name="Text 44"/>
          <p:cNvSpPr/>
          <p:nvPr/>
        </p:nvSpPr>
        <p:spPr>
          <a:xfrm>
            <a:off x="640080" y="379476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本日の承認依頼</a:t>
            </a:r>
            <a:endParaRPr lang="en-US" sz="1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4041648"/>
          <a:ext cx="7955280" cy="914400"/>
        </p:xfrm>
        <a:graphic>
          <a:graphicData uri="http://schemas.openxmlformats.org/drawingml/2006/table">
            <a:tbl>
              <a:tblPr/>
              <a:tblGrid>
                <a:gridCol w="320040"/>
                <a:gridCol w="4114800"/>
                <a:gridCol w="1097280"/>
                <a:gridCol w="1097280"/>
              </a:tblGrid>
              <a:tr h="2011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B8A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承認事項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B8A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担当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B8A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期限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B8A6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経費精算DX化の着手承認（PoC予算120万円）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部門長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本日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楽楽精算トライアル契約の承認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情シス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3月中旬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経理部PoCメンバー（10名）のアサイン承認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経理部長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3月末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5C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" name="Text 4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49" name="Text 46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年間2,400万円の損失を、クラウド経費精算SaaS導入で年間1,560万円削減</a:t>
            </a:r>
            <a:endParaRPr lang="en-US" sz="19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26974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1325880" y="1097280"/>
            <a:ext cx="502920" cy="502920"/>
          </a:xfrm>
          <a:prstGeom prst="ellipse">
            <a:avLst/>
          </a:prstGeom>
          <a:solidFill>
            <a:srgbClr val="F0FDF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6522" y="1207922"/>
            <a:ext cx="281635" cy="28163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16916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年間2,400万円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48640" y="2011680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現状の損失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2331720"/>
            <a:ext cx="2331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経理2名の残業60h/月 = 年間1,080万円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差戻し・手戻り工数 = 年間720万円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紙・郵送・保管コスト = 年間380万円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処理遅延による立替金不満（ES▲8pt）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337560" y="914400"/>
            <a:ext cx="269748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337560" y="914400"/>
            <a:ext cx="269748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12" name="Shape 9"/>
          <p:cNvSpPr/>
          <p:nvPr/>
        </p:nvSpPr>
        <p:spPr>
          <a:xfrm>
            <a:off x="4206240" y="1097280"/>
            <a:ext cx="502920" cy="502920"/>
          </a:xfrm>
          <a:prstGeom prst="ellipse">
            <a:avLst/>
          </a:prstGeom>
          <a:solidFill>
            <a:srgbClr val="F0FDFA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6882" y="1207922"/>
            <a:ext cx="281635" cy="281635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429000" y="16916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AI-OCR＋WF自動化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429000" y="2011680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提案内容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520440" y="2331720"/>
            <a:ext cx="2331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クラウド経費精算SaaS導入（楽楽精算）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AI-OCRで領収書の自動読取・仕訳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承認ワークフローの電子化・自動ルーティング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会計ソフト（freee）との自動連携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6217920" y="914400"/>
            <a:ext cx="269748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217920" y="914400"/>
            <a:ext cx="2697480" cy="4572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Shape 15"/>
          <p:cNvSpPr/>
          <p:nvPr/>
        </p:nvSpPr>
        <p:spPr>
          <a:xfrm>
            <a:off x="7086600" y="1097280"/>
            <a:ext cx="502920" cy="502920"/>
          </a:xfrm>
          <a:prstGeom prst="ellipse">
            <a:avLst/>
          </a:prstGeom>
          <a:solidFill>
            <a:srgbClr val="F0FDFA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242" y="1207922"/>
            <a:ext cx="281635" cy="281635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309360" y="16916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年間1,560万円削減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6309360" y="2011680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期待効果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6400800" y="2331720"/>
            <a:ext cx="2331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処理工数 1,227h/月 → 430h/月（65%減）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差戻し率 18% → 3%（入力チェック自動化）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リードタイム 5日 → 1日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投資回収 8ヶ月（初期費用480万円）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25" name="Text 20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As-Is：7ステップ・5日間 ─ 手入力と紙回覧がボトルネック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005840"/>
            <a:ext cx="1051560" cy="6400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①領収書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貼付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紙台紙に糊付け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89888" y="114300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554480" y="1005840"/>
            <a:ext cx="1051560" cy="6400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155448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②Excel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入力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55448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手入力15分/件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2624328" y="114300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788920" y="1005840"/>
            <a:ext cx="1051560" cy="6400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278892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③上長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紙回覧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78892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平均1.5日待ち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3858768" y="114300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023360" y="1005840"/>
            <a:ext cx="1051560" cy="6400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402336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④経理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チェック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02336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8分/件・差戻18%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5093208" y="114300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257800" y="1005840"/>
            <a:ext cx="1051560" cy="6400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525780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⑤会計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手入力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25780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仕訳5分/件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327648" y="114300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492240" y="1005840"/>
            <a:ext cx="1051560" cy="64008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24" name="Text 22"/>
          <p:cNvSpPr/>
          <p:nvPr/>
        </p:nvSpPr>
        <p:spPr>
          <a:xfrm>
            <a:off x="649224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⑥支払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処理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9224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月2回バッチ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7562088" y="114300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726680" y="1005840"/>
            <a:ext cx="1051560" cy="64008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28" name="Text 26"/>
          <p:cNvSpPr/>
          <p:nvPr/>
        </p:nvSpPr>
        <p:spPr>
          <a:xfrm>
            <a:off x="7726680" y="1024128"/>
            <a:ext cx="1051560" cy="3520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⑦原本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保管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726680" y="13258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段ボール箱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320040" y="1965960"/>
            <a:ext cx="2286000" cy="2286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1" name="Text 29"/>
          <p:cNvSpPr/>
          <p:nvPr/>
        </p:nvSpPr>
        <p:spPr>
          <a:xfrm>
            <a:off x="365760" y="1984248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手入力ミス多発（差戻し18%）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2697480" y="1965960"/>
            <a:ext cx="1234440" cy="2286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33" name="Text 31"/>
          <p:cNvSpPr/>
          <p:nvPr/>
        </p:nvSpPr>
        <p:spPr>
          <a:xfrm>
            <a:off x="2743200" y="1984248"/>
            <a:ext cx="1143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承認待ち1.5日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023360" y="1965960"/>
            <a:ext cx="2286000" cy="2286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5" name="Text 33"/>
          <p:cNvSpPr/>
          <p:nvPr/>
        </p:nvSpPr>
        <p:spPr>
          <a:xfrm>
            <a:off x="4069080" y="1984248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経理の残業60h/月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57200" y="2468880"/>
            <a:ext cx="822960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57200" y="2468880"/>
            <a:ext cx="8229600" cy="36576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8" name="Text 36"/>
          <p:cNvSpPr/>
          <p:nvPr/>
        </p:nvSpPr>
        <p:spPr>
          <a:xfrm>
            <a:off x="640080" y="2560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現状の定量データ（月間実績）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880360"/>
          <a:ext cx="795528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645920"/>
                <a:gridCol w="1645920"/>
                <a:gridCol w="2011680"/>
              </a:tblGrid>
              <a:tr h="2286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指標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月間値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年間換算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問題点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処理件数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3,200件/月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38,400件/年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月末に60%が集中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1件あたり工数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23分/件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業界平均の2.3倍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合計処理工数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1,227h/月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14,720h/年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FTE換算 7.5人分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差戻し率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18%（576件）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6,912件/年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目標3%の6倍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リードタイム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平均5営業日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従業員不満の上位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経理残業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60h/月（2名）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720h/年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36協定リスク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0" name="Text 37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41" name="Text 38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課題を3M（ムダ・ムラ・ムリ）＋品質＋属人化の5軸で整理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914400"/>
            <a:ext cx="157276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20040" y="914400"/>
            <a:ext cx="1572768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777240" y="1097280"/>
            <a:ext cx="457200" cy="45720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ムダ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1691640"/>
            <a:ext cx="138988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紙の印刷・貼付・郵送（年380万円）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同じデータの二重入力（Excel→会計）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原本保管スペース（年12万円）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039112" y="914400"/>
            <a:ext cx="157276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039112" y="914400"/>
            <a:ext cx="1572768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Shape 8"/>
          <p:cNvSpPr/>
          <p:nvPr/>
        </p:nvSpPr>
        <p:spPr>
          <a:xfrm>
            <a:off x="2496312" y="109728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2496312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ムラ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130552" y="1691640"/>
            <a:ext cx="138988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月末集中（60%が最終週に集中）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承認者不在時の停滞（出張・休暇）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部署ごとに異なるExcelテンプレート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758184" y="914400"/>
            <a:ext cx="157276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758184" y="914400"/>
            <a:ext cx="1572768" cy="457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5" name="Shape 13"/>
          <p:cNvSpPr/>
          <p:nvPr/>
        </p:nvSpPr>
        <p:spPr>
          <a:xfrm>
            <a:off x="4215384" y="1097280"/>
            <a:ext cx="457200" cy="45720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6" name="Text 14"/>
          <p:cNvSpPr/>
          <p:nvPr/>
        </p:nvSpPr>
        <p:spPr>
          <a:xfrm>
            <a:off x="4215384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ムリ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849624" y="1691640"/>
            <a:ext cx="138988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経理2名に月3,200件が集中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月末残業60h/月（36協定上限接近）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年末調整と重なる11-12月は破綻寸前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77256" y="914400"/>
            <a:ext cx="157276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477256" y="914400"/>
            <a:ext cx="1572768" cy="457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0" name="Shape 18"/>
          <p:cNvSpPr/>
          <p:nvPr/>
        </p:nvSpPr>
        <p:spPr>
          <a:xfrm>
            <a:off x="5934456" y="1097280"/>
            <a:ext cx="457200" cy="457200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21" name="Text 19"/>
          <p:cNvSpPr/>
          <p:nvPr/>
        </p:nvSpPr>
        <p:spPr>
          <a:xfrm>
            <a:off x="5934456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品質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568696" y="1691640"/>
            <a:ext cx="138988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差戻し率18%（入力ミス・添付漏れ）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仕訳の勘定科目誤り 月平均42件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消費税区分ミスによる修正仕訳 月15件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196328" y="914400"/>
            <a:ext cx="157276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196328" y="914400"/>
            <a:ext cx="1572768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5" name="Shape 23"/>
          <p:cNvSpPr/>
          <p:nvPr/>
        </p:nvSpPr>
        <p:spPr>
          <a:xfrm>
            <a:off x="7653528" y="1097280"/>
            <a:ext cx="457200" cy="45720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6" name="Text 24"/>
          <p:cNvSpPr/>
          <p:nvPr/>
        </p:nvSpPr>
        <p:spPr>
          <a:xfrm>
            <a:off x="7653528" y="1097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属人化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287768" y="1691640"/>
            <a:ext cx="138988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経理の田中さんしか例外処理できない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海外出張精算のルールが暗黙知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退職リスクが業務継続リスクに直結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根本原因：紙・手入力前提の業務設計が全ての非効率の起点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1371600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058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差戻し率18%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920240" y="105156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6" name="Text 4"/>
          <p:cNvSpPr/>
          <p:nvPr/>
        </p:nvSpPr>
        <p:spPr>
          <a:xfrm>
            <a:off x="1965960" y="1069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Why1: 手入力でミスが多い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3182112" y="109728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37560" y="105156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9" name="Text 7"/>
          <p:cNvSpPr/>
          <p:nvPr/>
        </p:nvSpPr>
        <p:spPr>
          <a:xfrm>
            <a:off x="3383280" y="1069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Why2: 入力時にチェックがない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599432" y="109728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05156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2" name="Text 10"/>
          <p:cNvSpPr/>
          <p:nvPr/>
        </p:nvSpPr>
        <p:spPr>
          <a:xfrm>
            <a:off x="4800600" y="1069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Why3: 紙ベースで即時検証不可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6016752" y="109728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72200" y="105156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5" name="Text 13"/>
          <p:cNvSpPr/>
          <p:nvPr/>
        </p:nvSpPr>
        <p:spPr>
          <a:xfrm>
            <a:off x="6217920" y="1069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Why4: デジタル化されていない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7434072" y="109728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589520" y="1051560"/>
            <a:ext cx="1280160" cy="36576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8" name="Text 16"/>
          <p:cNvSpPr/>
          <p:nvPr/>
        </p:nvSpPr>
        <p:spPr>
          <a:xfrm>
            <a:off x="7635240" y="1069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Why5: 業務設計が紙前提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65760" y="2240280"/>
            <a:ext cx="1371600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22402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経理残業60h/月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920240" y="228600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2" name="Text 20"/>
          <p:cNvSpPr/>
          <p:nvPr/>
        </p:nvSpPr>
        <p:spPr>
          <a:xfrm>
            <a:off x="1965960" y="23042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Why1: 月末に処理が集中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3182112" y="233172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337560" y="228600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5" name="Text 23"/>
          <p:cNvSpPr/>
          <p:nvPr/>
        </p:nvSpPr>
        <p:spPr>
          <a:xfrm>
            <a:off x="3383280" y="23042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Why2: 申請の平準化ができない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4599432" y="233172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754880" y="228600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8" name="Text 26"/>
          <p:cNvSpPr/>
          <p:nvPr/>
        </p:nvSpPr>
        <p:spPr>
          <a:xfrm>
            <a:off x="4800600" y="23042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Why3: 承認が紙回覧で遅い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6016752" y="233172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72200" y="228600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1" name="Text 29"/>
          <p:cNvSpPr/>
          <p:nvPr/>
        </p:nvSpPr>
        <p:spPr>
          <a:xfrm>
            <a:off x="6217920" y="23042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Why4: ワークフローが未電子化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7434072" y="233172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589520" y="2286000"/>
            <a:ext cx="1280160" cy="36576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34" name="Text 32"/>
          <p:cNvSpPr/>
          <p:nvPr/>
        </p:nvSpPr>
        <p:spPr>
          <a:xfrm>
            <a:off x="7635240" y="23042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Why5: 業務設計が紙前提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365760" y="3474720"/>
            <a:ext cx="1371600" cy="4572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6" name="Text 34"/>
          <p:cNvSpPr/>
          <p:nvPr/>
        </p:nvSpPr>
        <p:spPr>
          <a:xfrm>
            <a:off x="365760" y="34747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リードタイム5日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1920240" y="352044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8" name="Text 36"/>
          <p:cNvSpPr/>
          <p:nvPr/>
        </p:nvSpPr>
        <p:spPr>
          <a:xfrm>
            <a:off x="1965960" y="353872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Why1: 承認者の物理的不在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3182112" y="356616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37560" y="352044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1" name="Text 39"/>
          <p:cNvSpPr/>
          <p:nvPr/>
        </p:nvSpPr>
        <p:spPr>
          <a:xfrm>
            <a:off x="3383280" y="353872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Why2: 紙の所在が不明になる</a:t>
            </a:r>
            <a:endParaRPr lang="en-US" sz="750" dirty="0"/>
          </a:p>
        </p:txBody>
      </p:sp>
      <p:sp>
        <p:nvSpPr>
          <p:cNvPr id="42" name="Text 40"/>
          <p:cNvSpPr/>
          <p:nvPr/>
        </p:nvSpPr>
        <p:spPr>
          <a:xfrm>
            <a:off x="4599432" y="356616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754880" y="352044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4" name="Text 42"/>
          <p:cNvSpPr/>
          <p:nvPr/>
        </p:nvSpPr>
        <p:spPr>
          <a:xfrm>
            <a:off x="4800600" y="353872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Why3: 経理の手動チェック待ち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6016752" y="356616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172200" y="3520440"/>
            <a:ext cx="128016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7" name="Text 45"/>
          <p:cNvSpPr/>
          <p:nvPr/>
        </p:nvSpPr>
        <p:spPr>
          <a:xfrm>
            <a:off x="6217920" y="353872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Why4: 処理の自動化がない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7434072" y="3566160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7589520" y="3520440"/>
            <a:ext cx="1280160" cy="36576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50" name="Text 48"/>
          <p:cNvSpPr/>
          <p:nvPr/>
        </p:nvSpPr>
        <p:spPr>
          <a:xfrm>
            <a:off x="7635240" y="353872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Why5: 業務設計が紙前提</a:t>
            </a:r>
            <a:endParaRPr lang="en-US" sz="750" dirty="0"/>
          </a:p>
        </p:txBody>
      </p:sp>
      <p:sp>
        <p:nvSpPr>
          <p:cNvPr id="51" name="Shape 49"/>
          <p:cNvSpPr/>
          <p:nvPr/>
        </p:nvSpPr>
        <p:spPr>
          <a:xfrm>
            <a:off x="457200" y="397764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457200" y="3977640"/>
            <a:ext cx="8229600" cy="45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53" name="Text 51"/>
          <p:cNvSpPr/>
          <p:nvPr/>
        </p:nvSpPr>
        <p:spPr>
          <a:xfrm>
            <a:off x="640080" y="4069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根本原因：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3つの問題はすべて「紙・手入力前提の業務設計」に起因する。個別の運用改善ではなく、業務プロセス全体のデジタル化（AI-OCR＋ワークフロー＋会計連携）が必要。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To-Be：4ステップ・1日完結 ─ AI-OCR＋WF＋会計連携で自動化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1828800" cy="82296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24128"/>
            <a:ext cx="18288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①スマホ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撮影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14173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領収書をカメラで撮影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2212848" y="123444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514600" y="1005840"/>
            <a:ext cx="1828800" cy="82296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8" name="Text 6"/>
          <p:cNvSpPr/>
          <p:nvPr/>
        </p:nvSpPr>
        <p:spPr>
          <a:xfrm>
            <a:off x="2514600" y="1024128"/>
            <a:ext cx="18288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②AI-OCR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自動読取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514600" y="14173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金額・日付・店名を自動抽出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勘定科目を自動判定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361688" y="123444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1005840"/>
            <a:ext cx="1828800" cy="82296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12" name="Text 10"/>
          <p:cNvSpPr/>
          <p:nvPr/>
        </p:nvSpPr>
        <p:spPr>
          <a:xfrm>
            <a:off x="4663440" y="1024128"/>
            <a:ext cx="18288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③電子承認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自動通知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663440" y="14173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スマホでワンタップ承認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代理承認自動切替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6510528" y="123444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812280" y="1005840"/>
            <a:ext cx="1828800" cy="82296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6" name="Text 14"/>
          <p:cNvSpPr/>
          <p:nvPr/>
        </p:nvSpPr>
        <p:spPr>
          <a:xfrm>
            <a:off x="6812280" y="1024128"/>
            <a:ext cx="18288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④会計連携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自動仕訳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812280" y="141732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freeeへ自動連携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支払データも自動生成</a:t>
            </a:r>
            <a:endParaRPr lang="en-US" sz="700" dirty="0"/>
          </a:p>
        </p:txBody>
      </p:sp>
      <p:sp>
        <p:nvSpPr>
          <p:cNvPr id="18" name="Shape 16"/>
          <p:cNvSpPr/>
          <p:nvPr/>
        </p:nvSpPr>
        <p:spPr>
          <a:xfrm>
            <a:off x="365760" y="2011680"/>
            <a:ext cx="1828800" cy="201168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9" name="Text 17"/>
          <p:cNvSpPr/>
          <p:nvPr/>
        </p:nvSpPr>
        <p:spPr>
          <a:xfrm>
            <a:off x="411480" y="202996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手入力ゼロ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2514600" y="2011680"/>
            <a:ext cx="1828800" cy="201168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1" name="Text 19"/>
          <p:cNvSpPr/>
          <p:nvPr/>
        </p:nvSpPr>
        <p:spPr>
          <a:xfrm>
            <a:off x="2560320" y="202996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自動チェック→差戻3%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663440" y="2011680"/>
            <a:ext cx="1828800" cy="201168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3" name="Text 21"/>
          <p:cNvSpPr/>
          <p:nvPr/>
        </p:nvSpPr>
        <p:spPr>
          <a:xfrm>
            <a:off x="4709160" y="202996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承認待ち30分以内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812280" y="2011680"/>
            <a:ext cx="1828800" cy="201168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0" y="202996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二重入力ゼロ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457200" y="2468880"/>
            <a:ext cx="822960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" y="2468880"/>
            <a:ext cx="8229600" cy="36576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" y="2560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主要変更点（As-Is → To-Be）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880360"/>
          <a:ext cx="79552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286000"/>
                <a:gridCol w="2286000"/>
                <a:gridCol w="1097280"/>
              </a:tblGrid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プロセス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As-Is（現状）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To-Be（改善後）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効果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領収書入力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紙台紙＋Excel手入力（15分）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スマホ撮影→AI-OCR（1分）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▲93%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承認フロー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紙回覧（1.5日）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電子承認＋自動通知（30分）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▲98%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経理チェック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目視＋手計算（8分）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自動バリデーション（0分）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▲100%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仕訳入力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会計ソフト手入力（5分）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API連携で自動転記（0分）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▲100%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ステップ数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7ステップ・5日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4ステップ・1日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▲43%/▲80%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" name="Text 27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年間1,560万円の改善効果、投資480万円を8ヶ月で回収</a:t>
            </a:r>
            <a:endParaRPr lang="en-US" sz="2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097280"/>
                <a:gridCol w="1097280"/>
                <a:gridCol w="914400"/>
                <a:gridCol w="256032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改善項目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現状コスト/年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改善後/年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年間削減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算出根拠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処理工数（人件費）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1,472万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515万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957万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14,720h→5,160h @¥1,000/h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経理残業代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230万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60h→8h/月 @¥1,875/h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差戻し手戻りコスト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207万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176万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差戻6,912→1,152件 @30分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紙・郵送・保管費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158万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158万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ペーパーレス化で全廃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従業員生産性回復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（定量化困難）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39万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立替金回収早期化による機会コスト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274320" y="2971800"/>
            <a:ext cx="8595360" cy="41148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5" name="Text 2"/>
          <p:cNvSpPr/>
          <p:nvPr/>
        </p:nvSpPr>
        <p:spPr>
          <a:xfrm>
            <a:off x="457200" y="299923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年間改善効果 合計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029200" y="29718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5EEA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1,560万円 / 年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457200" y="36118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57200" y="3611880"/>
            <a:ext cx="196596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9" name="Text 6"/>
          <p:cNvSpPr/>
          <p:nvPr/>
        </p:nvSpPr>
        <p:spPr>
          <a:xfrm>
            <a:off x="548640" y="36850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初期投資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48640" y="3867912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480万円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548640" y="416052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SaaS初期＋設定＋研修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2606040" y="36118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606040" y="3611880"/>
            <a:ext cx="196596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Text 11"/>
          <p:cNvSpPr/>
          <p:nvPr/>
        </p:nvSpPr>
        <p:spPr>
          <a:xfrm>
            <a:off x="2697480" y="36850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年間ランニング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2697480" y="3867912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240万円/年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2697480" y="416052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SaaSライセンス＋保守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4754880" y="36118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611880"/>
            <a:ext cx="1965960" cy="36576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6"/>
          <p:cNvSpPr/>
          <p:nvPr/>
        </p:nvSpPr>
        <p:spPr>
          <a:xfrm>
            <a:off x="4846320" y="36850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純年間効果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4846320" y="3867912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1,320万円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4846320" y="416052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1,560万−240万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6903720" y="36118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6903720" y="3611880"/>
            <a:ext cx="1965960" cy="36576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4" name="Text 21"/>
          <p:cNvSpPr/>
          <p:nvPr/>
        </p:nvSpPr>
        <p:spPr>
          <a:xfrm>
            <a:off x="6995160" y="36850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投資回収期間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6995160" y="3867912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8ヶ月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6995160" y="4160520"/>
            <a:ext cx="1783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480万÷(1,320万÷12)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楽楽精算＋AI-OCR＋freee連携の3層構成で実装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41148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" name="Text 2"/>
          <p:cNvSpPr/>
          <p:nvPr/>
        </p:nvSpPr>
        <p:spPr>
          <a:xfrm>
            <a:off x="502920" y="932688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フロントエンド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（申請者・承認者）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6974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37160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楽楽精算 モバイルアプリ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スマホカメラ→AI-OCR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スマホ / PC で承認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154680" y="123444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337560" y="914400"/>
            <a:ext cx="2697480" cy="41148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9" name="Text 7"/>
          <p:cNvSpPr/>
          <p:nvPr/>
        </p:nvSpPr>
        <p:spPr>
          <a:xfrm>
            <a:off x="3383280" y="932688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ミドルウェア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（自動処理層）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37560" y="1325880"/>
            <a:ext cx="26974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29000" y="137160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ワークフローエンジン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バリデーションルール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AI勘定科目推定（精度95%）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035040" y="123444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17920" y="914400"/>
            <a:ext cx="2697480" cy="41148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4" name="Text 12"/>
          <p:cNvSpPr/>
          <p:nvPr/>
        </p:nvSpPr>
        <p:spPr>
          <a:xfrm>
            <a:off x="6263640" y="932688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バックエンド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（会計・支払）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1325880"/>
            <a:ext cx="26974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309360" y="1371600"/>
            <a:ext cx="2514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freee会計 API連携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銀行FBデータ自動生成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電子帳簿保存法対応保管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2606040"/>
            <a:ext cx="39776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606040"/>
            <a:ext cx="54864" cy="19202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265176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運用設計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292608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例外処理ルール：AI-OCR読取失敗→手動補正フロー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承認代理：3営業日以上の不在→自動エスカレーション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月次チェック：経理はサンプル10%の抜取検証に移行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電帳法対応：タイムスタンプ付き電子保管で原本廃棄可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ヘルプデスク：導入3ヶ月間はチャットサポート常駐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09160" y="2606040"/>
            <a:ext cx="397764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09160" y="2606040"/>
            <a:ext cx="54864" cy="19202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3" name="Text 21"/>
          <p:cNvSpPr/>
          <p:nvPr/>
        </p:nvSpPr>
        <p:spPr>
          <a:xfrm>
            <a:off x="4892040" y="265176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教育・チェンジマネジメント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92040" y="292608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研修計画：全社員向け操作研修（30分×3回）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経理向け：管理者研修＋例外処理ワークショップ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マニュアル：動画マニュアル（5分×8本）を作成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アンバサダー：各部署1名のサポート担当を選任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効果可視化：導入前後のKPIダッシュボードを公開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想定リスク5件：現場定着とAI-OCR精度が最大の懸念、段階的に対処</a:t>
            </a:r>
            <a:endParaRPr lang="en-US" sz="1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1645920"/>
                <a:gridCol w="502920"/>
                <a:gridCol w="502920"/>
                <a:gridCol w="2926080"/>
                <a:gridCol w="128016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リスク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影響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確率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対策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検知指標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766E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現場が旧プロセスに戻る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並行期間2週間→強制切替＋アンバサダー支援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紙申請件数/週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AI-OCR精度が95%未満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PoC期間で精度測定→95%未満なら学習データ追加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OCR正答率/週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例外パターンの漏れ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PoCで例外パターン洗出し＋手動フォールバック確保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例外件数/月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電帳法要件の不備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低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税理士監修で要件チェックリスト作成済み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監査指摘件数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freee連携のAPI変更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低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低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API変更通知を監視＋楽楽精算ベンダーが対応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連携エラー数/日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65760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65760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70332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リスク軽減のカギ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640080" y="3931920"/>
            <a:ext cx="7863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PoC期間（1ヶ月）でR1〜R3の大半を検証し、本展開前にリスクを潰す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並行稼働期間を設けず短期切替（2週間）で旧プロセスへの逆戻りを防止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全リスクにモニタリング指標を設定し、週次で状況をレビュー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経費精算プロセス改善  |  Confidential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経費精算プロセス改善提案</dc:title>
  <dc:subject>PptxGenJS Presentation</dc:subject>
  <dc:creator>木村健太</dc:creator>
  <cp:lastModifiedBy>木村健太</cp:lastModifiedBy>
  <cp:revision>1</cp:revision>
  <dcterms:created xsi:type="dcterms:W3CDTF">2026-02-06T02:01:22Z</dcterms:created>
  <dcterms:modified xsi:type="dcterms:W3CDTF">2026-02-06T02:01:22Z</dcterms:modified>
</cp:coreProperties>
</file>