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r>
              <a:rPr sz="900" b="0" i="0" u="none" strike="noStrike">
                <a:solidFill>
                  <a:srgbClr val="475569"/>
                </a:solidFill>
                <a:latin typeface="Arial"/>
              </a:rPr>
              <a:t>年間キャッシュフロー（億円）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年間CF（億円）</c:v>
                </c:pt>
              </c:strCache>
            </c:strRef>
          </c:tx>
          <c:spPr>
            <a:solidFill>
              <a:srgbClr val="10B98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Y0</c:v>
                  </c:pt>
                  <c:pt idx="1">
                    <c:v>Y1</c:v>
                  </c:pt>
                  <c:pt idx="2">
                    <c:v>Y2</c:v>
                  </c:pt>
                  <c:pt idx="3">
                    <c:v>Y3</c:v>
                  </c:pt>
                  <c:pt idx="4">
                    <c:v>Y4</c:v>
                  </c:pt>
                  <c:pt idx="5">
                    <c:v>Y5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-3.2</c:v>
                </c:pt>
                <c:pt idx="1">
                  <c:v>0.2</c:v>
                </c:pt>
                <c:pt idx="2">
                  <c:v>1.5</c:v>
                </c:pt>
                <c:pt idx="3">
                  <c:v>1.8</c:v>
                </c:pt>
                <c:pt idx="4">
                  <c:v>1.8</c:v>
                </c:pt>
                <c:pt idx="5">
                  <c:v>1.8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r>
              <a:rPr sz="900" b="0" i="0" u="none" strike="noStrike">
                <a:solidFill>
                  <a:srgbClr val="475569"/>
                </a:solidFill>
                <a:latin typeface="Arial"/>
              </a:rPr>
              <a:t>累計キャッシュフロー（億円）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累計CF（億円）</c:v>
                </c:pt>
              </c:strCache>
            </c:strRef>
          </c:tx>
          <c:spPr>
            <a:solidFill>
              <a:srgbClr val="065F46"/>
            </a:solidFill>
            <a:ln w="38100" cap="flat">
              <a:solidFill>
                <a:srgbClr val="065F4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65F46"/>
              </a:solidFill>
              <a:ln w="9525" cap="flat">
                <a:solidFill>
                  <a:srgbClr val="065F4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Y0</c:v>
                  </c:pt>
                  <c:pt idx="1">
                    <c:v>Y1</c:v>
                  </c:pt>
                  <c:pt idx="2">
                    <c:v>Y2</c:v>
                  </c:pt>
                  <c:pt idx="3">
                    <c:v>Y3</c:v>
                  </c:pt>
                  <c:pt idx="4">
                    <c:v>Y4</c:v>
                  </c:pt>
                  <c:pt idx="5">
                    <c:v>Y5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-3.2</c:v>
                </c:pt>
                <c:pt idx="1">
                  <c:v>-3</c:v>
                </c:pt>
                <c:pt idx="2">
                  <c:v>-1.5</c:v>
                </c:pt>
                <c:pt idx="3">
                  <c:v>0.3</c:v>
                </c:pt>
                <c:pt idx="4">
                  <c:v>2.1</c:v>
                </c:pt>
                <c:pt idx="5">
                  <c:v>3.9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物流センター自動化の投資稟議。4.5億円投資で年間1.8億円効果、回収2.5年。承認依頼。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3件の承認依頼。投資額4.5億・案A採用・調達委員会付議。承認後は3月に調達手続開始。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投資4.5億・効果1.8億/年・回収2.5年・NPV2.1億・IRR28%。背景とリスクの要点。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3カテゴリの課題。物流コスト5.2億（売上比12%）が最大の問題。機会損失も深刻。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投資内訳6項目。Y1に3.2億集中（AGV12台+WMS+レイアウト）。予備費10%を確保。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5項目で年間1.8億円効果。ピッキング人件費0.9億が最大。5年で9億・投資の2倍回収。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Y3上期に累計CF黒字化。NPV2.1億・IRR28%で社内投資基準（IRR&gt;15%）を超過。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3案比較。案A（フル自動化）がNPV・IRR・拡張性で最優。案Bは基準未達、案Cは悪化。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3フェーズ18ヶ月。Phase1で設計・調達、Phase2でAGV12台導入、Phase3で全面展開。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効果30%下振れでもNPVプラス・IRR16%で基準超。コスト20%増でもIRR22%で堅牢。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4E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6EE7B7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731520"/>
            <a:ext cx="777240" cy="777240"/>
          </a:xfrm>
          <a:prstGeom prst="ellipse">
            <a:avLst/>
          </a:prstGeom>
          <a:solidFill>
            <a:srgbClr val="10B981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9633" y="902513"/>
            <a:ext cx="435254" cy="43525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78308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物流センター自動化投資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EE7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─ AGV導入＋WMS刷新による倉庫オペレーション変革 ─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48640" y="320040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投資額4.5億円 → 年間効果1.8億円 → 回収2.5年　|　承認をお願いいたします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3794760"/>
            <a:ext cx="777240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931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起案：松本亮太（経営企画部）　|　2026年2月10日　|　投資委員会資料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64E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承認をお願いする3つの事項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960120"/>
          </a:xfrm>
          <a:prstGeom prst="rect">
            <a:avLst/>
          </a:prstGeom>
          <a:solidFill>
            <a:srgbClr val="0A3B2E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23444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344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0" y="116128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投資総額 4.5億円の承認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152704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3年間の段階投資（Y1:3.2億 Y2:1.0億 Y3:0.3億）。NPV+2.1億円、IRR28%で投資基準を充足。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7589520" y="1325880"/>
            <a:ext cx="960120" cy="347472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0" name="Text 8"/>
          <p:cNvSpPr/>
          <p:nvPr/>
        </p:nvSpPr>
        <p:spPr>
          <a:xfrm>
            <a:off x="7589520" y="1325880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決裁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57200" y="2148840"/>
            <a:ext cx="8229600" cy="960120"/>
          </a:xfrm>
          <a:prstGeom prst="rect">
            <a:avLst/>
          </a:prstGeom>
          <a:solidFill>
            <a:srgbClr val="0D4B38"/>
          </a:solidFill>
          <a:ln/>
        </p:spPr>
      </p:sp>
      <p:sp>
        <p:nvSpPr>
          <p:cNvPr id="12" name="Shape 10"/>
          <p:cNvSpPr/>
          <p:nvPr/>
        </p:nvSpPr>
        <p:spPr>
          <a:xfrm>
            <a:off x="640080" y="233172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331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371600" y="225856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案A（フル自動化）の採用承認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371600" y="262432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AGV20台＋WMS刷新のフルパッケージ。案B（部分自動化）ではIRR14%で投資基準未達。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589520" y="2423160"/>
            <a:ext cx="960120" cy="347472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7" name="Text 15"/>
          <p:cNvSpPr/>
          <p:nvPr/>
        </p:nvSpPr>
        <p:spPr>
          <a:xfrm>
            <a:off x="7589520" y="2423160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方針承認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57200" y="3246120"/>
            <a:ext cx="8229600" cy="960120"/>
          </a:xfrm>
          <a:prstGeom prst="rect">
            <a:avLst/>
          </a:prstGeom>
          <a:solidFill>
            <a:srgbClr val="0A3B2E"/>
          </a:solidFill>
          <a:ln/>
        </p:spPr>
      </p:sp>
      <p:sp>
        <p:nvSpPr>
          <p:cNvPr id="19" name="Shape 17"/>
          <p:cNvSpPr/>
          <p:nvPr/>
        </p:nvSpPr>
        <p:spPr>
          <a:xfrm>
            <a:off x="640080" y="3429000"/>
            <a:ext cx="548640" cy="54864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429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371600" y="3355848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3月の調達委員会への付議承認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371600" y="372160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AGV（DAIFUKU社）およびWMS（Manhattan Associates）の最終選定・契約締結に向けた付議。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589520" y="3520440"/>
            <a:ext cx="960120" cy="347472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4" name="Text 22"/>
          <p:cNvSpPr/>
          <p:nvPr/>
        </p:nvSpPr>
        <p:spPr>
          <a:xfrm>
            <a:off x="7589520" y="3520440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手続承認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" y="4434840"/>
            <a:ext cx="8229600" cy="1371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4498848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EE7B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次のアクション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286000" y="4498848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本日承認後 → 3月調達委員会へ付議 → 4月AGV発注 → 5月WMS契約 → 6月着工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4.5億円の投資で年間1.8億円を削減、NPV 2.1億円・IRR 28%で投資妥当性あり</a:t>
            </a:r>
            <a:endParaRPr lang="en-US" sz="19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1965960" cy="45720"/>
          </a:xfrm>
          <a:prstGeom prst="rect">
            <a:avLst/>
          </a:prstGeom>
          <a:solidFill>
            <a:srgbClr val="065F46"/>
          </a:solidFill>
          <a:ln/>
        </p:spPr>
      </p:sp>
      <p:sp>
        <p:nvSpPr>
          <p:cNvPr id="5" name="Shape 3"/>
          <p:cNvSpPr/>
          <p:nvPr/>
        </p:nvSpPr>
        <p:spPr>
          <a:xfrm>
            <a:off x="1097280" y="1097280"/>
            <a:ext cx="502920" cy="502920"/>
          </a:xfrm>
          <a:prstGeom prst="ellipse">
            <a:avLst/>
          </a:prstGeom>
          <a:solidFill>
            <a:srgbClr val="F0FDF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922" y="1207922"/>
            <a:ext cx="281635" cy="28163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48640" y="1691640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投資額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548640" y="18745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4.5億円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48640" y="22402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3年間総額（初年度3.2億）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2606040" y="91440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606040" y="914400"/>
            <a:ext cx="1965960" cy="4572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2" name="Shape 9"/>
          <p:cNvSpPr/>
          <p:nvPr/>
        </p:nvSpPr>
        <p:spPr>
          <a:xfrm>
            <a:off x="3246120" y="1097280"/>
            <a:ext cx="502920" cy="502920"/>
          </a:xfrm>
          <a:prstGeom prst="ellipse">
            <a:avLst/>
          </a:prstGeom>
          <a:solidFill>
            <a:srgbClr val="F0FDF4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6762" y="1207922"/>
            <a:ext cx="281635" cy="281635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697480" y="1691640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年間効果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2697480" y="18745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1.8億円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2697480" y="22402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人件費・誤出荷・在庫最適化</a:t>
            </a:r>
            <a:endParaRPr lang="en-US" sz="850" dirty="0"/>
          </a:p>
        </p:txBody>
      </p:sp>
      <p:sp>
        <p:nvSpPr>
          <p:cNvPr id="17" name="Shape 13"/>
          <p:cNvSpPr/>
          <p:nvPr/>
        </p:nvSpPr>
        <p:spPr>
          <a:xfrm>
            <a:off x="4754880" y="91440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754880" y="914400"/>
            <a:ext cx="196596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9" name="Shape 15"/>
          <p:cNvSpPr/>
          <p:nvPr/>
        </p:nvSpPr>
        <p:spPr>
          <a:xfrm>
            <a:off x="5394960" y="1097280"/>
            <a:ext cx="502920" cy="502920"/>
          </a:xfrm>
          <a:prstGeom prst="ellipse">
            <a:avLst/>
          </a:prstGeom>
          <a:solidFill>
            <a:srgbClr val="F0FDF4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602" y="1207922"/>
            <a:ext cx="281635" cy="281635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846320" y="1691640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回収期間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4846320" y="18745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2.5年</a:t>
            </a:r>
            <a:endParaRPr lang="en-US" sz="1800" dirty="0"/>
          </a:p>
        </p:txBody>
      </p:sp>
      <p:sp>
        <p:nvSpPr>
          <p:cNvPr id="23" name="Text 18"/>
          <p:cNvSpPr/>
          <p:nvPr/>
        </p:nvSpPr>
        <p:spPr>
          <a:xfrm>
            <a:off x="4846320" y="22402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初年度末に投資の40%回収</a:t>
            </a:r>
            <a:endParaRPr lang="en-US" sz="850" dirty="0"/>
          </a:p>
        </p:txBody>
      </p:sp>
      <p:sp>
        <p:nvSpPr>
          <p:cNvPr id="24" name="Shape 19"/>
          <p:cNvSpPr/>
          <p:nvPr/>
        </p:nvSpPr>
        <p:spPr>
          <a:xfrm>
            <a:off x="6903720" y="914400"/>
            <a:ext cx="19659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6903720" y="914400"/>
            <a:ext cx="1965960" cy="457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6" name="Shape 21"/>
          <p:cNvSpPr/>
          <p:nvPr/>
        </p:nvSpPr>
        <p:spPr>
          <a:xfrm>
            <a:off x="7543800" y="1097280"/>
            <a:ext cx="502920" cy="502920"/>
          </a:xfrm>
          <a:prstGeom prst="ellipse">
            <a:avLst/>
          </a:prstGeom>
          <a:solidFill>
            <a:srgbClr val="F0FDF4"/>
          </a:solidFill>
          <a:ln/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4442" y="1207922"/>
            <a:ext cx="281635" cy="281635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6995160" y="1691640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NPV / IRR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6995160" y="18745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2.1億/28%</a:t>
            </a:r>
            <a:endParaRPr lang="en-US" sz="1800" dirty="0"/>
          </a:p>
        </p:txBody>
      </p:sp>
      <p:sp>
        <p:nvSpPr>
          <p:cNvPr id="30" name="Text 24"/>
          <p:cNvSpPr/>
          <p:nvPr/>
        </p:nvSpPr>
        <p:spPr>
          <a:xfrm>
            <a:off x="6995160" y="22402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WACC 8%で算出（5年評価）</a:t>
            </a:r>
            <a:endParaRPr lang="en-US" sz="850" dirty="0"/>
          </a:p>
        </p:txBody>
      </p:sp>
      <p:sp>
        <p:nvSpPr>
          <p:cNvPr id="31" name="Shape 25"/>
          <p:cNvSpPr/>
          <p:nvPr/>
        </p:nvSpPr>
        <p:spPr>
          <a:xfrm>
            <a:off x="457200" y="3017520"/>
            <a:ext cx="397764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457200" y="3017520"/>
            <a:ext cx="54864" cy="1600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3" name="Text 27"/>
          <p:cNvSpPr/>
          <p:nvPr/>
        </p:nvSpPr>
        <p:spPr>
          <a:xfrm>
            <a:off x="640080" y="30632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投資の背景</a:t>
            </a:r>
            <a:endParaRPr lang="en-US" sz="1200" dirty="0"/>
          </a:p>
        </p:txBody>
      </p:sp>
      <p:sp>
        <p:nvSpPr>
          <p:cNvPr id="34" name="Text 28"/>
          <p:cNvSpPr/>
          <p:nvPr/>
        </p:nvSpPr>
        <p:spPr>
          <a:xfrm>
            <a:off x="640080" y="3337560"/>
            <a:ext cx="3611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物流人件費が年間5.2億円（売上比12%）で業界平均の1.5倍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誤出荷率0.8%で年間クレームコスト4,200万円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繁忙期の人手確保が年々困難（充足率85%）</a:t>
            </a:r>
            <a:endParaRPr lang="en-US" sz="1000" dirty="0"/>
          </a:p>
        </p:txBody>
      </p:sp>
      <p:sp>
        <p:nvSpPr>
          <p:cNvPr id="35" name="Shape 29"/>
          <p:cNvSpPr/>
          <p:nvPr/>
        </p:nvSpPr>
        <p:spPr>
          <a:xfrm>
            <a:off x="4709160" y="3017520"/>
            <a:ext cx="397764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6" name="Shape 30"/>
          <p:cNvSpPr/>
          <p:nvPr/>
        </p:nvSpPr>
        <p:spPr>
          <a:xfrm>
            <a:off x="4709160" y="3017520"/>
            <a:ext cx="54864" cy="16002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7" name="Text 31"/>
          <p:cNvSpPr/>
          <p:nvPr/>
        </p:nvSpPr>
        <p:spPr>
          <a:xfrm>
            <a:off x="4892040" y="30632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主要リスク</a:t>
            </a:r>
            <a:endParaRPr lang="en-US" sz="1200" dirty="0"/>
          </a:p>
        </p:txBody>
      </p:sp>
      <p:sp>
        <p:nvSpPr>
          <p:cNvPr id="38" name="Text 32"/>
          <p:cNvSpPr/>
          <p:nvPr/>
        </p:nvSpPr>
        <p:spPr>
          <a:xfrm>
            <a:off x="4892040" y="3337560"/>
            <a:ext cx="3611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AGV導入遅延リスク（半導体不足による納期3ヶ月超過）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現場オペレーション移行期の一時的な生産性低下（15%）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WMSベンダーのカスタマイズ費用超過（最大+20%）</a:t>
            </a:r>
            <a:endParaRPr lang="en-US" sz="1000" dirty="0"/>
          </a:p>
        </p:txBody>
      </p:sp>
      <p:sp>
        <p:nvSpPr>
          <p:cNvPr id="39" name="Text 3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40" name="Text 34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現状：物流コスト高止まり、品質問題、人手不足の三重苦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97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26974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1325880" y="1097280"/>
            <a:ext cx="548640" cy="548640"/>
          </a:xfrm>
          <a:prstGeom prst="ellipse">
            <a:avLst/>
          </a:prstGeom>
          <a:solidFill>
            <a:srgbClr val="F0FDF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6581" y="1217981"/>
            <a:ext cx="307238" cy="30723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173736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コスト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0080" y="2103120"/>
            <a:ext cx="2331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物流人件費 年間5.2億円（売上比12%、業界平均8%）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残業コスト 年間8,500万円（繁忙期に集中）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派遣・臨時雇用費 年間6,200万円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在庫過多による保管費 年間3,800万円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337560" y="914400"/>
            <a:ext cx="2697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37560" y="914400"/>
            <a:ext cx="269748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Shape 8"/>
          <p:cNvSpPr/>
          <p:nvPr/>
        </p:nvSpPr>
        <p:spPr>
          <a:xfrm>
            <a:off x="4206240" y="1097280"/>
            <a:ext cx="548640" cy="548640"/>
          </a:xfrm>
          <a:prstGeom prst="ellipse">
            <a:avLst/>
          </a:prstGeom>
          <a:solidFill>
            <a:srgbClr val="F0FDF4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6941" y="1217981"/>
            <a:ext cx="307238" cy="30723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474720" y="173736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品質・リスク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520440" y="2103120"/>
            <a:ext cx="2331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誤出荷率 0.8%（目標0.1%の8倍）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年間クレーム対応コスト 4,200万円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在庫精度 92%（目標99%に未達）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手書き伝票による追跡性の欠如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217920" y="914400"/>
            <a:ext cx="2697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17920" y="914400"/>
            <a:ext cx="2697480" cy="45720"/>
          </a:xfrm>
          <a:prstGeom prst="rect">
            <a:avLst/>
          </a:prstGeom>
          <a:solidFill>
            <a:srgbClr val="065F46"/>
          </a:solidFill>
          <a:ln/>
        </p:spPr>
      </p:sp>
      <p:sp>
        <p:nvSpPr>
          <p:cNvPr id="17" name="Shape 13"/>
          <p:cNvSpPr/>
          <p:nvPr/>
        </p:nvSpPr>
        <p:spPr>
          <a:xfrm>
            <a:off x="7086600" y="1097280"/>
            <a:ext cx="548640" cy="548640"/>
          </a:xfrm>
          <a:prstGeom prst="ellipse">
            <a:avLst/>
          </a:prstGeom>
          <a:solidFill>
            <a:srgbClr val="F0FDF4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7301" y="1217981"/>
            <a:ext cx="307238" cy="30723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355080" y="173736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65F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機会損失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400800" y="2103120"/>
            <a:ext cx="2331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繁忙期の人手不足で受注の15%を断っている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出荷リードタイム3日（競合は翌日出荷）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EC事業拡大に物流がボトルネック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採用難で将来的に運営が持続不能になるリスク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AGV 20台＋WMS刷新＋周辺整備で総額4.5億円、3年間で段階投入</a:t>
            </a:r>
            <a:endParaRPr lang="en-US" sz="1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560320"/>
                <a:gridCol w="731520"/>
                <a:gridCol w="731520"/>
                <a:gridCol w="731520"/>
                <a:gridCol w="73152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投資項目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内容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Y1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Y2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Y3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合計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AGV（自動搬送車）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20台導入（Phase1:12台、Phase2:8台）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2.10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WMS刷新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クラウドWMS導入・カスタマイズ・移行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1.10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倉庫レイアウト改修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AGV走行ルート整備・充電ステーション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0.50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IoTセンサー・ネットワーク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在庫管理用RFID・WiFi6増設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0.30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導入支援・研修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SIer支援・現場研修・運用マニュアル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0.40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予備費（10%）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不測の事態への対応枠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0.10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274320" y="3474720"/>
            <a:ext cx="8595360" cy="384048"/>
          </a:xfrm>
          <a:prstGeom prst="rect">
            <a:avLst/>
          </a:prstGeom>
          <a:solidFill>
            <a:srgbClr val="065F46"/>
          </a:solidFill>
          <a:ln/>
        </p:spPr>
      </p:sp>
      <p:sp>
        <p:nvSpPr>
          <p:cNvPr id="5" name="Text 2"/>
          <p:cNvSpPr/>
          <p:nvPr/>
        </p:nvSpPr>
        <p:spPr>
          <a:xfrm>
            <a:off x="457200" y="3493008"/>
            <a:ext cx="18288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合計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029200" y="3493008"/>
            <a:ext cx="7315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3.20億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5760720" y="3493008"/>
            <a:ext cx="7315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1.00億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6492240" y="3493008"/>
            <a:ext cx="7315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0.30億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223760" y="3493008"/>
            <a:ext cx="7315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6EE7B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4.50億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4069080"/>
            <a:ext cx="822960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7200" y="4069080"/>
            <a:ext cx="54864" cy="6400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411480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主要前提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40080" y="434340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AGV単価：1,050万円/台（2社見積比較済み）｜WMSライセンス：年額1,800万円（5年契約割引適用）｜為替前提：1USD=150円｜インフレ率：年2%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年間1.8億円のコスト削減効果、5年間累計で9.0億円</a:t>
            </a:r>
            <a:endParaRPr lang="en-US" sz="2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554480"/>
                <a:gridCol w="1188720"/>
                <a:gridCol w="1188720"/>
                <a:gridCol w="1097280"/>
                <a:gridCol w="237744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効果項目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現状コスト/年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投資後/年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年間削減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算出根拠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ピッキング人件費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0.90億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AGV導入でピッカー32名→18名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残業・深夜手当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0.30億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自動化で繁忙期残業35%削減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誤出荷対応コスト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0.37億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誤出荷率0.8%→0.05%（WMS検品）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在庫保管費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0.13億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在庫精度92%→99%で過剰在庫削減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派遣・臨時雇用費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0.52億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0.10億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繁忙期のスポット採用を最小化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274320" y="3246120"/>
            <a:ext cx="8595360" cy="411480"/>
          </a:xfrm>
          <a:prstGeom prst="rect">
            <a:avLst/>
          </a:prstGeom>
          <a:solidFill>
            <a:srgbClr val="064E3B"/>
          </a:solidFill>
          <a:ln/>
        </p:spPr>
      </p:sp>
      <p:sp>
        <p:nvSpPr>
          <p:cNvPr id="5" name="Text 2"/>
          <p:cNvSpPr/>
          <p:nvPr/>
        </p:nvSpPr>
        <p:spPr>
          <a:xfrm>
            <a:off x="457200" y="327355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合計 年間削減効果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5029200" y="32461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6EE7B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1.80億円 / 年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45720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457200" y="3840480"/>
            <a:ext cx="1965960" cy="36576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9" name="Text 6"/>
          <p:cNvSpPr/>
          <p:nvPr/>
        </p:nvSpPr>
        <p:spPr>
          <a:xfrm>
            <a:off x="548640" y="39136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5年累計効果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48640" y="411480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9.0億円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260604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606040" y="3840480"/>
            <a:ext cx="196596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3" name="Text 10"/>
          <p:cNvSpPr/>
          <p:nvPr/>
        </p:nvSpPr>
        <p:spPr>
          <a:xfrm>
            <a:off x="2697480" y="39136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投資対効果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2697480" y="411480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2.0倍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475488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754880" y="3840480"/>
            <a:ext cx="196596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7" name="Text 14"/>
          <p:cNvSpPr/>
          <p:nvPr/>
        </p:nvSpPr>
        <p:spPr>
          <a:xfrm>
            <a:off x="4846320" y="39136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人員削減効果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46320" y="411480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14名分</a:t>
            </a:r>
            <a:endParaRPr lang="en-US" sz="1600" dirty="0"/>
          </a:p>
        </p:txBody>
      </p:sp>
      <p:sp>
        <p:nvSpPr>
          <p:cNvPr id="19" name="Shape 16"/>
          <p:cNvSpPr/>
          <p:nvPr/>
        </p:nvSpPr>
        <p:spPr>
          <a:xfrm>
            <a:off x="690372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6903720" y="3840480"/>
            <a:ext cx="1965960" cy="36576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1" name="Text 18"/>
          <p:cNvSpPr/>
          <p:nvPr/>
        </p:nvSpPr>
        <p:spPr>
          <a:xfrm>
            <a:off x="6995160" y="39136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誤出荷率改善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6995160" y="411480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0.8%→0.05%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NPV 2.1億円、IRR 28%、回収2.5年 ─ 投資基準（IRR&gt;15%）を大幅に上回る</a:t>
            </a:r>
            <a:endParaRPr lang="en-US" sz="19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914400"/>
          <a:ext cx="45720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4" name="Chart 1" descr=""/>
          <p:cNvGraphicFramePr/>
          <p:nvPr/>
        </p:nvGraphicFramePr>
        <p:xfrm>
          <a:off x="4754880" y="914400"/>
          <a:ext cx="41148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Shape 1"/>
          <p:cNvSpPr/>
          <p:nvPr/>
        </p:nvSpPr>
        <p:spPr>
          <a:xfrm>
            <a:off x="45720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2"/>
          <p:cNvSpPr/>
          <p:nvPr/>
        </p:nvSpPr>
        <p:spPr>
          <a:xfrm>
            <a:off x="457200" y="3840480"/>
            <a:ext cx="45720" cy="7772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7" name="Text 3"/>
          <p:cNvSpPr/>
          <p:nvPr/>
        </p:nvSpPr>
        <p:spPr>
          <a:xfrm>
            <a:off x="594360" y="3886200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投資額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594360" y="4069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4.50億円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594360" y="4361688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3年間合計</a:t>
            </a:r>
            <a:endParaRPr lang="en-US" sz="800" dirty="0"/>
          </a:p>
        </p:txBody>
      </p:sp>
      <p:sp>
        <p:nvSpPr>
          <p:cNvPr id="10" name="Shape 6"/>
          <p:cNvSpPr/>
          <p:nvPr/>
        </p:nvSpPr>
        <p:spPr>
          <a:xfrm>
            <a:off x="260604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2606040" y="3840480"/>
            <a:ext cx="45720" cy="7772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8"/>
          <p:cNvSpPr/>
          <p:nvPr/>
        </p:nvSpPr>
        <p:spPr>
          <a:xfrm>
            <a:off x="2743200" y="3886200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回収期間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2743200" y="4069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2.5年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2743200" y="4361688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Y3上期に累計CF黒字化</a:t>
            </a:r>
            <a:endParaRPr lang="en-US" sz="800" dirty="0"/>
          </a:p>
        </p:txBody>
      </p:sp>
      <p:sp>
        <p:nvSpPr>
          <p:cNvPr id="15" name="Shape 11"/>
          <p:cNvSpPr/>
          <p:nvPr/>
        </p:nvSpPr>
        <p:spPr>
          <a:xfrm>
            <a:off x="475488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754880" y="3840480"/>
            <a:ext cx="45720" cy="7772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7" name="Text 13"/>
          <p:cNvSpPr/>
          <p:nvPr/>
        </p:nvSpPr>
        <p:spPr>
          <a:xfrm>
            <a:off x="4892040" y="3886200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NPV（WACC 8%）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892040" y="4069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+2.1億円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4892040" y="4361688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5年評価期間</a:t>
            </a:r>
            <a:endParaRPr lang="en-US" sz="800" dirty="0"/>
          </a:p>
        </p:txBody>
      </p:sp>
      <p:sp>
        <p:nvSpPr>
          <p:cNvPr id="20" name="Shape 16"/>
          <p:cNvSpPr/>
          <p:nvPr/>
        </p:nvSpPr>
        <p:spPr>
          <a:xfrm>
            <a:off x="6903720" y="3840480"/>
            <a:ext cx="196596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6903720" y="3840480"/>
            <a:ext cx="45720" cy="77724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2" name="Text 18"/>
          <p:cNvSpPr/>
          <p:nvPr/>
        </p:nvSpPr>
        <p:spPr>
          <a:xfrm>
            <a:off x="7040880" y="3886200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</a:t>
            </a:r>
            <a:endParaRPr lang="en-US" sz="900" dirty="0"/>
          </a:p>
        </p:txBody>
      </p:sp>
      <p:sp>
        <p:nvSpPr>
          <p:cNvPr id="23" name="Text 19"/>
          <p:cNvSpPr/>
          <p:nvPr/>
        </p:nvSpPr>
        <p:spPr>
          <a:xfrm>
            <a:off x="7040880" y="406908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28%</a:t>
            </a:r>
            <a:endParaRPr lang="en-US" sz="1600" dirty="0"/>
          </a:p>
        </p:txBody>
      </p:sp>
      <p:sp>
        <p:nvSpPr>
          <p:cNvPr id="24" name="Text 20"/>
          <p:cNvSpPr/>
          <p:nvPr/>
        </p:nvSpPr>
        <p:spPr>
          <a:xfrm>
            <a:off x="7040880" y="4361688"/>
            <a:ext cx="1691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社内基準15%を大幅超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3案を比較：案Aのフル自動化が最もROIが高く、リスクも許容範囲</a:t>
            </a:r>
            <a:endParaRPr lang="en-US" sz="2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2377440"/>
                <a:gridCol w="2377440"/>
                <a:gridCol w="237744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評価項目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案A：フル自動化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（AGV20台＋WMS）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案B：部分自動化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（AGV8台＋既存WMS改修）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案C：現状維持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（人員増員で対応）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投資額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4.50億円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2.20億円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0億円（人件費増）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年間効果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1.80億円/年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0.75億円/年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▲0.65億円/年（コスト増）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回収期間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2.5年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2.9年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回収不可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NPV（5年）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+2.1億円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+0.5億円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▲3.2億円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IRR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28%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14%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N/A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リスク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中（導入期の混乱）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低（小規模変更）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高（人手確保困難化）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将来拡張性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高（EC拡大に対応可）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中（追加投資が必要）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低（成長の足枷）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推奨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65F4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★ 推奨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416052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4160520"/>
            <a:ext cx="8229600" cy="36576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4233672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F4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推奨理由：</a:t>
            </a:r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案AはIRR28%で社内基準を大幅超過。案Bは基準（15%）を下回り投資効率が劣る。案Cは将来のEC事業拡大を阻害し競争力を毀損する。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3フェーズ18ヶ月で段階導入、既存運用を止めずに移行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2011680" y="914400"/>
            <a:ext cx="1112520" cy="292608"/>
          </a:xfrm>
          <a:prstGeom prst="rect">
            <a:avLst/>
          </a:prstGeom>
          <a:solidFill>
            <a:srgbClr val="065F46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0" y="914400"/>
            <a:ext cx="1112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Q2'26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3124200" y="914400"/>
            <a:ext cx="1112520" cy="292608"/>
          </a:xfrm>
          <a:prstGeom prst="rect">
            <a:avLst/>
          </a:prstGeom>
          <a:solidFill>
            <a:srgbClr val="064E3B"/>
          </a:solidFill>
          <a:ln/>
        </p:spPr>
      </p:sp>
      <p:sp>
        <p:nvSpPr>
          <p:cNvPr id="6" name="Text 4"/>
          <p:cNvSpPr/>
          <p:nvPr/>
        </p:nvSpPr>
        <p:spPr>
          <a:xfrm>
            <a:off x="3124200" y="914400"/>
            <a:ext cx="1112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Q3'26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236720" y="914400"/>
            <a:ext cx="1112520" cy="292608"/>
          </a:xfrm>
          <a:prstGeom prst="rect">
            <a:avLst/>
          </a:prstGeom>
          <a:solidFill>
            <a:srgbClr val="065F46"/>
          </a:solidFill>
          <a:ln/>
        </p:spPr>
      </p:sp>
      <p:sp>
        <p:nvSpPr>
          <p:cNvPr id="8" name="Text 6"/>
          <p:cNvSpPr/>
          <p:nvPr/>
        </p:nvSpPr>
        <p:spPr>
          <a:xfrm>
            <a:off x="4236720" y="914400"/>
            <a:ext cx="1112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Q4'26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349240" y="914400"/>
            <a:ext cx="1112520" cy="292608"/>
          </a:xfrm>
          <a:prstGeom prst="rect">
            <a:avLst/>
          </a:prstGeom>
          <a:solidFill>
            <a:srgbClr val="064E3B"/>
          </a:solidFill>
          <a:ln/>
        </p:spPr>
      </p:sp>
      <p:sp>
        <p:nvSpPr>
          <p:cNvPr id="10" name="Text 8"/>
          <p:cNvSpPr/>
          <p:nvPr/>
        </p:nvSpPr>
        <p:spPr>
          <a:xfrm>
            <a:off x="5349240" y="914400"/>
            <a:ext cx="1112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Q1'27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461760" y="914400"/>
            <a:ext cx="1112520" cy="292608"/>
          </a:xfrm>
          <a:prstGeom prst="rect">
            <a:avLst/>
          </a:prstGeom>
          <a:solidFill>
            <a:srgbClr val="065F46"/>
          </a:solidFill>
          <a:ln/>
        </p:spPr>
      </p:sp>
      <p:sp>
        <p:nvSpPr>
          <p:cNvPr id="12" name="Text 10"/>
          <p:cNvSpPr/>
          <p:nvPr/>
        </p:nvSpPr>
        <p:spPr>
          <a:xfrm>
            <a:off x="6461760" y="914400"/>
            <a:ext cx="1112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Q2'27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574280" y="914400"/>
            <a:ext cx="1112520" cy="292608"/>
          </a:xfrm>
          <a:prstGeom prst="rect">
            <a:avLst/>
          </a:prstGeom>
          <a:solidFill>
            <a:srgbClr val="064E3B"/>
          </a:solidFill>
          <a:ln/>
        </p:spPr>
      </p:sp>
      <p:sp>
        <p:nvSpPr>
          <p:cNvPr id="14" name="Text 12"/>
          <p:cNvSpPr/>
          <p:nvPr/>
        </p:nvSpPr>
        <p:spPr>
          <a:xfrm>
            <a:off x="7574280" y="914400"/>
            <a:ext cx="1112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Q3'27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74320" y="128016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設計・調達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011680" y="1353312"/>
            <a:ext cx="2225040" cy="347472"/>
          </a:xfrm>
          <a:prstGeom prst="rect">
            <a:avLst/>
          </a:prstGeom>
          <a:solidFill>
            <a:srgbClr val="6EE7B7"/>
          </a:solidFill>
          <a:ln/>
        </p:spPr>
      </p:sp>
      <p:sp>
        <p:nvSpPr>
          <p:cNvPr id="17" name="Text 15"/>
          <p:cNvSpPr/>
          <p:nvPr/>
        </p:nvSpPr>
        <p:spPr>
          <a:xfrm>
            <a:off x="2103120" y="1353312"/>
            <a:ext cx="204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WMS要件定義・AGV発注・レイアウト設計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2011680" y="128016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9" name="Shape 17"/>
          <p:cNvSpPr/>
          <p:nvPr/>
        </p:nvSpPr>
        <p:spPr>
          <a:xfrm>
            <a:off x="3124200" y="128016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0" name="Shape 18"/>
          <p:cNvSpPr/>
          <p:nvPr/>
        </p:nvSpPr>
        <p:spPr>
          <a:xfrm>
            <a:off x="4236720" y="128016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1" name="Shape 19"/>
          <p:cNvSpPr/>
          <p:nvPr/>
        </p:nvSpPr>
        <p:spPr>
          <a:xfrm>
            <a:off x="5349240" y="128016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2" name="Shape 20"/>
          <p:cNvSpPr/>
          <p:nvPr/>
        </p:nvSpPr>
        <p:spPr>
          <a:xfrm>
            <a:off x="6461760" y="128016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3" name="Shape 21"/>
          <p:cNvSpPr/>
          <p:nvPr/>
        </p:nvSpPr>
        <p:spPr>
          <a:xfrm>
            <a:off x="7574280" y="128016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4" name="Text 22"/>
          <p:cNvSpPr/>
          <p:nvPr/>
        </p:nvSpPr>
        <p:spPr>
          <a:xfrm>
            <a:off x="274320" y="18745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導入・テスト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236720" y="1947672"/>
            <a:ext cx="2781300" cy="347472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6" name="Text 24"/>
          <p:cNvSpPr/>
          <p:nvPr/>
        </p:nvSpPr>
        <p:spPr>
          <a:xfrm>
            <a:off x="4328160" y="1947672"/>
            <a:ext cx="25984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AGV12台導入・WMS構築・並行稼働テスト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2011680" y="187452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8" name="Shape 26"/>
          <p:cNvSpPr/>
          <p:nvPr/>
        </p:nvSpPr>
        <p:spPr>
          <a:xfrm>
            <a:off x="3124200" y="187452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9" name="Shape 27"/>
          <p:cNvSpPr/>
          <p:nvPr/>
        </p:nvSpPr>
        <p:spPr>
          <a:xfrm>
            <a:off x="4236720" y="187452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0" name="Shape 28"/>
          <p:cNvSpPr/>
          <p:nvPr/>
        </p:nvSpPr>
        <p:spPr>
          <a:xfrm>
            <a:off x="5349240" y="187452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1" name="Shape 29"/>
          <p:cNvSpPr/>
          <p:nvPr/>
        </p:nvSpPr>
        <p:spPr>
          <a:xfrm>
            <a:off x="6461760" y="187452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2" name="Shape 30"/>
          <p:cNvSpPr/>
          <p:nvPr/>
        </p:nvSpPr>
        <p:spPr>
          <a:xfrm>
            <a:off x="7574280" y="187452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3" name="Text 31"/>
          <p:cNvSpPr/>
          <p:nvPr/>
        </p:nvSpPr>
        <p:spPr>
          <a:xfrm>
            <a:off x="274320" y="24688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展開・最適化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7018020" y="2542032"/>
            <a:ext cx="1668780" cy="347472"/>
          </a:xfrm>
          <a:prstGeom prst="rect">
            <a:avLst/>
          </a:prstGeom>
          <a:solidFill>
            <a:srgbClr val="065F46"/>
          </a:solidFill>
          <a:ln/>
        </p:spPr>
      </p:sp>
      <p:sp>
        <p:nvSpPr>
          <p:cNvPr id="35" name="Text 33"/>
          <p:cNvSpPr/>
          <p:nvPr/>
        </p:nvSpPr>
        <p:spPr>
          <a:xfrm>
            <a:off x="7109460" y="2542032"/>
            <a:ext cx="14859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AGV追加8台・全面切替・KPIチューニング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2011680" y="246888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7" name="Shape 35"/>
          <p:cNvSpPr/>
          <p:nvPr/>
        </p:nvSpPr>
        <p:spPr>
          <a:xfrm>
            <a:off x="3124200" y="246888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8" name="Shape 36"/>
          <p:cNvSpPr/>
          <p:nvPr/>
        </p:nvSpPr>
        <p:spPr>
          <a:xfrm>
            <a:off x="4236720" y="246888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9" name="Shape 37"/>
          <p:cNvSpPr/>
          <p:nvPr/>
        </p:nvSpPr>
        <p:spPr>
          <a:xfrm>
            <a:off x="5349240" y="246888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0" name="Shape 38"/>
          <p:cNvSpPr/>
          <p:nvPr/>
        </p:nvSpPr>
        <p:spPr>
          <a:xfrm>
            <a:off x="6461760" y="246888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1" name="Shape 39"/>
          <p:cNvSpPr/>
          <p:nvPr/>
        </p:nvSpPr>
        <p:spPr>
          <a:xfrm>
            <a:off x="7574280" y="2468880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2" name="Shape 40"/>
          <p:cNvSpPr/>
          <p:nvPr/>
        </p:nvSpPr>
        <p:spPr>
          <a:xfrm>
            <a:off x="457200" y="3108960"/>
            <a:ext cx="39776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57200" y="3108960"/>
            <a:ext cx="54864" cy="15544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44" name="Text 42"/>
          <p:cNvSpPr/>
          <p:nvPr/>
        </p:nvSpPr>
        <p:spPr>
          <a:xfrm>
            <a:off x="640080" y="31546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プロジェクト体制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640080" y="342900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プロジェクトオーナー：物流本部 井上部長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PM：松本亮太（経営企画部）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AGVチーム：3名（物流企画＋技術）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WMSチーム：4名（IT部門＋物流現場）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外部：SIer 2名、AGVベンダーSE 1名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709160" y="3108960"/>
            <a:ext cx="397764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4709160" y="3108960"/>
            <a:ext cx="54864" cy="1554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8" name="Text 46"/>
          <p:cNvSpPr/>
          <p:nvPr/>
        </p:nvSpPr>
        <p:spPr>
          <a:xfrm>
            <a:off x="4892040" y="315468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調達・ベンダー方針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4892040" y="342900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AGV：DAIFUKU社を選定（2社比較済み、実績豊富）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WMS：Manhattan Associates（クラウド型、業界標準）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SIer：NTTデータ（当社既存取引先、会計連携実績あり）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契約形態：AGVはリース検討可、WMSはSaaS月額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調達承認：別途3月の調達委員会で最終決定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主要リスク5件と感度分析：効果が30%下振れてもNPVはプラスを維持</a:t>
            </a:r>
            <a:endParaRPr lang="en-US" sz="19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548640"/>
                <a:gridCol w="347472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リスク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影響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確率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対策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F46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AGV納期遅延（半導体不足）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早期発注（3月）＋代替機種の選定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移行期の生産性低下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並行稼働期間を3ヶ月確保、段階切替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WMSカスタマイズ費超過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要件をFit/Gap分析で絞込み＋予備費10%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現場の反発・習熟遅延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早期の現場説明会＋チャンピオンユーザー育成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為替変動（AGV輸入部品）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22C55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低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為替予約で1年分ヘッジ済み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429000"/>
            <a:ext cx="822960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429000"/>
            <a:ext cx="82296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5204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感度分析（前提変動時のNPV・IRR）</a:t>
            </a:r>
            <a:endParaRPr lang="en-US" sz="12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794760"/>
          <a:ext cx="804672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005840"/>
                <a:gridCol w="1005840"/>
                <a:gridCol w="1005840"/>
                <a:gridCol w="1005840"/>
                <a:gridCol w="640080"/>
              </a:tblGrid>
              <a:tr h="2011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シナリオ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効果変動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コスト変動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NPV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IRR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判定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ベースケース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+2.1億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28%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○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効果▲20%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▲20%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+0.9億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19%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○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効果▲30%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▲30%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+0.3億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16%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△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コスト+20%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+20%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+1.2億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22%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22C55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○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9" name="Text 5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物流センター自動化  |  投資稟議  |  Confidential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物流センター自動化投資 投資稟議</dc:title>
  <dc:subject>PptxGenJS Presentation</dc:subject>
  <dc:creator>松本亮太</dc:creator>
  <cp:lastModifiedBy>松本亮太</cp:lastModifiedBy>
  <cp:revision>1</cp:revision>
  <dcterms:created xsi:type="dcterms:W3CDTF">2026-02-06T01:40:18Z</dcterms:created>
  <dcterms:modified xsi:type="dcterms:W3CDTF">2026-02-06T01:40:18Z</dcterms:modified>
</cp:coreProperties>
</file>