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冒頭で3原則を示す。『今日はこの3つだけ覚えて帰ってください』と伝える。全社員向けなので専門用語は使わず、日常語で話す。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3原則を全員で声に出して言う。『開かない・すぐ報告・一人で判断しない』。名刺サイズの5ステップカードを配布。アンケートURL共有。お疲れさまでした。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被害額の具体数字でインパクトを伝える。事例は『A社・B社』として一般化。共通点を強調して『自分にも起こり得る』と感じさせる。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3パターンを具体的なメール文面で示す。『こういうメール、見たことありませんか？』と問いかける。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5つのチェックポイントを1つずつ説明。実際の画面を見せながら説明するとより効果的。『迷ったら次のスライドのルールに従ってください』とつなげる。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Do/Don'tを場面別に示す。最重要メッセージは『報告して叱られることは絶対にない』。これを何度も繰り返す。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5ステップを指差し確認のように一つずつ読み上げる。『止まる・見る・疑う・報告する・消さない』をリズムで覚えさせる。目安時間を示して『5分で完了する』と伝える。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判断フローを上から順に聞いていく。『電話確認が最強の対策』を強調。大原則：迷ったら開かない。誤報告OK。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初動3ステップを繰り返し言う。『LANを抜く→電話→触らない』。連絡先は名刺サイズで配布するとよい。最大のNGは『黙っていること』と強調。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3問を順に出題。まず選択肢を見せて受講者に挙手させ、その後正解を表示。間違えた人に対して責めずに『ここで間違えておけば本番では大丈夫』と声かけ。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" y="0"/>
            <a:ext cx="9052560" cy="36576"/>
          </a:xfrm>
          <a:prstGeom prst="rect">
            <a:avLst/>
          </a:prstGeom>
          <a:solidFill>
            <a:srgbClr val="60A5FA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640080"/>
            <a:ext cx="914400" cy="914400"/>
          </a:xfrm>
          <a:prstGeom prst="ellipse">
            <a:avLst/>
          </a:prstGeom>
          <a:solidFill>
            <a:srgbClr val="2563EB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808" y="841248"/>
            <a:ext cx="512064" cy="51206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7373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0A5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標的型メール攻撃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548640" y="219456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から会社を守る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548640" y="31546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「1通のメールで会社が止まる」─ あなたの判断が最後の防波堤です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3703320"/>
            <a:ext cx="7772400" cy="1371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794760"/>
            <a:ext cx="594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0A5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原則1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1188720" y="3794760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開かない ─ 不審な添付・リンクは絶対に開かない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548640" y="4050792"/>
            <a:ext cx="594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0A5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原則2</a:t>
            </a:r>
            <a:endParaRPr lang="en-US" sz="800" dirty="0"/>
          </a:p>
        </p:txBody>
      </p:sp>
      <p:sp>
        <p:nvSpPr>
          <p:cNvPr id="13" name="Text 10"/>
          <p:cNvSpPr/>
          <p:nvPr/>
        </p:nvSpPr>
        <p:spPr>
          <a:xfrm>
            <a:off x="1188720" y="4050792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すぐ報告 ─ 「おかしい」と思ったら5分以内に連絡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548640" y="4306824"/>
            <a:ext cx="594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0A5F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原則3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1188720" y="4306824"/>
            <a:ext cx="6858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一人で判断しない ─ 迷ったら情シスに相談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B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まとめ ─ 3つの原則を守ろう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777240"/>
          </a:xfrm>
          <a:prstGeom prst="rect">
            <a:avLst/>
          </a:prstGeom>
          <a:solidFill>
            <a:srgbClr val="162040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188720"/>
            <a:ext cx="502920" cy="5029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25880" y="112471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開かない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325880" y="14630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不審な添付・リンクは絶対に開かない。迷ったら「開かない」が正解。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229600" cy="777240"/>
          </a:xfrm>
          <a:prstGeom prst="rect">
            <a:avLst/>
          </a:prstGeom>
          <a:solidFill>
            <a:srgbClr val="1A2550"/>
          </a:solidFill>
          <a:ln/>
        </p:spPr>
      </p:sp>
      <p:sp>
        <p:nvSpPr>
          <p:cNvPr id="10" name="Shape 8"/>
          <p:cNvSpPr/>
          <p:nvPr/>
        </p:nvSpPr>
        <p:spPr>
          <a:xfrm>
            <a:off x="640080" y="210312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103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25880" y="203911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すぐ報告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325880" y="23774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「おかしい」と思ったら5分以内に情シスへ。報告して叱られることはない。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880360"/>
            <a:ext cx="8229600" cy="777240"/>
          </a:xfrm>
          <a:prstGeom prst="rect">
            <a:avLst/>
          </a:prstGeom>
          <a:solidFill>
            <a:srgbClr val="162040"/>
          </a:solidFill>
          <a:ln/>
        </p:spPr>
      </p:sp>
      <p:sp>
        <p:nvSpPr>
          <p:cNvPr id="15" name="Shape 13"/>
          <p:cNvSpPr/>
          <p:nvPr/>
        </p:nvSpPr>
        <p:spPr>
          <a:xfrm>
            <a:off x="640080" y="301752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017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325880" y="295351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一人で判断しない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325880" y="3291840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迷ったら情シスに相談。「慎重すぎる」が一番正しい態度。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977640"/>
            <a:ext cx="8229600" cy="1371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0" name="Shape 18"/>
          <p:cNvSpPr/>
          <p:nvPr/>
        </p:nvSpPr>
        <p:spPr>
          <a:xfrm>
            <a:off x="457200" y="4114800"/>
            <a:ext cx="397764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4114800"/>
            <a:ext cx="54864" cy="54864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41422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明日からの行動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080" y="4343400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デスクに「5ステップカード」を貼る　② 不審メールを1件見つけたら報告してみる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709160" y="4114800"/>
            <a:ext cx="416052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09160" y="4114800"/>
            <a:ext cx="54864" cy="5486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6" name="Text 24"/>
          <p:cNvSpPr/>
          <p:nvPr/>
        </p:nvSpPr>
        <p:spPr>
          <a:xfrm>
            <a:off x="4892040" y="41422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563E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相談先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43434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情シス セキュリティチーム：内線9999 / security@example.co.jp / 緊急：090-XXXX-XXXX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なぜ標的型メールは怖いのか？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1148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41148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2011680" y="1188720"/>
            <a:ext cx="457200" cy="457200"/>
          </a:xfrm>
          <a:prstGeom prst="ellipse">
            <a:avLst/>
          </a:prstGeom>
          <a:solidFill>
            <a:srgbClr val="F0F9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12264" y="1289304"/>
            <a:ext cx="256032" cy="25603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17373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会社への被害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85800" y="210312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顧客情報の流出 → 損害賠償（1件500円×数万件）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業務停止 → 工場ライン停止で1日あたり数千万円の損失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社会的信用の失墜 → 受注減・株価下落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4800600" y="1005840"/>
            <a:ext cx="411480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800600" y="1005840"/>
            <a:ext cx="41148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Shape 8"/>
          <p:cNvSpPr/>
          <p:nvPr/>
        </p:nvSpPr>
        <p:spPr>
          <a:xfrm>
            <a:off x="6355080" y="1188720"/>
            <a:ext cx="457200" cy="457200"/>
          </a:xfrm>
          <a:prstGeom prst="ellipse">
            <a:avLst/>
          </a:prstGeom>
          <a:solidFill>
            <a:srgbClr val="F0F9FF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5664" y="1289304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983480" y="17373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あなた個人への影響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5029200" y="2103120"/>
            <a:ext cx="3657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始末書・懲戒処分の可能性がある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個人情報漏洩の加害者として報道されるリスク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業務用PCの調査で数日間仕事ができなくなる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457200" y="3291840"/>
            <a:ext cx="8229600" cy="1280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57200" y="3291840"/>
            <a:ext cx="8229600" cy="4572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7" name="Text 13"/>
          <p:cNvSpPr/>
          <p:nvPr/>
        </p:nvSpPr>
        <p:spPr>
          <a:xfrm>
            <a:off x="640080" y="338328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実際に起きたこと（一般化した事例）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640080" y="3703320"/>
            <a:ext cx="78638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国内メーカーA社：取引先を装ったメールの添付ファイルを開封 → ランサムウェアに感染 → 全工場のシステムが3日間停止 → 被害額 推定15億円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国内小売B社：経理担当者が請求書PDFを開封 → 遠隔操作ツールがインストール → 3ヶ月間気づかず情報が流出 → 顧客42万件の個人情報漏洩</a:t>
            </a:r>
            <a:endParaRPr lang="en-US" sz="9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共通点：「普段の業務メールに見えた」「添付ファイルを疑わなかった」「報告が遅れて被害が拡大した」</a:t>
            </a:r>
            <a:endParaRPr lang="en-US" sz="950" dirty="0"/>
          </a:p>
        </p:txBody>
      </p:sp>
      <p:sp>
        <p:nvSpPr>
          <p:cNvPr id="19" name="Text 15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20" name="Text 16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B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こんなメールが届いたら要注意！ ─ 3つの攻撃パターン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2697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269748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1325880" y="1188720"/>
            <a:ext cx="548640" cy="54864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1325880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182880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なりすまし型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取引先・上司を装う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94360" y="2423160"/>
            <a:ext cx="2423160" cy="10972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46888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「○○様、先日の打合せの議事録です」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差出人名は取引先の担当者だが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アドレスをよく見ると微妙に違う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94360" y="3657600"/>
            <a:ext cx="1143000" cy="2286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3675888"/>
            <a:ext cx="1051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信頼関係を悪用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1828800" y="3657600"/>
            <a:ext cx="1143000" cy="2286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4" name="Text 12"/>
          <p:cNvSpPr/>
          <p:nvPr/>
        </p:nvSpPr>
        <p:spPr>
          <a:xfrm>
            <a:off x="1874520" y="3675888"/>
            <a:ext cx="1051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添付ファイル（.docx .zip）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3337560" y="1005840"/>
            <a:ext cx="2697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337560" y="1005840"/>
            <a:ext cx="26974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Shape 15"/>
          <p:cNvSpPr/>
          <p:nvPr/>
        </p:nvSpPr>
        <p:spPr>
          <a:xfrm>
            <a:off x="4206240" y="1188720"/>
            <a:ext cx="548640" cy="54864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4206240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3429000" y="182880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緊急催促型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焦らせてクリックさせる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474720" y="2423160"/>
            <a:ext cx="2423160" cy="10972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2" name="Text 20"/>
          <p:cNvSpPr/>
          <p:nvPr/>
        </p:nvSpPr>
        <p:spPr>
          <a:xfrm>
            <a:off x="3520440" y="246888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「【至急】パスワードの有効期限切れ」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「アカウントがロックされます」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MicrosoftやGoogleを装うログイン画面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474720" y="3657600"/>
            <a:ext cx="1143000" cy="2286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4" name="Text 22"/>
          <p:cNvSpPr/>
          <p:nvPr/>
        </p:nvSpPr>
        <p:spPr>
          <a:xfrm>
            <a:off x="3520440" y="3675888"/>
            <a:ext cx="1051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焦りの心理を悪用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709160" y="3657600"/>
            <a:ext cx="1143000" cy="2286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26" name="Text 24"/>
          <p:cNvSpPr/>
          <p:nvPr/>
        </p:nvSpPr>
        <p:spPr>
          <a:xfrm>
            <a:off x="4754880" y="3675888"/>
            <a:ext cx="1051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フィッシングリンク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6217920" y="1005840"/>
            <a:ext cx="26974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217920" y="1005840"/>
            <a:ext cx="269748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9" name="Shape 27"/>
          <p:cNvSpPr/>
          <p:nvPr/>
        </p:nvSpPr>
        <p:spPr>
          <a:xfrm>
            <a:off x="7086600" y="1188720"/>
            <a:ext cx="548640" cy="548640"/>
          </a:xfrm>
          <a:prstGeom prst="ellipse">
            <a:avLst/>
          </a:prstGeom>
          <a:solidFill>
            <a:srgbClr val="8B5CF6"/>
          </a:solidFill>
          <a:ln/>
        </p:spPr>
      </p:sp>
      <p:sp>
        <p:nvSpPr>
          <p:cNvPr id="30" name="Text 28"/>
          <p:cNvSpPr/>
          <p:nvPr/>
        </p:nvSpPr>
        <p:spPr>
          <a:xfrm>
            <a:off x="7086600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6309360" y="182880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ばらまき型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309360" y="2103120"/>
            <a:ext cx="2514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不特定多数に送る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355080" y="2423160"/>
            <a:ext cx="2423160" cy="10972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4" name="Text 32"/>
          <p:cNvSpPr/>
          <p:nvPr/>
        </p:nvSpPr>
        <p:spPr>
          <a:xfrm>
            <a:off x="6400800" y="2468880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「お届け物のお知らせ」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「未払い請求があります」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宅配業者・銀行を装ったメール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355080" y="3657600"/>
            <a:ext cx="1143000" cy="2286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36" name="Text 34"/>
          <p:cNvSpPr/>
          <p:nvPr/>
        </p:nvSpPr>
        <p:spPr>
          <a:xfrm>
            <a:off x="6400800" y="3675888"/>
            <a:ext cx="1051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日常的な連絡を装う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7589520" y="3657600"/>
            <a:ext cx="1143000" cy="2286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38" name="Text 36"/>
          <p:cNvSpPr/>
          <p:nvPr/>
        </p:nvSpPr>
        <p:spPr>
          <a:xfrm>
            <a:off x="7635240" y="3675888"/>
            <a:ext cx="1051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リンク先でマルウェア感染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こう見分ける ─ 5つのチェックポイント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54864" cy="65836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115568"/>
            <a:ext cx="411480" cy="41148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1155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88720" y="10515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差出人アドレスを確認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88720" y="128016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表示名ではなくアドレス本体を見る。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「@company.co.jp」と「@c0mpany.co.jp」は別物。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0（ゼロ）とo（オー）の入れ替えに注意。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57200" y="1773936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1773936"/>
            <a:ext cx="54864" cy="658368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1" name="Shape 9"/>
          <p:cNvSpPr/>
          <p:nvPr/>
        </p:nvSpPr>
        <p:spPr>
          <a:xfrm>
            <a:off x="640080" y="1883664"/>
            <a:ext cx="411480" cy="41148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188366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88720" y="181965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リンク先URLをホバーで確認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88720" y="204825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クリックせずにマウスを乗せてURLを確認。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短縮URLや見慣れないドメインは危険信号。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HTTPSでも安全とは限らない。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2542032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2542032"/>
            <a:ext cx="54864" cy="658368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17" name="Shape 15"/>
          <p:cNvSpPr/>
          <p:nvPr/>
        </p:nvSpPr>
        <p:spPr>
          <a:xfrm>
            <a:off x="640080" y="2651760"/>
            <a:ext cx="411480" cy="411480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26517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88720" y="258775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添付ファイルの拡張子を確認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188720" y="28163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.exe .scr .js .zip は要警戒。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「請求書.pdf.exe」のように二重拡張子も危険。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心当たりのない添付は開かない。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57200" y="3310128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310128"/>
            <a:ext cx="54864" cy="658368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3" name="Shape 21"/>
          <p:cNvSpPr/>
          <p:nvPr/>
        </p:nvSpPr>
        <p:spPr>
          <a:xfrm>
            <a:off x="640080" y="3419856"/>
            <a:ext cx="411480" cy="41148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41985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188720" y="335584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日本語の不自然さ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188720" y="358444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フォントの混在、句読点の位置、敬語の誤り。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「お客様各位」なのに個人名で届くなど、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文脈の矛盾がないかチェック。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57200" y="4078224"/>
            <a:ext cx="8229600" cy="65836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4078224"/>
            <a:ext cx="54864" cy="658368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29" name="Shape 27"/>
          <p:cNvSpPr/>
          <p:nvPr/>
        </p:nvSpPr>
        <p:spPr>
          <a:xfrm>
            <a:off x="640080" y="4187952"/>
            <a:ext cx="411480" cy="411480"/>
          </a:xfrm>
          <a:prstGeom prst="ellipse">
            <a:avLst/>
          </a:prstGeom>
          <a:solidFill>
            <a:srgbClr val="F97316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41879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1188720" y="412394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急かす文言に注意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1188720" y="4352544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「至急」「24時間以内に」「アカウント停止」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など、焦らせて考える時間を奪う手口。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本当に急ぎなら電話が来るはず。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守るべきルール：Do ✓ と Don't ✕</a:t>
            </a:r>
            <a:endParaRPr lang="en-US" sz="28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05840"/>
          <a:ext cx="85953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3200400"/>
                <a:gridCol w="320040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場面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Do ✓（やるべきこと）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Don't ✕（やってはいけないこと）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不審なメールを受信した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6A3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開かずに情シスへ転送（security@社内）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添付を開く、リンクをクリックする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添付ファイルが届いた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6A3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送信者に電話で確認してから開く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「知ってる人だから大丈夫」と即開封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パスワード変更の案内が来た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6A3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メール内のリンクを使わず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6A3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自分でサイトにアクセスして変更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メール内のリンクからログイン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怪しいが確信がない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6A3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迷ったら情シスに相談（内線9999）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「たぶん大丈夫」と自己判断する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万が一クリックしてしまった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6A3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LANケーブルを抜き、すぐ報告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怒られるのが怖くて黙っている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ID/パスワードを入力してしまった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16A3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直ちにパスワード変更＋報告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DC262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「まだ大丈夫だろう」と放置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406908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4069080"/>
            <a:ext cx="822960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4133088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E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最も大切なルール：</a:t>
            </a:r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「報告して叱られることは絶対にない。報告しなくて被害が広がることが一番困る。」─ 即報告は評価されます。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1B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不審なメールを受け取ったら ─ 5ステップ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20040" y="10058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20040" y="1005840"/>
            <a:ext cx="155448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749808" y="1234440"/>
            <a:ext cx="594360" cy="59436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749808" y="12344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11480" y="1965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止まる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" y="2377440"/>
            <a:ext cx="1371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添付もリンクも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絶対に開かない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685800" y="3291840"/>
            <a:ext cx="731520" cy="25603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329184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0秒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1874520" y="18288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2057400" y="10058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57400" y="1005840"/>
            <a:ext cx="15544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Shape 12"/>
          <p:cNvSpPr/>
          <p:nvPr/>
        </p:nvSpPr>
        <p:spPr>
          <a:xfrm>
            <a:off x="2487168" y="1234440"/>
            <a:ext cx="594360" cy="59436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5" name="Text 13"/>
          <p:cNvSpPr/>
          <p:nvPr/>
        </p:nvSpPr>
        <p:spPr>
          <a:xfrm>
            <a:off x="2487168" y="12344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148840" y="1965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見る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148840" y="2377440"/>
            <a:ext cx="1371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差出人アドレス・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件名・本文を確認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423160" y="3291840"/>
            <a:ext cx="731520" cy="25603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Text 17"/>
          <p:cNvSpPr/>
          <p:nvPr/>
        </p:nvSpPr>
        <p:spPr>
          <a:xfrm>
            <a:off x="2423160" y="329184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30秒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3611880" y="18288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3794760" y="10058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794760" y="1005840"/>
            <a:ext cx="155448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3" name="Shape 21"/>
          <p:cNvSpPr/>
          <p:nvPr/>
        </p:nvSpPr>
        <p:spPr>
          <a:xfrm>
            <a:off x="4224528" y="1234440"/>
            <a:ext cx="594360" cy="59436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24" name="Text 22"/>
          <p:cNvSpPr/>
          <p:nvPr/>
        </p:nvSpPr>
        <p:spPr>
          <a:xfrm>
            <a:off x="4224528" y="12344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3886200" y="1965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疑う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3886200" y="2377440"/>
            <a:ext cx="1371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「本当にこの人から？」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電話で本人に確認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160520" y="3291840"/>
            <a:ext cx="731520" cy="25603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8" name="Text 26"/>
          <p:cNvSpPr/>
          <p:nvPr/>
        </p:nvSpPr>
        <p:spPr>
          <a:xfrm>
            <a:off x="4160520" y="329184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2分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349240" y="18288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5532120" y="10058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532120" y="1005840"/>
            <a:ext cx="1554480" cy="54864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32" name="Shape 30"/>
          <p:cNvSpPr/>
          <p:nvPr/>
        </p:nvSpPr>
        <p:spPr>
          <a:xfrm>
            <a:off x="5961888" y="1234440"/>
            <a:ext cx="594360" cy="59436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33" name="Text 31"/>
          <p:cNvSpPr/>
          <p:nvPr/>
        </p:nvSpPr>
        <p:spPr>
          <a:xfrm>
            <a:off x="5961888" y="12344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2400" dirty="0"/>
          </a:p>
        </p:txBody>
      </p:sp>
      <p:sp>
        <p:nvSpPr>
          <p:cNvPr id="34" name="Text 32"/>
          <p:cNvSpPr/>
          <p:nvPr/>
        </p:nvSpPr>
        <p:spPr>
          <a:xfrm>
            <a:off x="5623560" y="1965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報告する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5623560" y="2377440"/>
            <a:ext cx="1371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情シスへ転送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security@社内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または内線9999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5897880" y="3291840"/>
            <a:ext cx="731520" cy="25603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7" name="Text 35"/>
          <p:cNvSpPr/>
          <p:nvPr/>
        </p:nvSpPr>
        <p:spPr>
          <a:xfrm>
            <a:off x="5897880" y="329184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1分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7086600" y="1828800"/>
            <a:ext cx="182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7269480" y="1005840"/>
            <a:ext cx="155448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7269480" y="1005840"/>
            <a:ext cx="1554480" cy="54864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41" name="Shape 39"/>
          <p:cNvSpPr/>
          <p:nvPr/>
        </p:nvSpPr>
        <p:spPr>
          <a:xfrm>
            <a:off x="7699248" y="1234440"/>
            <a:ext cx="594360" cy="594360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42" name="Text 40"/>
          <p:cNvSpPr/>
          <p:nvPr/>
        </p:nvSpPr>
        <p:spPr>
          <a:xfrm>
            <a:off x="7699248" y="12344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2400" dirty="0"/>
          </a:p>
        </p:txBody>
      </p:sp>
      <p:sp>
        <p:nvSpPr>
          <p:cNvPr id="43" name="Text 41"/>
          <p:cNvSpPr/>
          <p:nvPr/>
        </p:nvSpPr>
        <p:spPr>
          <a:xfrm>
            <a:off x="7360920" y="1965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消さない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7360920" y="2377440"/>
            <a:ext cx="1371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メールは証拠として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削除せずに保全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7635240" y="3291840"/>
            <a:ext cx="731520" cy="25603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46" name="Text 44"/>
          <p:cNvSpPr/>
          <p:nvPr/>
        </p:nvSpPr>
        <p:spPr>
          <a:xfrm>
            <a:off x="7635240" y="3291840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4755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─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457200" y="4160520"/>
            <a:ext cx="8229600" cy="457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457200" y="4160520"/>
            <a:ext cx="8229600" cy="36576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49" name="Text 47"/>
          <p:cNvSpPr/>
          <p:nvPr/>
        </p:nvSpPr>
        <p:spPr>
          <a:xfrm>
            <a:off x="640080" y="4224528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覚え方：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「止まる → 見る → 疑う → 報告する → 消さない」── この5つを順番に。全部で5分もかかりません。</a:t>
            </a:r>
            <a:endParaRPr lang="en-US" sz="1200" dirty="0"/>
          </a:p>
        </p:txBody>
      </p:sp>
      <p:sp>
        <p:nvSpPr>
          <p:cNvPr id="50" name="Text 4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迷ったときの判断基準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657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54864" cy="86868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207008"/>
            <a:ext cx="411480" cy="41148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2070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88720" y="114300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送信者に電話で確認できる？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89120" y="1051560"/>
            <a:ext cx="1920240" cy="36576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9" name="Text 7"/>
          <p:cNvSpPr/>
          <p:nvPr/>
        </p:nvSpPr>
        <p:spPr>
          <a:xfrm>
            <a:off x="4434840" y="107899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→ 電話して確認 → 本物ならOK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6492240" y="1051560"/>
            <a:ext cx="2286000" cy="36576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1" name="Text 9"/>
          <p:cNvSpPr/>
          <p:nvPr/>
        </p:nvSpPr>
        <p:spPr>
          <a:xfrm>
            <a:off x="6537960" y="107899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→ 次へ ▼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7200" y="2057400"/>
            <a:ext cx="3657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057400"/>
            <a:ext cx="54864" cy="86868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2258568"/>
            <a:ext cx="411480" cy="41148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2585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188720" y="219456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業務上、今すぐ開く必要がある？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389120" y="2103120"/>
            <a:ext cx="1920240" cy="36576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8" name="Text 16"/>
          <p:cNvSpPr/>
          <p:nvPr/>
        </p:nvSpPr>
        <p:spPr>
          <a:xfrm>
            <a:off x="4434840" y="213055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→ 情シスに電話して一緒に確認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492240" y="2103120"/>
            <a:ext cx="2286000" cy="36576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0" name="Text 18"/>
          <p:cNvSpPr/>
          <p:nvPr/>
        </p:nvSpPr>
        <p:spPr>
          <a:xfrm>
            <a:off x="6537960" y="21305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→ 次へ ▼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57200" y="3108960"/>
            <a:ext cx="3657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108960"/>
            <a:ext cx="54864" cy="8686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3" name="Shape 21"/>
          <p:cNvSpPr/>
          <p:nvPr/>
        </p:nvSpPr>
        <p:spPr>
          <a:xfrm>
            <a:off x="640080" y="3310128"/>
            <a:ext cx="411480" cy="41148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3101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188720" y="324612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少しでも違和感がある？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389120" y="3154680"/>
            <a:ext cx="1920240" cy="36576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7" name="Text 25"/>
          <p:cNvSpPr/>
          <p:nvPr/>
        </p:nvSpPr>
        <p:spPr>
          <a:xfrm>
            <a:off x="4434840" y="318211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→ → 開かずに情シスへ転送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492240" y="3154680"/>
            <a:ext cx="2286000" cy="36576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9" name="Text 27"/>
          <p:cNvSpPr/>
          <p:nvPr/>
        </p:nvSpPr>
        <p:spPr>
          <a:xfrm>
            <a:off x="6537960" y="318211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→ それでも不安なら情シスへ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solidFill>
            <a:srgbClr val="0F1B2D"/>
          </a:solidFill>
          <a:ln/>
        </p:spPr>
      </p:sp>
      <p:sp>
        <p:nvSpPr>
          <p:cNvPr id="32" name="Text 30"/>
          <p:cNvSpPr/>
          <p:nvPr/>
        </p:nvSpPr>
        <p:spPr>
          <a:xfrm>
            <a:off x="640080" y="42519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大原則：迷ったら「開かない」「報告する」─ 正解は「慎重すぎること」。誤報告でも感謝されます。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もし開いてしまったら ─ 初動が全てを決める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64008" cy="5943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1078992"/>
            <a:ext cx="411480" cy="41148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789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34440" y="105156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LANケーブルを抜く / Wi-Fiを切る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34440" y="132588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感染拡大を止める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858000" y="1161288"/>
            <a:ext cx="1280160" cy="2743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0" y="116128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即座に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57200" y="1691640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57200" y="1691640"/>
            <a:ext cx="64008" cy="5943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3" name="Shape 11"/>
          <p:cNvSpPr/>
          <p:nvPr/>
        </p:nvSpPr>
        <p:spPr>
          <a:xfrm>
            <a:off x="685800" y="1764792"/>
            <a:ext cx="411480" cy="41148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17647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34440" y="173736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情シスに電話（内線9999）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34440" y="201168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専門チームが対応を開始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858000" y="1847088"/>
            <a:ext cx="1280160" cy="2743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0" y="184708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1分以内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2377440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2377440"/>
            <a:ext cx="64008" cy="59436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21" name="Shape 19"/>
          <p:cNvSpPr/>
          <p:nvPr/>
        </p:nvSpPr>
        <p:spPr>
          <a:xfrm>
            <a:off x="685800" y="2450592"/>
            <a:ext cx="411480" cy="411480"/>
          </a:xfrm>
          <a:prstGeom prst="ellipse">
            <a:avLst/>
          </a:prstGeom>
          <a:solidFill>
            <a:srgbClr val="000000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" y="24505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234440" y="2423160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メール・画面をそのまま保全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234440" y="269748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調査の証拠になる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858000" y="2532888"/>
            <a:ext cx="1280160" cy="2743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6" name="Text 24"/>
          <p:cNvSpPr/>
          <p:nvPr/>
        </p:nvSpPr>
        <p:spPr>
          <a:xfrm>
            <a:off x="6858000" y="253288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00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触らない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246120"/>
            <a:ext cx="3977640" cy="13258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3246120"/>
            <a:ext cx="54864" cy="132588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" y="329184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E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連絡先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40080" y="356616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情シス セキュリティチーム：内線9999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メール転送先：security@example.co.jp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営業時間外：緊急携帯 090-XXXX-XXXX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上長への報告も忘れずに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3246120"/>
            <a:ext cx="4160520" cy="13258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3246120"/>
            <a:ext cx="54864" cy="13258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3" name="Text 31"/>
          <p:cNvSpPr/>
          <p:nvPr/>
        </p:nvSpPr>
        <p:spPr>
          <a:xfrm>
            <a:off x="4892040" y="329184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絶対にやってはいけないこと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892040" y="356616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メールを削除する（証拠が消える）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PCを再起動する（感染状況が変わる）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「大丈夫だろう」と放置する（被害が拡大）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自分で何とかしようとする（専門家に任せる）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1B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理解度チェック ─ 3問クイズ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8229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60120"/>
            <a:ext cx="54864" cy="11887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058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Q1. 取引先の田中さんから添付ファイル付きメールが届きました。正しい対応は？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640080" y="1307592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 いつもの人だからすぐ開封する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640080" y="1508760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 田中さんに電話で「送りましたか？」と確認する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640080" y="1709928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C) 田中さんにメールで返信して確認する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5852160" y="1051560"/>
            <a:ext cx="2651760" cy="9601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0" name="Text 8"/>
          <p:cNvSpPr/>
          <p:nvPr/>
        </p:nvSpPr>
        <p:spPr>
          <a:xfrm>
            <a:off x="5943600" y="1069848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正解：B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943600" y="13258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電話での確認が最も安全。メール返信は攻撃者に返信してしまう可能性あり。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7200" y="2286000"/>
            <a:ext cx="8229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286000"/>
            <a:ext cx="54864" cy="1188720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23317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Q2. 不審なリンクをうっかりクリックしてしまいました。最初にやるべきことは？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40080" y="2633472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 PCを再起動する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40080" y="2834640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 LANケーブルを抜く / Wi-Fiを切る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640080" y="3035808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C) ウイルスソフトでスキャンする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852160" y="2377440"/>
            <a:ext cx="2651760" cy="9601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19" name="Text 17"/>
          <p:cNvSpPr/>
          <p:nvPr/>
        </p:nvSpPr>
        <p:spPr>
          <a:xfrm>
            <a:off x="5943600" y="2395728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正解：B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0" y="265176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まずネットワークを切断して感染拡大を防ぐ。再起動やスキャンはその後。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57200" y="3611880"/>
            <a:ext cx="822960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611880"/>
            <a:ext cx="54864" cy="118872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6576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Q3. 「怪しいかも」と思ったが確信がない。正しい判断は？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40080" y="3959352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A) 確信がないなら開いても問題ない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40080" y="4160520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B) 同僚に相談して意見を聞く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640080" y="4361688"/>
            <a:ext cx="4846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C) 開かずに情シスへ報告する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852160" y="3703320"/>
            <a:ext cx="2651760" cy="960120"/>
          </a:xfrm>
          <a:prstGeom prst="rect">
            <a:avLst/>
          </a:prstGeom>
          <a:solidFill>
            <a:srgbClr val="DCFCE7"/>
          </a:solidFill>
          <a:ln/>
        </p:spPr>
      </p:sp>
      <p:sp>
        <p:nvSpPr>
          <p:cNvPr id="28" name="Text 26"/>
          <p:cNvSpPr/>
          <p:nvPr/>
        </p:nvSpPr>
        <p:spPr>
          <a:xfrm>
            <a:off x="5943600" y="3721608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正解：C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943600" y="397764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迷ったら開かない＋即報告。誤報告でもOK。同僚もセキュリティの専門家ではない。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365760" y="4773168"/>
            <a:ext cx="5029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標的型メール対策  |  情報セキュリティ委員会  |  社外秘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標的型メール攻撃から会社を守る</dc:title>
  <dc:subject>PptxGenJS Presentation</dc:subject>
  <dc:creator>中村大輔</dc:creator>
  <cp:lastModifiedBy>中村大輔</cp:lastModifiedBy>
  <cp:revision>1</cp:revision>
  <dcterms:created xsi:type="dcterms:W3CDTF">2026-02-06T02:34:52Z</dcterms:created>
  <dcterms:modified xsi:type="dcterms:W3CDTF">2026-02-06T02:34:52Z</dcterms:modified>
</cp:coreProperties>
</file>