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C23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0"/>
            <a:ext cx="2286000" cy="73152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" name="Shape 1"/>
          <p:cNvSpPr/>
          <p:nvPr/>
        </p:nvSpPr>
        <p:spPr>
          <a:xfrm>
            <a:off x="9070848" y="0"/>
            <a:ext cx="73152" cy="228600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5070348"/>
            <a:ext cx="2286000" cy="73152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5" name="Shape 3"/>
          <p:cNvSpPr/>
          <p:nvPr/>
        </p:nvSpPr>
        <p:spPr>
          <a:xfrm>
            <a:off x="0" y="2857500"/>
            <a:ext cx="73152" cy="2286000"/>
          </a:xfrm>
          <a:prstGeom prst="rect">
            <a:avLst/>
          </a:prstGeom>
          <a:solidFill>
            <a:srgbClr val="0D9488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731520"/>
            <a:ext cx="640080" cy="6400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3152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spc="300" kern="0" dirty="0">
                <a:solidFill>
                  <a:srgbClr val="14B8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中部電装株式会社 様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731520" y="2103120"/>
            <a:ext cx="7680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CloudOps 受注・出荷管理 SaaS ご提案</a:t>
            </a:r>
            <a:endParaRPr lang="en-US" sz="3600" dirty="0"/>
          </a:p>
        </p:txBody>
      </p:sp>
      <p:sp>
        <p:nvSpPr>
          <p:cNvPr id="9" name="Text 6"/>
          <p:cNvSpPr/>
          <p:nvPr/>
        </p:nvSpPr>
        <p:spPr>
          <a:xfrm>
            <a:off x="731520" y="32918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納期回答リードタイム 2日→2時間、誤出荷率 1.2%→0.1%以下を6ヶ月で実現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731520" y="4023360"/>
            <a:ext cx="2743200" cy="27432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1" name="Text 8"/>
          <p:cNvSpPr/>
          <p:nvPr/>
        </p:nvSpPr>
        <p:spPr>
          <a:xfrm>
            <a:off x="731520" y="42976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提出：CloudOps株式会社  営業本部 佐藤健太　|　2026年2月6日　|　機密扱い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7772400" y="46634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10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C23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0" cy="54864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54864" cy="182880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27432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次のステップ：3月中のご決裁で、9月の本番稼働を実現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97280"/>
            <a:ext cx="1783080" cy="1508760"/>
          </a:xfrm>
          <a:prstGeom prst="rect">
            <a:avLst/>
          </a:prstGeom>
          <a:solidFill>
            <a:srgbClr val="163B5C"/>
          </a:solidFill>
          <a:ln/>
        </p:spPr>
      </p:sp>
      <p:sp>
        <p:nvSpPr>
          <p:cNvPr id="6" name="Shape 4"/>
          <p:cNvSpPr/>
          <p:nvPr/>
        </p:nvSpPr>
        <p:spPr>
          <a:xfrm>
            <a:off x="1165860" y="1234440"/>
            <a:ext cx="457200" cy="457200"/>
          </a:xfrm>
          <a:prstGeom prst="ellipse">
            <a:avLst/>
          </a:prstGeom>
          <a:solidFill>
            <a:srgbClr val="0D9488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66444" y="1335024"/>
            <a:ext cx="256032" cy="25603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502920" y="1755648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2月中旬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640080" y="2057400"/>
            <a:ext cx="1508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本提案のご検討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社内関係者への共有</a:t>
            </a:r>
            <a:endParaRPr lang="en-US" sz="1000" dirty="0"/>
          </a:p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1645920"/>
            <a:ext cx="137160" cy="137160"/>
          </a:xfrm>
          <a:prstGeom prst="rect">
            <a:avLst/>
          </a:prstGeom>
        </p:spPr>
      </p:pic>
      <p:sp>
        <p:nvSpPr>
          <p:cNvPr id="11" name="Shape 7"/>
          <p:cNvSpPr/>
          <p:nvPr/>
        </p:nvSpPr>
        <p:spPr>
          <a:xfrm>
            <a:off x="2423160" y="1097280"/>
            <a:ext cx="1783080" cy="1508760"/>
          </a:xfrm>
          <a:prstGeom prst="rect">
            <a:avLst/>
          </a:prstGeom>
          <a:solidFill>
            <a:srgbClr val="163B5C"/>
          </a:solidFill>
          <a:ln/>
        </p:spPr>
      </p:sp>
      <p:sp>
        <p:nvSpPr>
          <p:cNvPr id="12" name="Shape 8"/>
          <p:cNvSpPr/>
          <p:nvPr/>
        </p:nvSpPr>
        <p:spPr>
          <a:xfrm>
            <a:off x="3086100" y="1234440"/>
            <a:ext cx="457200" cy="457200"/>
          </a:xfrm>
          <a:prstGeom prst="ellipse">
            <a:avLst/>
          </a:prstGeom>
          <a:solidFill>
            <a:srgbClr val="0D9488"/>
          </a:solidFill>
          <a:ln/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6684" y="1335024"/>
            <a:ext cx="256032" cy="256032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2423160" y="1755648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2月下旬</a:t>
            </a:r>
            <a:endParaRPr lang="en-US" sz="1300" dirty="0"/>
          </a:p>
        </p:txBody>
      </p:sp>
      <p:sp>
        <p:nvSpPr>
          <p:cNvPr id="15" name="Text 10"/>
          <p:cNvSpPr/>
          <p:nvPr/>
        </p:nvSpPr>
        <p:spPr>
          <a:xfrm>
            <a:off x="2560320" y="2057400"/>
            <a:ext cx="1508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Q&amp;Aセッション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デモ環境のご体験</a:t>
            </a:r>
            <a:endParaRPr lang="en-US" sz="1000" dirty="0"/>
          </a:p>
        </p:txBody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6240" y="1645920"/>
            <a:ext cx="137160" cy="137160"/>
          </a:xfrm>
          <a:prstGeom prst="rect">
            <a:avLst/>
          </a:prstGeom>
        </p:spPr>
      </p:pic>
      <p:sp>
        <p:nvSpPr>
          <p:cNvPr id="17" name="Shape 11"/>
          <p:cNvSpPr/>
          <p:nvPr/>
        </p:nvSpPr>
        <p:spPr>
          <a:xfrm>
            <a:off x="4343400" y="1097280"/>
            <a:ext cx="1783080" cy="1508760"/>
          </a:xfrm>
          <a:prstGeom prst="rect">
            <a:avLst/>
          </a:prstGeom>
          <a:solidFill>
            <a:srgbClr val="163B5C"/>
          </a:solidFill>
          <a:ln/>
        </p:spPr>
      </p:sp>
      <p:sp>
        <p:nvSpPr>
          <p:cNvPr id="18" name="Shape 12"/>
          <p:cNvSpPr/>
          <p:nvPr/>
        </p:nvSpPr>
        <p:spPr>
          <a:xfrm>
            <a:off x="5006340" y="1234440"/>
            <a:ext cx="457200" cy="457200"/>
          </a:xfrm>
          <a:prstGeom prst="ellipse">
            <a:avLst/>
          </a:prstGeom>
          <a:solidFill>
            <a:srgbClr val="0D9488"/>
          </a:solidFill>
          <a:ln/>
        </p:spPr>
      </p:sp>
      <p:pic>
        <p:nvPicPr>
          <p:cNvPr id="19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6924" y="1335024"/>
            <a:ext cx="256032" cy="256032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4343400" y="1755648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3月上旬</a:t>
            </a:r>
            <a:endParaRPr lang="en-US" sz="1300" dirty="0"/>
          </a:p>
        </p:txBody>
      </p:sp>
      <p:sp>
        <p:nvSpPr>
          <p:cNvPr id="21" name="Text 14"/>
          <p:cNvSpPr/>
          <p:nvPr/>
        </p:nvSpPr>
        <p:spPr>
          <a:xfrm>
            <a:off x="4480560" y="2057400"/>
            <a:ext cx="1508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最終見積提示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契約条件の合意</a:t>
            </a:r>
            <a:endParaRPr lang="en-US" sz="1000" dirty="0"/>
          </a:p>
        </p:txBody>
      </p:sp>
      <p:pic>
        <p:nvPicPr>
          <p:cNvPr id="22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6480" y="1645920"/>
            <a:ext cx="137160" cy="137160"/>
          </a:xfrm>
          <a:prstGeom prst="rect">
            <a:avLst/>
          </a:prstGeom>
        </p:spPr>
      </p:pic>
      <p:sp>
        <p:nvSpPr>
          <p:cNvPr id="23" name="Shape 15"/>
          <p:cNvSpPr/>
          <p:nvPr/>
        </p:nvSpPr>
        <p:spPr>
          <a:xfrm>
            <a:off x="6263640" y="1097280"/>
            <a:ext cx="1783080" cy="1508760"/>
          </a:xfrm>
          <a:prstGeom prst="rect">
            <a:avLst/>
          </a:prstGeom>
          <a:solidFill>
            <a:srgbClr val="163B5C"/>
          </a:solidFill>
          <a:ln/>
        </p:spPr>
      </p:sp>
      <p:sp>
        <p:nvSpPr>
          <p:cNvPr id="24" name="Shape 16"/>
          <p:cNvSpPr/>
          <p:nvPr/>
        </p:nvSpPr>
        <p:spPr>
          <a:xfrm>
            <a:off x="6926580" y="1234440"/>
            <a:ext cx="457200" cy="457200"/>
          </a:xfrm>
          <a:prstGeom prst="ellipse">
            <a:avLst/>
          </a:prstGeom>
          <a:solidFill>
            <a:srgbClr val="0D9488"/>
          </a:solidFill>
          <a:ln/>
        </p:spPr>
      </p:sp>
      <p:pic>
        <p:nvPicPr>
          <p:cNvPr id="25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27164" y="1335024"/>
            <a:ext cx="256032" cy="256032"/>
          </a:xfrm>
          <a:prstGeom prst="rect">
            <a:avLst/>
          </a:prstGeom>
        </p:spPr>
      </p:pic>
      <p:sp>
        <p:nvSpPr>
          <p:cNvPr id="26" name="Text 17"/>
          <p:cNvSpPr/>
          <p:nvPr/>
        </p:nvSpPr>
        <p:spPr>
          <a:xfrm>
            <a:off x="6263640" y="1755648"/>
            <a:ext cx="1783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3月中旬</a:t>
            </a:r>
            <a:endParaRPr lang="en-US" sz="1300" dirty="0"/>
          </a:p>
        </p:txBody>
      </p:sp>
      <p:sp>
        <p:nvSpPr>
          <p:cNvPr id="27" name="Text 18"/>
          <p:cNvSpPr/>
          <p:nvPr/>
        </p:nvSpPr>
        <p:spPr>
          <a:xfrm>
            <a:off x="6400800" y="2057400"/>
            <a:ext cx="1508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ご発注・契約締結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キックオフ準備</a:t>
            </a:r>
            <a:endParaRPr lang="en-US" sz="1000" dirty="0"/>
          </a:p>
        </p:txBody>
      </p:sp>
      <p:sp>
        <p:nvSpPr>
          <p:cNvPr id="28" name="Text 19"/>
          <p:cNvSpPr/>
          <p:nvPr/>
        </p:nvSpPr>
        <p:spPr>
          <a:xfrm>
            <a:off x="640080" y="283464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B8A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ご決裁に向けてお願いしたいこと</a:t>
            </a:r>
            <a:endParaRPr lang="en-US" sz="1400" dirty="0"/>
          </a:p>
        </p:txBody>
      </p:sp>
      <p:sp>
        <p:nvSpPr>
          <p:cNvPr id="29" name="Shape 20"/>
          <p:cNvSpPr/>
          <p:nvPr/>
        </p:nvSpPr>
        <p:spPr>
          <a:xfrm>
            <a:off x="640080" y="3282696"/>
            <a:ext cx="228600" cy="228600"/>
          </a:xfrm>
          <a:prstGeom prst="ellipse">
            <a:avLst/>
          </a:prstGeom>
          <a:solidFill>
            <a:srgbClr val="0D9488"/>
          </a:solidFill>
          <a:ln/>
        </p:spPr>
      </p:sp>
      <p:pic>
        <p:nvPicPr>
          <p:cNvPr id="30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6656" y="3319272"/>
            <a:ext cx="155448" cy="155448"/>
          </a:xfrm>
          <a:prstGeom prst="rect">
            <a:avLst/>
          </a:prstGeom>
        </p:spPr>
      </p:pic>
      <p:sp>
        <p:nvSpPr>
          <p:cNvPr id="31" name="Text 21"/>
          <p:cNvSpPr/>
          <p:nvPr/>
        </p:nvSpPr>
        <p:spPr>
          <a:xfrm>
            <a:off x="1005840" y="3246120"/>
            <a:ext cx="7315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本提案内容について、情報システム部・物流部との共有（弊社同席可）</a:t>
            </a:r>
            <a:endParaRPr lang="en-US" sz="1100" dirty="0"/>
          </a:p>
        </p:txBody>
      </p:sp>
      <p:sp>
        <p:nvSpPr>
          <p:cNvPr id="32" name="Shape 22"/>
          <p:cNvSpPr/>
          <p:nvPr/>
        </p:nvSpPr>
        <p:spPr>
          <a:xfrm>
            <a:off x="640080" y="3648456"/>
            <a:ext cx="228600" cy="228600"/>
          </a:xfrm>
          <a:prstGeom prst="ellipse">
            <a:avLst/>
          </a:prstGeom>
          <a:solidFill>
            <a:srgbClr val="0D9488"/>
          </a:solidFill>
          <a:ln/>
        </p:spPr>
      </p:sp>
      <p:pic>
        <p:nvPicPr>
          <p:cNvPr id="33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6656" y="3685032"/>
            <a:ext cx="155448" cy="155448"/>
          </a:xfrm>
          <a:prstGeom prst="rect">
            <a:avLst/>
          </a:prstGeom>
        </p:spPr>
      </p:pic>
      <p:sp>
        <p:nvSpPr>
          <p:cNvPr id="34" name="Text 23"/>
          <p:cNvSpPr/>
          <p:nvPr/>
        </p:nvSpPr>
        <p:spPr>
          <a:xfrm>
            <a:off x="1005840" y="3611880"/>
            <a:ext cx="7315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デモ環境での操作体験（2月下旬に2時間程度のセッションをご用意）</a:t>
            </a:r>
            <a:endParaRPr lang="en-US" sz="1100" dirty="0"/>
          </a:p>
        </p:txBody>
      </p:sp>
      <p:sp>
        <p:nvSpPr>
          <p:cNvPr id="35" name="Shape 24"/>
          <p:cNvSpPr/>
          <p:nvPr/>
        </p:nvSpPr>
        <p:spPr>
          <a:xfrm>
            <a:off x="640080" y="4014216"/>
            <a:ext cx="228600" cy="228600"/>
          </a:xfrm>
          <a:prstGeom prst="ellipse">
            <a:avLst/>
          </a:prstGeom>
          <a:solidFill>
            <a:srgbClr val="0D9488"/>
          </a:solidFill>
          <a:ln/>
        </p:spPr>
      </p:sp>
      <p:pic>
        <p:nvPicPr>
          <p:cNvPr id="36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6656" y="4050792"/>
            <a:ext cx="155448" cy="155448"/>
          </a:xfrm>
          <a:prstGeom prst="rect">
            <a:avLst/>
          </a:prstGeom>
        </p:spPr>
      </p:pic>
      <p:sp>
        <p:nvSpPr>
          <p:cNvPr id="37" name="Text 25"/>
          <p:cNvSpPr/>
          <p:nvPr/>
        </p:nvSpPr>
        <p:spPr>
          <a:xfrm>
            <a:off x="1005840" y="3977640"/>
            <a:ext cx="7315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基幹システム（OBIC7）からの在庫データサンプル提供（CSV）</a:t>
            </a:r>
            <a:endParaRPr lang="en-US" sz="1100" dirty="0"/>
          </a:p>
        </p:txBody>
      </p:sp>
      <p:sp>
        <p:nvSpPr>
          <p:cNvPr id="38" name="Shape 26"/>
          <p:cNvSpPr/>
          <p:nvPr/>
        </p:nvSpPr>
        <p:spPr>
          <a:xfrm>
            <a:off x="640080" y="4379976"/>
            <a:ext cx="228600" cy="228600"/>
          </a:xfrm>
          <a:prstGeom prst="ellipse">
            <a:avLst/>
          </a:prstGeom>
          <a:solidFill>
            <a:srgbClr val="0D9488"/>
          </a:solidFill>
          <a:ln/>
        </p:spPr>
      </p:sp>
      <p:pic>
        <p:nvPicPr>
          <p:cNvPr id="39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76656" y="4416552"/>
            <a:ext cx="155448" cy="155448"/>
          </a:xfrm>
          <a:prstGeom prst="rect">
            <a:avLst/>
          </a:prstGeom>
        </p:spPr>
      </p:pic>
      <p:sp>
        <p:nvSpPr>
          <p:cNvPr id="40" name="Text 27"/>
          <p:cNvSpPr/>
          <p:nvPr/>
        </p:nvSpPr>
        <p:spPr>
          <a:xfrm>
            <a:off x="1005840" y="4343400"/>
            <a:ext cx="73152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3月中旬を目標としたご発注判断のスケジュール合意</a:t>
            </a:r>
            <a:endParaRPr lang="en-US" sz="1100" dirty="0"/>
          </a:p>
        </p:txBody>
      </p:sp>
      <p:sp>
        <p:nvSpPr>
          <p:cNvPr id="41" name="Shape 28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42" name="Text 29"/>
          <p:cNvSpPr/>
          <p:nvPr/>
        </p:nvSpPr>
        <p:spPr>
          <a:xfrm>
            <a:off x="640080" y="4754880"/>
            <a:ext cx="7315200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お問い合わせ：佐藤健太（CloudOps営業本部）  sato@cloudops.co.jp  |  03-1234-5678</a:t>
            </a:r>
            <a:endParaRPr lang="en-US" sz="1100" dirty="0"/>
          </a:p>
        </p:txBody>
      </p:sp>
      <p:sp>
        <p:nvSpPr>
          <p:cNvPr id="43" name="Text 30"/>
          <p:cNvSpPr/>
          <p:nvPr/>
        </p:nvSpPr>
        <p:spPr>
          <a:xfrm>
            <a:off x="7772400" y="4754880"/>
            <a:ext cx="914400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10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C2340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7863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受注〜出荷の脱・属人化で、納期回答と出荷精度を劇的に改善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594360" y="1325880"/>
            <a:ext cx="246888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94360" y="1325880"/>
            <a:ext cx="2468880" cy="54864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6" name="Shape 4"/>
          <p:cNvSpPr/>
          <p:nvPr/>
        </p:nvSpPr>
        <p:spPr>
          <a:xfrm>
            <a:off x="1554480" y="1645920"/>
            <a:ext cx="548640" cy="548640"/>
          </a:xfrm>
          <a:prstGeom prst="ellipse">
            <a:avLst/>
          </a:prstGeom>
          <a:solidFill>
            <a:srgbClr val="DC2626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64208" y="1755648"/>
            <a:ext cx="329184" cy="32918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594360" y="233172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DC262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課題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822960" y="2834640"/>
            <a:ext cx="20116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受注処理が紙・Excel依存で属人化</a:t>
            </a:r>
            <a:endParaRPr lang="en-US" sz="12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納期回答に平均2営業日を要する</a:t>
            </a:r>
            <a:endParaRPr lang="en-US" sz="12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誤出荷率1.2%で年間クレーム120件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3337560" y="1325880"/>
            <a:ext cx="246888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337560" y="1325880"/>
            <a:ext cx="2468880" cy="54864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2" name="Shape 9"/>
          <p:cNvSpPr/>
          <p:nvPr/>
        </p:nvSpPr>
        <p:spPr>
          <a:xfrm>
            <a:off x="4297680" y="1645920"/>
            <a:ext cx="548640" cy="548640"/>
          </a:xfrm>
          <a:prstGeom prst="ellipse">
            <a:avLst/>
          </a:prstGeom>
          <a:solidFill>
            <a:srgbClr val="0D9488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7408" y="1755648"/>
            <a:ext cx="329184" cy="329184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337560" y="233172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解決策</a:t>
            </a:r>
            <a:endParaRPr lang="en-US" sz="1800" dirty="0"/>
          </a:p>
        </p:txBody>
      </p:sp>
      <p:sp>
        <p:nvSpPr>
          <p:cNvPr id="15" name="Text 11"/>
          <p:cNvSpPr/>
          <p:nvPr/>
        </p:nvSpPr>
        <p:spPr>
          <a:xfrm>
            <a:off x="3566160" y="2834640"/>
            <a:ext cx="20116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CloudOpsで受注〜出荷を一気通貫デジタル化</a:t>
            </a:r>
            <a:endParaRPr lang="en-US" sz="12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在庫引当のリアルタイム自動化</a:t>
            </a:r>
            <a:endParaRPr lang="en-US" sz="12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バーコード検品で出荷ミスをゼロに近づける</a:t>
            </a:r>
            <a:endParaRPr lang="en-US" sz="1200" dirty="0"/>
          </a:p>
        </p:txBody>
      </p:sp>
      <p:sp>
        <p:nvSpPr>
          <p:cNvPr id="16" name="Shape 12"/>
          <p:cNvSpPr/>
          <p:nvPr/>
        </p:nvSpPr>
        <p:spPr>
          <a:xfrm>
            <a:off x="6080760" y="1325880"/>
            <a:ext cx="246888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6080760" y="1325880"/>
            <a:ext cx="2468880" cy="54864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18" name="Shape 14"/>
          <p:cNvSpPr/>
          <p:nvPr/>
        </p:nvSpPr>
        <p:spPr>
          <a:xfrm>
            <a:off x="7040880" y="1645920"/>
            <a:ext cx="548640" cy="548640"/>
          </a:xfrm>
          <a:prstGeom prst="ellipse">
            <a:avLst/>
          </a:prstGeom>
          <a:solidFill>
            <a:srgbClr val="059669"/>
          </a:solidFill>
          <a:ln/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0608" y="1755648"/>
            <a:ext cx="329184" cy="329184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6080760" y="233172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596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期待効果</a:t>
            </a:r>
            <a:endParaRPr lang="en-US" sz="1800" dirty="0"/>
          </a:p>
        </p:txBody>
      </p:sp>
      <p:sp>
        <p:nvSpPr>
          <p:cNvPr id="21" name="Text 16"/>
          <p:cNvSpPr/>
          <p:nvPr/>
        </p:nvSpPr>
        <p:spPr>
          <a:xfrm>
            <a:off x="6309360" y="2834640"/>
            <a:ext cx="20116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納期回答LT：2日→2時間（96%短縮）</a:t>
            </a:r>
            <a:endParaRPr lang="en-US" sz="12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誤出荷率：1.2%→0.1%以下</a:t>
            </a:r>
            <a:endParaRPr lang="en-US" sz="1200" dirty="0"/>
          </a:p>
          <a:p>
            <a:pPr marL="342900" indent="-342900">
              <a:lnSpc>
                <a:spcPct val="140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受注処理工数：月160h→40h（75%削減）</a:t>
            </a:r>
            <a:endParaRPr lang="en-US" sz="1200" dirty="0"/>
          </a:p>
        </p:txBody>
      </p:sp>
      <p:sp>
        <p:nvSpPr>
          <p:cNvPr id="22" name="Text 17"/>
          <p:cNvSpPr/>
          <p:nvPr/>
        </p:nvSpPr>
        <p:spPr>
          <a:xfrm>
            <a:off x="7772400" y="47548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10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C234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現状：紙・Excelの受け渡しがボトルネック、3つの断絶がある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502920" y="1280160"/>
            <a:ext cx="1417320" cy="640080"/>
          </a:xfrm>
          <a:prstGeom prst="rect">
            <a:avLst/>
          </a:prstGeom>
          <a:solidFill>
            <a:srgbClr val="FFFFFF"/>
          </a:solidFill>
          <a:ln w="19050">
            <a:solidFill>
              <a:srgbClr val="DC2626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02920" y="128016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①受注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（FAX/メール）</a:t>
            </a:r>
            <a:endParaRPr lang="en-US" sz="100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528" y="1463040"/>
            <a:ext cx="164592" cy="164592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2103120" y="1280160"/>
            <a:ext cx="1417320" cy="640080"/>
          </a:xfrm>
          <a:prstGeom prst="rect">
            <a:avLst/>
          </a:prstGeom>
          <a:solidFill>
            <a:srgbClr val="FFFFFF"/>
          </a:solidFill>
          <a:ln w="19050">
            <a:solidFill>
              <a:srgbClr val="DC2626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2103120" y="128016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②Excel転記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（手入力）</a:t>
            </a:r>
            <a:endParaRPr lang="en-US" sz="1000" dirty="0"/>
          </a:p>
        </p:txBody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8728" y="1463040"/>
            <a:ext cx="164592" cy="164592"/>
          </a:xfrm>
          <a:prstGeom prst="rect">
            <a:avLst/>
          </a:prstGeom>
        </p:spPr>
      </p:pic>
      <p:sp>
        <p:nvSpPr>
          <p:cNvPr id="10" name="Shape 6"/>
          <p:cNvSpPr/>
          <p:nvPr/>
        </p:nvSpPr>
        <p:spPr>
          <a:xfrm>
            <a:off x="3703320" y="1280160"/>
            <a:ext cx="1417320" cy="640080"/>
          </a:xfrm>
          <a:prstGeom prst="rect">
            <a:avLst/>
          </a:prstGeom>
          <a:solidFill>
            <a:srgbClr val="FFFFFF"/>
          </a:solidFill>
          <a:ln w="19050">
            <a:solidFill>
              <a:srgbClr val="DC2626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1" name="Text 7"/>
          <p:cNvSpPr/>
          <p:nvPr/>
        </p:nvSpPr>
        <p:spPr>
          <a:xfrm>
            <a:off x="3703320" y="128016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③在庫確認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（倉庫に電話）</a:t>
            </a:r>
            <a:endParaRPr lang="en-US" sz="1000" dirty="0"/>
          </a:p>
        </p:txBody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928" y="1463040"/>
            <a:ext cx="164592" cy="164592"/>
          </a:xfrm>
          <a:prstGeom prst="rect">
            <a:avLst/>
          </a:prstGeom>
        </p:spPr>
      </p:pic>
      <p:sp>
        <p:nvSpPr>
          <p:cNvPr id="13" name="Shape 8"/>
          <p:cNvSpPr/>
          <p:nvPr/>
        </p:nvSpPr>
        <p:spPr>
          <a:xfrm>
            <a:off x="5303520" y="1280160"/>
            <a:ext cx="1417320" cy="640080"/>
          </a:xfrm>
          <a:prstGeom prst="rect">
            <a:avLst/>
          </a:prstGeom>
          <a:solidFill>
            <a:srgbClr val="FFFFFF"/>
          </a:solidFill>
          <a:ln w="19050">
            <a:solidFill>
              <a:srgbClr val="DC2626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4" name="Text 9"/>
          <p:cNvSpPr/>
          <p:nvPr/>
        </p:nvSpPr>
        <p:spPr>
          <a:xfrm>
            <a:off x="5303520" y="128016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④納期回答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（メール返信）</a:t>
            </a:r>
            <a:endParaRPr lang="en-US" sz="1000" dirty="0"/>
          </a:p>
        </p:txBody>
      </p:sp>
      <p:pic>
        <p:nvPicPr>
          <p:cNvPr id="1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9128" y="1463040"/>
            <a:ext cx="164592" cy="164592"/>
          </a:xfrm>
          <a:prstGeom prst="rect">
            <a:avLst/>
          </a:prstGeom>
        </p:spPr>
      </p:pic>
      <p:sp>
        <p:nvSpPr>
          <p:cNvPr id="16" name="Shape 10"/>
          <p:cNvSpPr/>
          <p:nvPr/>
        </p:nvSpPr>
        <p:spPr>
          <a:xfrm>
            <a:off x="6903720" y="1280160"/>
            <a:ext cx="1417320" cy="640080"/>
          </a:xfrm>
          <a:prstGeom prst="rect">
            <a:avLst/>
          </a:prstGeom>
          <a:solidFill>
            <a:srgbClr val="FFFFFF"/>
          </a:solidFill>
          <a:ln w="19050">
            <a:solidFill>
              <a:srgbClr val="DC2626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7" name="Text 11"/>
          <p:cNvSpPr/>
          <p:nvPr/>
        </p:nvSpPr>
        <p:spPr>
          <a:xfrm>
            <a:off x="6903720" y="128016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⑤出荷指示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（紙伝票）</a:t>
            </a:r>
            <a:endParaRPr lang="en-US" sz="1000" dirty="0"/>
          </a:p>
        </p:txBody>
      </p:sp>
      <p:sp>
        <p:nvSpPr>
          <p:cNvPr id="18" name="Shape 12"/>
          <p:cNvSpPr/>
          <p:nvPr/>
        </p:nvSpPr>
        <p:spPr>
          <a:xfrm>
            <a:off x="594360" y="2377440"/>
            <a:ext cx="2514600" cy="1920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Shape 13"/>
          <p:cNvSpPr/>
          <p:nvPr/>
        </p:nvSpPr>
        <p:spPr>
          <a:xfrm>
            <a:off x="594360" y="2377440"/>
            <a:ext cx="54864" cy="1920240"/>
          </a:xfrm>
          <a:prstGeom prst="rect">
            <a:avLst/>
          </a:prstGeom>
          <a:solidFill>
            <a:srgbClr val="DC2626"/>
          </a:solidFill>
          <a:ln/>
        </p:spPr>
      </p:sp>
      <p:pic>
        <p:nvPicPr>
          <p:cNvPr id="2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2960" y="2606040"/>
            <a:ext cx="256032" cy="256032"/>
          </a:xfrm>
          <a:prstGeom prst="rect">
            <a:avLst/>
          </a:prstGeom>
        </p:spPr>
      </p:pic>
      <p:sp>
        <p:nvSpPr>
          <p:cNvPr id="21" name="Text 14"/>
          <p:cNvSpPr/>
          <p:nvPr/>
        </p:nvSpPr>
        <p:spPr>
          <a:xfrm>
            <a:off x="1143000" y="256032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C262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断絶① 二重入力</a:t>
            </a:r>
            <a:endParaRPr lang="en-US" sz="1500" dirty="0"/>
          </a:p>
        </p:txBody>
      </p:sp>
      <p:sp>
        <p:nvSpPr>
          <p:cNvPr id="22" name="Text 15"/>
          <p:cNvSpPr/>
          <p:nvPr/>
        </p:nvSpPr>
        <p:spPr>
          <a:xfrm>
            <a:off x="822960" y="3108960"/>
            <a:ext cx="2057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FAX→Excel転記で1件15分。月間800件で月200h消費。転記ミス率3%。</a:t>
            </a:r>
            <a:endParaRPr lang="en-US" sz="1200" dirty="0"/>
          </a:p>
        </p:txBody>
      </p:sp>
      <p:sp>
        <p:nvSpPr>
          <p:cNvPr id="23" name="Shape 16"/>
          <p:cNvSpPr/>
          <p:nvPr/>
        </p:nvSpPr>
        <p:spPr>
          <a:xfrm>
            <a:off x="3337560" y="2377440"/>
            <a:ext cx="2514600" cy="1920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24" name="Shape 17"/>
          <p:cNvSpPr/>
          <p:nvPr/>
        </p:nvSpPr>
        <p:spPr>
          <a:xfrm>
            <a:off x="3337560" y="2377440"/>
            <a:ext cx="54864" cy="1920240"/>
          </a:xfrm>
          <a:prstGeom prst="rect">
            <a:avLst/>
          </a:prstGeom>
          <a:solidFill>
            <a:srgbClr val="DC2626"/>
          </a:solidFill>
          <a:ln/>
        </p:spPr>
      </p:sp>
      <p:pic>
        <p:nvPicPr>
          <p:cNvPr id="25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66160" y="2606040"/>
            <a:ext cx="256032" cy="256032"/>
          </a:xfrm>
          <a:prstGeom prst="rect">
            <a:avLst/>
          </a:prstGeom>
        </p:spPr>
      </p:pic>
      <p:sp>
        <p:nvSpPr>
          <p:cNvPr id="26" name="Text 18"/>
          <p:cNvSpPr/>
          <p:nvPr/>
        </p:nvSpPr>
        <p:spPr>
          <a:xfrm>
            <a:off x="3886200" y="256032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C262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断絶② 在庫不明</a:t>
            </a:r>
            <a:endParaRPr lang="en-US" sz="1500" dirty="0"/>
          </a:p>
        </p:txBody>
      </p:sp>
      <p:sp>
        <p:nvSpPr>
          <p:cNvPr id="27" name="Text 19"/>
          <p:cNvSpPr/>
          <p:nvPr/>
        </p:nvSpPr>
        <p:spPr>
          <a:xfrm>
            <a:off x="3566160" y="3108960"/>
            <a:ext cx="2057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倉庫担当への電話確認が必要。1回平均20分。不在時は翌日に。</a:t>
            </a:r>
            <a:endParaRPr lang="en-US" sz="1200" dirty="0"/>
          </a:p>
        </p:txBody>
      </p:sp>
      <p:sp>
        <p:nvSpPr>
          <p:cNvPr id="28" name="Shape 20"/>
          <p:cNvSpPr/>
          <p:nvPr/>
        </p:nvSpPr>
        <p:spPr>
          <a:xfrm>
            <a:off x="6080760" y="2377440"/>
            <a:ext cx="2514600" cy="1920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29" name="Shape 21"/>
          <p:cNvSpPr/>
          <p:nvPr/>
        </p:nvSpPr>
        <p:spPr>
          <a:xfrm>
            <a:off x="6080760" y="2377440"/>
            <a:ext cx="54864" cy="1920240"/>
          </a:xfrm>
          <a:prstGeom prst="rect">
            <a:avLst/>
          </a:prstGeom>
          <a:solidFill>
            <a:srgbClr val="DC2626"/>
          </a:solidFill>
          <a:ln/>
        </p:spPr>
      </p:sp>
      <p:pic>
        <p:nvPicPr>
          <p:cNvPr id="30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09360" y="2606040"/>
            <a:ext cx="256032" cy="256032"/>
          </a:xfrm>
          <a:prstGeom prst="rect">
            <a:avLst/>
          </a:prstGeom>
        </p:spPr>
      </p:pic>
      <p:sp>
        <p:nvSpPr>
          <p:cNvPr id="31" name="Text 22"/>
          <p:cNvSpPr/>
          <p:nvPr/>
        </p:nvSpPr>
        <p:spPr>
          <a:xfrm>
            <a:off x="6629400" y="256032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C262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断絶③ 紙伝票</a:t>
            </a:r>
            <a:endParaRPr lang="en-US" sz="1500" dirty="0"/>
          </a:p>
        </p:txBody>
      </p:sp>
      <p:sp>
        <p:nvSpPr>
          <p:cNvPr id="32" name="Text 23"/>
          <p:cNvSpPr/>
          <p:nvPr/>
        </p:nvSpPr>
        <p:spPr>
          <a:xfrm>
            <a:off x="6309360" y="3108960"/>
            <a:ext cx="2057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出荷指示が紙で品番読み違えが発生。年間120件のクレーム原因。</a:t>
            </a:r>
            <a:endParaRPr lang="en-US" sz="1200" dirty="0"/>
          </a:p>
        </p:txBody>
      </p:sp>
      <p:sp>
        <p:nvSpPr>
          <p:cNvPr id="33" name="Text 24"/>
          <p:cNvSpPr/>
          <p:nvPr/>
        </p:nvSpPr>
        <p:spPr>
          <a:xfrm>
            <a:off x="7772400" y="47548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10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C2340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7863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あるべき姿：CloudOpsで受注〜出荷をシームレスに繋ぐ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57200" y="1234440"/>
            <a:ext cx="8229600" cy="1234440"/>
          </a:xfrm>
          <a:prstGeom prst="rect">
            <a:avLst/>
          </a:prstGeom>
          <a:solidFill>
            <a:srgbClr val="0D9488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31520" y="12801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CFB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CloudOps プラットフォーム — 受注・在庫・出荷を一元管理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40080" y="1691640"/>
            <a:ext cx="1691640" cy="594360"/>
          </a:xfrm>
          <a:prstGeom prst="rect">
            <a:avLst/>
          </a:prstGeom>
          <a:solidFill>
            <a:srgbClr val="163B5C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69164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受注自動取込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（EDI/メール解析）</a:t>
            </a:r>
            <a:endParaRPr lang="en-US" sz="10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40864" y="1874520"/>
            <a:ext cx="164592" cy="164592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2514600" y="1691640"/>
            <a:ext cx="1691640" cy="594360"/>
          </a:xfrm>
          <a:prstGeom prst="rect">
            <a:avLst/>
          </a:prstGeom>
          <a:solidFill>
            <a:srgbClr val="163B5C"/>
          </a:solidFill>
          <a:ln/>
        </p:spPr>
      </p:sp>
      <p:sp>
        <p:nvSpPr>
          <p:cNvPr id="10" name="Text 7"/>
          <p:cNvSpPr/>
          <p:nvPr/>
        </p:nvSpPr>
        <p:spPr>
          <a:xfrm>
            <a:off x="2514600" y="169164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リアルタイム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在庫引当</a:t>
            </a:r>
            <a:endParaRPr lang="en-US" sz="1000" dirty="0"/>
          </a:p>
        </p:txBody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5384" y="1874520"/>
            <a:ext cx="164592" cy="164592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4389120" y="1691640"/>
            <a:ext cx="1691640" cy="594360"/>
          </a:xfrm>
          <a:prstGeom prst="rect">
            <a:avLst/>
          </a:prstGeom>
          <a:solidFill>
            <a:srgbClr val="163B5C"/>
          </a:solidFill>
          <a:ln/>
        </p:spPr>
      </p:sp>
      <p:sp>
        <p:nvSpPr>
          <p:cNvPr id="13" name="Text 9"/>
          <p:cNvSpPr/>
          <p:nvPr/>
        </p:nvSpPr>
        <p:spPr>
          <a:xfrm>
            <a:off x="4389120" y="169164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自動納期回答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（2時間以内）</a:t>
            </a:r>
            <a:endParaRPr lang="en-US" sz="1000" dirty="0"/>
          </a:p>
        </p:txBody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9904" y="1874520"/>
            <a:ext cx="164592" cy="164592"/>
          </a:xfrm>
          <a:prstGeom prst="rect">
            <a:avLst/>
          </a:prstGeom>
        </p:spPr>
      </p:pic>
      <p:sp>
        <p:nvSpPr>
          <p:cNvPr id="15" name="Shape 10"/>
          <p:cNvSpPr/>
          <p:nvPr/>
        </p:nvSpPr>
        <p:spPr>
          <a:xfrm>
            <a:off x="6263640" y="1691640"/>
            <a:ext cx="1691640" cy="594360"/>
          </a:xfrm>
          <a:prstGeom prst="rect">
            <a:avLst/>
          </a:prstGeom>
          <a:solidFill>
            <a:srgbClr val="163B5C"/>
          </a:solidFill>
          <a:ln/>
        </p:spPr>
      </p:sp>
      <p:sp>
        <p:nvSpPr>
          <p:cNvPr id="16" name="Text 11"/>
          <p:cNvSpPr/>
          <p:nvPr/>
        </p:nvSpPr>
        <p:spPr>
          <a:xfrm>
            <a:off x="6263640" y="1691640"/>
            <a:ext cx="1691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バーコード検品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＋出荷指示</a:t>
            </a:r>
            <a:endParaRPr lang="en-US" sz="1000" dirty="0"/>
          </a:p>
        </p:txBody>
      </p:sp>
      <p:sp>
        <p:nvSpPr>
          <p:cNvPr id="17" name="Text 12"/>
          <p:cNvSpPr/>
          <p:nvPr/>
        </p:nvSpPr>
        <p:spPr>
          <a:xfrm>
            <a:off x="640080" y="274320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C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導入後の目標 KPI</a:t>
            </a:r>
            <a:endParaRPr lang="en-US" sz="1600" dirty="0"/>
          </a:p>
        </p:txBody>
      </p:sp>
      <p:sp>
        <p:nvSpPr>
          <p:cNvPr id="18" name="Shape 13"/>
          <p:cNvSpPr/>
          <p:nvPr/>
        </p:nvSpPr>
        <p:spPr>
          <a:xfrm>
            <a:off x="457200" y="3154680"/>
            <a:ext cx="8229600" cy="411480"/>
          </a:xfrm>
          <a:prstGeom prst="rect">
            <a:avLst/>
          </a:prstGeom>
          <a:solidFill>
            <a:srgbClr val="F1F5F9"/>
          </a:solidFill>
          <a:ln/>
        </p:spPr>
      </p:sp>
      <p:pic>
        <p:nvPicPr>
          <p:cNvPr id="1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" y="3218688"/>
            <a:ext cx="274320" cy="27432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1005840" y="315468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納期回答LT</a:t>
            </a:r>
            <a:endParaRPr lang="en-US" sz="1300" dirty="0"/>
          </a:p>
        </p:txBody>
      </p:sp>
      <p:sp>
        <p:nvSpPr>
          <p:cNvPr id="21" name="Text 15"/>
          <p:cNvSpPr/>
          <p:nvPr/>
        </p:nvSpPr>
        <p:spPr>
          <a:xfrm>
            <a:off x="3657600" y="315468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2日</a:t>
            </a:r>
            <a:endParaRPr lang="en-US" sz="1400" dirty="0"/>
          </a:p>
        </p:txBody>
      </p:sp>
      <p:pic>
        <p:nvPicPr>
          <p:cNvPr id="2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94960" y="3246120"/>
            <a:ext cx="228600" cy="228600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5852160" y="315468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596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2時間</a:t>
            </a:r>
            <a:endParaRPr lang="en-US" sz="1600" dirty="0"/>
          </a:p>
        </p:txBody>
      </p:sp>
      <p:pic>
        <p:nvPicPr>
          <p:cNvPr id="24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360" y="3703320"/>
            <a:ext cx="274320" cy="274320"/>
          </a:xfrm>
          <a:prstGeom prst="rect">
            <a:avLst/>
          </a:prstGeom>
        </p:spPr>
      </p:pic>
      <p:sp>
        <p:nvSpPr>
          <p:cNvPr id="25" name="Text 17"/>
          <p:cNvSpPr/>
          <p:nvPr/>
        </p:nvSpPr>
        <p:spPr>
          <a:xfrm>
            <a:off x="1005840" y="3639312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誤出荷率</a:t>
            </a:r>
            <a:endParaRPr lang="en-US" sz="1300" dirty="0"/>
          </a:p>
        </p:txBody>
      </p:sp>
      <p:sp>
        <p:nvSpPr>
          <p:cNvPr id="26" name="Text 18"/>
          <p:cNvSpPr/>
          <p:nvPr/>
        </p:nvSpPr>
        <p:spPr>
          <a:xfrm>
            <a:off x="3657600" y="3639312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1.2%</a:t>
            </a:r>
            <a:endParaRPr lang="en-US" sz="1400" dirty="0"/>
          </a:p>
        </p:txBody>
      </p:sp>
      <p:pic>
        <p:nvPicPr>
          <p:cNvPr id="27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94960" y="3730752"/>
            <a:ext cx="228600" cy="228600"/>
          </a:xfrm>
          <a:prstGeom prst="rect">
            <a:avLst/>
          </a:prstGeom>
        </p:spPr>
      </p:pic>
      <p:sp>
        <p:nvSpPr>
          <p:cNvPr id="28" name="Text 19"/>
          <p:cNvSpPr/>
          <p:nvPr/>
        </p:nvSpPr>
        <p:spPr>
          <a:xfrm>
            <a:off x="5852160" y="3639312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596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0.1%以下</a:t>
            </a:r>
            <a:endParaRPr lang="en-US" sz="1600" dirty="0"/>
          </a:p>
        </p:txBody>
      </p:sp>
      <p:sp>
        <p:nvSpPr>
          <p:cNvPr id="29" name="Shape 20"/>
          <p:cNvSpPr/>
          <p:nvPr/>
        </p:nvSpPr>
        <p:spPr>
          <a:xfrm>
            <a:off x="457200" y="4123944"/>
            <a:ext cx="8229600" cy="411480"/>
          </a:xfrm>
          <a:prstGeom prst="rect">
            <a:avLst/>
          </a:prstGeom>
          <a:solidFill>
            <a:srgbClr val="F1F5F9"/>
          </a:solidFill>
          <a:ln/>
        </p:spPr>
      </p:sp>
      <p:pic>
        <p:nvPicPr>
          <p:cNvPr id="30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4360" y="4187952"/>
            <a:ext cx="274320" cy="274320"/>
          </a:xfrm>
          <a:prstGeom prst="rect">
            <a:avLst/>
          </a:prstGeom>
        </p:spPr>
      </p:pic>
      <p:sp>
        <p:nvSpPr>
          <p:cNvPr id="31" name="Text 21"/>
          <p:cNvSpPr/>
          <p:nvPr/>
        </p:nvSpPr>
        <p:spPr>
          <a:xfrm>
            <a:off x="1005840" y="4123944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受注処理工数</a:t>
            </a:r>
            <a:endParaRPr lang="en-US" sz="1300" dirty="0"/>
          </a:p>
        </p:txBody>
      </p:sp>
      <p:sp>
        <p:nvSpPr>
          <p:cNvPr id="32" name="Text 22"/>
          <p:cNvSpPr/>
          <p:nvPr/>
        </p:nvSpPr>
        <p:spPr>
          <a:xfrm>
            <a:off x="3657600" y="4123944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月160h</a:t>
            </a:r>
            <a:endParaRPr lang="en-US" sz="1400" dirty="0"/>
          </a:p>
        </p:txBody>
      </p:sp>
      <p:pic>
        <p:nvPicPr>
          <p:cNvPr id="33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94960" y="4215384"/>
            <a:ext cx="228600" cy="228600"/>
          </a:xfrm>
          <a:prstGeom prst="rect">
            <a:avLst/>
          </a:prstGeom>
        </p:spPr>
      </p:pic>
      <p:sp>
        <p:nvSpPr>
          <p:cNvPr id="34" name="Text 23"/>
          <p:cNvSpPr/>
          <p:nvPr/>
        </p:nvSpPr>
        <p:spPr>
          <a:xfrm>
            <a:off x="5852160" y="4123944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596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月40h</a:t>
            </a:r>
            <a:endParaRPr lang="en-US" sz="1600" dirty="0"/>
          </a:p>
        </p:txBody>
      </p:sp>
      <p:pic>
        <p:nvPicPr>
          <p:cNvPr id="35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4360" y="4672584"/>
            <a:ext cx="274320" cy="274320"/>
          </a:xfrm>
          <a:prstGeom prst="rect">
            <a:avLst/>
          </a:prstGeom>
        </p:spPr>
      </p:pic>
      <p:sp>
        <p:nvSpPr>
          <p:cNvPr id="36" name="Text 24"/>
          <p:cNvSpPr/>
          <p:nvPr/>
        </p:nvSpPr>
        <p:spPr>
          <a:xfrm>
            <a:off x="1005840" y="4608576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顧客クレーム</a:t>
            </a:r>
            <a:endParaRPr lang="en-US" sz="1300" dirty="0"/>
          </a:p>
        </p:txBody>
      </p:sp>
      <p:sp>
        <p:nvSpPr>
          <p:cNvPr id="37" name="Text 25"/>
          <p:cNvSpPr/>
          <p:nvPr/>
        </p:nvSpPr>
        <p:spPr>
          <a:xfrm>
            <a:off x="3657600" y="4608576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年120件</a:t>
            </a:r>
            <a:endParaRPr lang="en-US" sz="1400" dirty="0"/>
          </a:p>
        </p:txBody>
      </p:sp>
      <p:pic>
        <p:nvPicPr>
          <p:cNvPr id="38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394960" y="4700016"/>
            <a:ext cx="228600" cy="228600"/>
          </a:xfrm>
          <a:prstGeom prst="rect">
            <a:avLst/>
          </a:prstGeom>
        </p:spPr>
      </p:pic>
      <p:sp>
        <p:nvSpPr>
          <p:cNvPr id="39" name="Text 26"/>
          <p:cNvSpPr/>
          <p:nvPr/>
        </p:nvSpPr>
        <p:spPr>
          <a:xfrm>
            <a:off x="5852160" y="4608576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5966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年10件以下</a:t>
            </a:r>
            <a:endParaRPr lang="en-US" sz="1600" dirty="0"/>
          </a:p>
        </p:txBody>
      </p:sp>
      <p:sp>
        <p:nvSpPr>
          <p:cNvPr id="40" name="Text 27"/>
          <p:cNvSpPr/>
          <p:nvPr/>
        </p:nvSpPr>
        <p:spPr>
          <a:xfrm>
            <a:off x="7772400" y="47548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10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C2340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7863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提案概要：受注〜出荷の3モジュールを6ヶ月で導入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594360" y="1234440"/>
            <a:ext cx="2514600" cy="2606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94360" y="1234440"/>
            <a:ext cx="2514600" cy="1005840"/>
          </a:xfrm>
          <a:prstGeom prst="rect">
            <a:avLst/>
          </a:prstGeom>
          <a:solidFill>
            <a:srgbClr val="0D9488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68780" y="1344168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94360" y="173736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受注管理モジュール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777240" y="2331720"/>
            <a:ext cx="2148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 / メール自動取込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受注ステータス可視化ダッシュボード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得意先マスタ連携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3337560" y="1234440"/>
            <a:ext cx="2514600" cy="2606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3337560" y="1234440"/>
            <a:ext cx="2514600" cy="1005840"/>
          </a:xfrm>
          <a:prstGeom prst="rect">
            <a:avLst/>
          </a:prstGeom>
          <a:solidFill>
            <a:srgbClr val="0D9488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1980" y="1344168"/>
            <a:ext cx="365760" cy="3657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337560" y="173736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在庫引当モジュール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3520440" y="2331720"/>
            <a:ext cx="2148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リアルタイム在庫引当エンジン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ロット・ロケーション管理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自動納期回答API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6080760" y="1234440"/>
            <a:ext cx="2514600" cy="2606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6080760" y="1234440"/>
            <a:ext cx="2514600" cy="1005840"/>
          </a:xfrm>
          <a:prstGeom prst="rect">
            <a:avLst/>
          </a:prstGeom>
          <a:solidFill>
            <a:srgbClr val="0D9488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55180" y="1344168"/>
            <a:ext cx="365760" cy="36576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080760" y="1737360"/>
            <a:ext cx="2514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出荷管理モジュール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6263640" y="2331720"/>
            <a:ext cx="2148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バーコード検品アプリ（ハンディ対応）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出荷ラベル自動印刷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配送ステータストラッキング</a:t>
            </a:r>
            <a:endParaRPr lang="en-US" sz="1100" dirty="0"/>
          </a:p>
        </p:txBody>
      </p:sp>
      <p:sp>
        <p:nvSpPr>
          <p:cNvPr id="19" name="Shape 14"/>
          <p:cNvSpPr/>
          <p:nvPr/>
        </p:nvSpPr>
        <p:spPr>
          <a:xfrm>
            <a:off x="594360" y="4069080"/>
            <a:ext cx="374904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594360" y="4069080"/>
            <a:ext cx="54864" cy="86868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21" name="Text 16"/>
          <p:cNvSpPr/>
          <p:nvPr/>
        </p:nvSpPr>
        <p:spPr>
          <a:xfrm>
            <a:off x="822960" y="4114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主な成果物</a:t>
            </a:r>
            <a:endParaRPr lang="en-US" sz="1300" dirty="0"/>
          </a:p>
        </p:txBody>
      </p:sp>
      <p:sp>
        <p:nvSpPr>
          <p:cNvPr id="22" name="Text 17"/>
          <p:cNvSpPr/>
          <p:nvPr/>
        </p:nvSpPr>
        <p:spPr>
          <a:xfrm>
            <a:off x="822960" y="438912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要件定義書・業務フロー図 / CloudOps設定済み本番環境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運用マニュアル・操作研修（3回）/ 稼働後1ヶ月のハイパーケア</a:t>
            </a:r>
            <a:endParaRPr lang="en-US" sz="1000" dirty="0"/>
          </a:p>
        </p:txBody>
      </p:sp>
      <p:sp>
        <p:nvSpPr>
          <p:cNvPr id="23" name="Shape 18"/>
          <p:cNvSpPr/>
          <p:nvPr/>
        </p:nvSpPr>
        <p:spPr>
          <a:xfrm>
            <a:off x="4709160" y="4069080"/>
            <a:ext cx="384048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4" name="Shape 19"/>
          <p:cNvSpPr/>
          <p:nvPr/>
        </p:nvSpPr>
        <p:spPr>
          <a:xfrm>
            <a:off x="4709160" y="4069080"/>
            <a:ext cx="54864" cy="868680"/>
          </a:xfrm>
          <a:prstGeom prst="rect">
            <a:avLst/>
          </a:prstGeom>
          <a:solidFill>
            <a:srgbClr val="0C2340"/>
          </a:solidFill>
          <a:ln/>
        </p:spPr>
      </p:sp>
      <p:sp>
        <p:nvSpPr>
          <p:cNvPr id="25" name="Text 20"/>
          <p:cNvSpPr/>
          <p:nvPr/>
        </p:nvSpPr>
        <p:spPr>
          <a:xfrm>
            <a:off x="4937760" y="4114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C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プロジェクト体制</a:t>
            </a:r>
            <a:endParaRPr lang="en-US" sz="1300" dirty="0"/>
          </a:p>
        </p:txBody>
      </p:sp>
      <p:sp>
        <p:nvSpPr>
          <p:cNvPr id="26" name="Text 21"/>
          <p:cNvSpPr/>
          <p:nvPr/>
        </p:nvSpPr>
        <p:spPr>
          <a:xfrm>
            <a:off x="4937760" y="4389120"/>
            <a:ext cx="3474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 1名（CloudOps専任）/ 業務コンサルタント 1名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/ エンジニア 2名 / 貴社側：PjO＋業務担当2名</a:t>
            </a:r>
            <a:endParaRPr lang="en-US" sz="1000" dirty="0"/>
          </a:p>
        </p:txBody>
      </p:sp>
      <p:sp>
        <p:nvSpPr>
          <p:cNvPr id="27" name="Text 22"/>
          <p:cNvSpPr/>
          <p:nvPr/>
        </p:nvSpPr>
        <p:spPr>
          <a:xfrm>
            <a:off x="7772400" y="47548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10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C2340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7863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年間4,400万円のコスト削減効果、投資回収は14ヶ月</a:t>
            </a:r>
            <a:endParaRPr lang="en-US" sz="22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188720"/>
          <a:ext cx="8229600" cy="2560320"/>
        </p:xfrm>
        <a:graphic>
          <a:graphicData uri="http://schemas.openxmlformats.org/drawingml/2006/table">
            <a:tbl>
              <a:tblPr/>
              <a:tblGrid>
                <a:gridCol w="2011680"/>
                <a:gridCol w="2286000"/>
                <a:gridCol w="2103120"/>
                <a:gridCol w="1828800"/>
              </a:tblGrid>
              <a:tr h="36576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効果項目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3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導入前（年間）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3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導入後（年間）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3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年間削減額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340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受注処理人件費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960万円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（160h×12ヶ月×時給5,000円）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240万円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（40h×12ヶ月×時給5,000円）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596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720万円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誤出荷対応コスト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1,440万円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（120件×返品・再配送12万円）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120万円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（10件×12万円）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596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1,320万円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納期遅延ペナルティ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1,200万円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（月100万円の機会損失）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120万円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（90%削減）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596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1,080万円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在庫過多（資金拘束）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1,800万円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（過剰在庫金利・保管費）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520万円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（引当最適化後）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596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1,280万円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457200" y="3794760"/>
            <a:ext cx="8229600" cy="594360"/>
          </a:xfrm>
          <a:prstGeom prst="rect">
            <a:avLst/>
          </a:prstGeom>
          <a:solidFill>
            <a:srgbClr val="0D9488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731520" y="3794760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合計 年間削減効果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5029200" y="379476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4,400万円 / 年</a:t>
            </a:r>
            <a:endParaRPr lang="en-US" sz="2800" dirty="0"/>
          </a:p>
        </p:txBody>
      </p:sp>
      <p:sp>
        <p:nvSpPr>
          <p:cNvPr id="8" name="Shape 5"/>
          <p:cNvSpPr/>
          <p:nvPr/>
        </p:nvSpPr>
        <p:spPr>
          <a:xfrm>
            <a:off x="457200" y="4526280"/>
            <a:ext cx="3977640" cy="457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640080" y="452628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投資回収期間：</a:t>
            </a:r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14ヶ月（初年度で概ね回収完了）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4709160" y="4526280"/>
            <a:ext cx="3977640" cy="457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4892040" y="452628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72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3年ROI：</a:t>
            </a:r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約420%（投資5,200万円→効果1.32億円）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7772400" y="47548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10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C2340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7863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定量効果に加え、組織力を底上げする4つの定性的価値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594360" y="1234440"/>
            <a:ext cx="3794760" cy="1691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94360" y="1234440"/>
            <a:ext cx="54864" cy="1691640"/>
          </a:xfrm>
          <a:prstGeom prst="rect">
            <a:avLst/>
          </a:prstGeom>
          <a:solidFill>
            <a:srgbClr val="0D9488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463040"/>
            <a:ext cx="365760" cy="36576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71600" y="141732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C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品質の安定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868680" y="1920240"/>
            <a:ext cx="3246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バーコード検品で人的ミスを排除。出荷品質がベテラン・新人に関わらず均一化。クレーム対応コストも激減し、顧客満足度向上に直結。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4572000" y="1234440"/>
            <a:ext cx="3794760" cy="1691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572000" y="1234440"/>
            <a:ext cx="54864" cy="1691640"/>
          </a:xfrm>
          <a:prstGeom prst="rect">
            <a:avLst/>
          </a:prstGeom>
          <a:solidFill>
            <a:srgbClr val="0D9488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6320" y="1463040"/>
            <a:ext cx="365760" cy="3657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349240" y="141732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C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スピードの変革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846320" y="1920240"/>
            <a:ext cx="3246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受注から納期回答まで2時間以内を標準化。顧客体験が劇的に向上し、競合との差別化ポイントに。営業チームの提案スピードも加速。</a:t>
            </a:r>
            <a:endParaRPr lang="en-US" sz="1150" dirty="0"/>
          </a:p>
        </p:txBody>
      </p:sp>
      <p:sp>
        <p:nvSpPr>
          <p:cNvPr id="14" name="Shape 10"/>
          <p:cNvSpPr/>
          <p:nvPr/>
        </p:nvSpPr>
        <p:spPr>
          <a:xfrm>
            <a:off x="594360" y="3108960"/>
            <a:ext cx="3794760" cy="1691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594360" y="3108960"/>
            <a:ext cx="54864" cy="1691640"/>
          </a:xfrm>
          <a:prstGeom prst="rect">
            <a:avLst/>
          </a:prstGeom>
          <a:solidFill>
            <a:srgbClr val="0D9488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680" y="3337560"/>
            <a:ext cx="365760" cy="36576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371600" y="329184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C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属人性の解消</a:t>
            </a:r>
            <a:endParaRPr lang="en-US" sz="1600" dirty="0"/>
          </a:p>
        </p:txBody>
      </p:sp>
      <p:sp>
        <p:nvSpPr>
          <p:cNvPr id="18" name="Text 13"/>
          <p:cNvSpPr/>
          <p:nvPr/>
        </p:nvSpPr>
        <p:spPr>
          <a:xfrm>
            <a:off x="868680" y="3794760"/>
            <a:ext cx="3246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業務がシステムに標準化され、特定担当者の不在でも業務が止まらない。異動・退職リスクを経営レベルで低減。引き継ぎも最短1日。</a:t>
            </a:r>
            <a:endParaRPr lang="en-US" sz="1150" dirty="0"/>
          </a:p>
        </p:txBody>
      </p:sp>
      <p:sp>
        <p:nvSpPr>
          <p:cNvPr id="19" name="Shape 14"/>
          <p:cNvSpPr/>
          <p:nvPr/>
        </p:nvSpPr>
        <p:spPr>
          <a:xfrm>
            <a:off x="4572000" y="3108960"/>
            <a:ext cx="3794760" cy="1691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4572000" y="3108960"/>
            <a:ext cx="54864" cy="1691640"/>
          </a:xfrm>
          <a:prstGeom prst="rect">
            <a:avLst/>
          </a:prstGeom>
          <a:solidFill>
            <a:srgbClr val="0D9488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6320" y="3337560"/>
            <a:ext cx="365760" cy="36576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349240" y="329184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C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ガバナンス強化</a:t>
            </a:r>
            <a:endParaRPr lang="en-US" sz="1600" dirty="0"/>
          </a:p>
        </p:txBody>
      </p:sp>
      <p:sp>
        <p:nvSpPr>
          <p:cNvPr id="23" name="Text 17"/>
          <p:cNvSpPr/>
          <p:nvPr/>
        </p:nvSpPr>
        <p:spPr>
          <a:xfrm>
            <a:off x="4846320" y="3794760"/>
            <a:ext cx="3246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全取引の履歴がログに残り、内部監査・ISO対応が容易に。承認フローの電子化で不正リスクも低減。取引先への説明責任を果たせる。</a:t>
            </a:r>
            <a:endParaRPr lang="en-US" sz="1150" dirty="0"/>
          </a:p>
        </p:txBody>
      </p:sp>
      <p:sp>
        <p:nvSpPr>
          <p:cNvPr id="24" name="Text 18"/>
          <p:cNvSpPr/>
          <p:nvPr/>
        </p:nvSpPr>
        <p:spPr>
          <a:xfrm>
            <a:off x="7772400" y="47548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10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C2340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78638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6ヶ月で段階的に導入、業務への影響を最小化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286000" y="1143000"/>
            <a:ext cx="1051560" cy="274320"/>
          </a:xfrm>
          <a:prstGeom prst="rect">
            <a:avLst/>
          </a:prstGeom>
          <a:solidFill>
            <a:srgbClr val="0C2340"/>
          </a:solidFill>
          <a:ln/>
        </p:spPr>
      </p:sp>
      <p:sp>
        <p:nvSpPr>
          <p:cNvPr id="5" name="Text 3"/>
          <p:cNvSpPr/>
          <p:nvPr/>
        </p:nvSpPr>
        <p:spPr>
          <a:xfrm>
            <a:off x="2286000" y="1143000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M1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3337560" y="1143000"/>
            <a:ext cx="1051560" cy="274320"/>
          </a:xfrm>
          <a:prstGeom prst="rect">
            <a:avLst/>
          </a:prstGeom>
          <a:solidFill>
            <a:srgbClr val="0C2340"/>
          </a:solidFill>
          <a:ln/>
        </p:spPr>
      </p:sp>
      <p:sp>
        <p:nvSpPr>
          <p:cNvPr id="7" name="Text 5"/>
          <p:cNvSpPr/>
          <p:nvPr/>
        </p:nvSpPr>
        <p:spPr>
          <a:xfrm>
            <a:off x="3337560" y="1143000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M2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389120" y="1143000"/>
            <a:ext cx="1051560" cy="274320"/>
          </a:xfrm>
          <a:prstGeom prst="rect">
            <a:avLst/>
          </a:prstGeom>
          <a:solidFill>
            <a:srgbClr val="0C2340"/>
          </a:solidFill>
          <a:ln/>
        </p:spPr>
      </p:sp>
      <p:sp>
        <p:nvSpPr>
          <p:cNvPr id="9" name="Text 7"/>
          <p:cNvSpPr/>
          <p:nvPr/>
        </p:nvSpPr>
        <p:spPr>
          <a:xfrm>
            <a:off x="4389120" y="1143000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M3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5440680" y="1143000"/>
            <a:ext cx="1051560" cy="274320"/>
          </a:xfrm>
          <a:prstGeom prst="rect">
            <a:avLst/>
          </a:prstGeom>
          <a:solidFill>
            <a:srgbClr val="0C2340"/>
          </a:solidFill>
          <a:ln/>
        </p:spPr>
      </p:sp>
      <p:sp>
        <p:nvSpPr>
          <p:cNvPr id="11" name="Text 9"/>
          <p:cNvSpPr/>
          <p:nvPr/>
        </p:nvSpPr>
        <p:spPr>
          <a:xfrm>
            <a:off x="5440680" y="1143000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M4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492240" y="1143000"/>
            <a:ext cx="1051560" cy="274320"/>
          </a:xfrm>
          <a:prstGeom prst="rect">
            <a:avLst/>
          </a:prstGeom>
          <a:solidFill>
            <a:srgbClr val="0C2340"/>
          </a:solidFill>
          <a:ln/>
        </p:spPr>
      </p:sp>
      <p:sp>
        <p:nvSpPr>
          <p:cNvPr id="13" name="Text 11"/>
          <p:cNvSpPr/>
          <p:nvPr/>
        </p:nvSpPr>
        <p:spPr>
          <a:xfrm>
            <a:off x="6492240" y="1143000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M5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7543800" y="1143000"/>
            <a:ext cx="1051560" cy="274320"/>
          </a:xfrm>
          <a:prstGeom prst="rect">
            <a:avLst/>
          </a:prstGeom>
          <a:solidFill>
            <a:srgbClr val="0C2340"/>
          </a:solidFill>
          <a:ln/>
        </p:spPr>
      </p:sp>
      <p:sp>
        <p:nvSpPr>
          <p:cNvPr id="15" name="Text 13"/>
          <p:cNvSpPr/>
          <p:nvPr/>
        </p:nvSpPr>
        <p:spPr>
          <a:xfrm>
            <a:off x="7543800" y="1143000"/>
            <a:ext cx="1051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M6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65760" y="155448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Phase1 要件定義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2286000" y="1554480"/>
            <a:ext cx="1577340" cy="292608"/>
          </a:xfrm>
          <a:prstGeom prst="rect">
            <a:avLst/>
          </a:prstGeom>
          <a:solidFill>
            <a:srgbClr val="0D9488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365760" y="192024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Phase2 設計・設定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3863340" y="1920240"/>
            <a:ext cx="2628900" cy="292608"/>
          </a:xfrm>
          <a:prstGeom prst="rect">
            <a:avLst/>
          </a:prstGeom>
          <a:solidFill>
            <a:srgbClr val="14B8A6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365760" y="228600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Phase3 テスト・研修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5966460" y="2286000"/>
            <a:ext cx="1892808" cy="292608"/>
          </a:xfrm>
          <a:prstGeom prst="rect">
            <a:avLst/>
          </a:prstGeom>
          <a:solidFill>
            <a:srgbClr val="5EEAD4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365760" y="2651760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Phase4 本番稼働・定着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7859268" y="2651760"/>
            <a:ext cx="736092" cy="292608"/>
          </a:xfrm>
          <a:prstGeom prst="rect">
            <a:avLst/>
          </a:prstGeom>
          <a:solidFill>
            <a:srgbClr val="0C2340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2286000" y="3072384"/>
            <a:ext cx="6309360" cy="0"/>
          </a:xfrm>
          <a:prstGeom prst="line">
            <a:avLst/>
          </a:prstGeom>
          <a:noFill/>
          <a:ln w="19050">
            <a:solidFill>
              <a:srgbClr val="E2E8F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231136" y="3017520"/>
            <a:ext cx="109728" cy="109728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26" name="Text 24"/>
          <p:cNvSpPr/>
          <p:nvPr/>
        </p:nvSpPr>
        <p:spPr>
          <a:xfrm>
            <a:off x="1828800" y="3145536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4334256" y="3017520"/>
            <a:ext cx="109728" cy="109728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28" name="Text 26"/>
          <p:cNvSpPr/>
          <p:nvPr/>
        </p:nvSpPr>
        <p:spPr>
          <a:xfrm>
            <a:off x="3931920" y="3145536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設計完了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5911596" y="3017520"/>
            <a:ext cx="109728" cy="109728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30" name="Text 28"/>
          <p:cNvSpPr/>
          <p:nvPr/>
        </p:nvSpPr>
        <p:spPr>
          <a:xfrm>
            <a:off x="5509260" y="3145536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UAT開始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8014716" y="3017520"/>
            <a:ext cx="109728" cy="109728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32" name="Text 30"/>
          <p:cNvSpPr/>
          <p:nvPr/>
        </p:nvSpPr>
        <p:spPr>
          <a:xfrm>
            <a:off x="7612380" y="3145536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Go-Live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457200" y="33832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C234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役割分担（RACI）</a:t>
            </a:r>
            <a:endParaRPr lang="en-US" sz="13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3703320"/>
          <a:ext cx="8229600" cy="1188720"/>
        </p:xfrm>
        <a:graphic>
          <a:graphicData uri="http://schemas.openxmlformats.org/drawingml/2006/table">
            <a:tbl>
              <a:tblPr/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237744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タスク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3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CloudOps PM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3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CloudOps SE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3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貴社PjO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3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貴社業務担当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340"/>
                    </a:solidFill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要件定義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システム設定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受入テスト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研修・定着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5" name="Text 32"/>
          <p:cNvSpPr/>
          <p:nvPr/>
        </p:nvSpPr>
        <p:spPr>
          <a:xfrm>
            <a:off x="7772400" y="47548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10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C234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初期費用2,000万円＋月額50万円、年間効果4,400万円で14ヶ月回収</a:t>
            </a:r>
            <a:endParaRPr lang="en-US" sz="1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188720"/>
          <a:ext cx="8229600" cy="2011680"/>
        </p:xfrm>
        <a:graphic>
          <a:graphicData uri="http://schemas.openxmlformats.org/drawingml/2006/table">
            <a:tbl>
              <a:tblPr/>
              <a:tblGrid>
                <a:gridCol w="1828800"/>
                <a:gridCol w="4114800"/>
                <a:gridCol w="2286000"/>
              </a:tblGrid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費目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3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内容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3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金額（税別）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340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初期導入費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要件定義・設定・テスト・研修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1,400万円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ライセンス（初期）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受注/在庫/出荷 3モジュール × 初年度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600万円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月額利用料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SaaS利用料（50ユーザーまで）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50万円 / 月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ハンディ端末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バーコードスキャナー 10台（オプション）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150万円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457200" y="3246120"/>
            <a:ext cx="8229600" cy="548640"/>
          </a:xfrm>
          <a:prstGeom prst="rect">
            <a:avLst/>
          </a:prstGeom>
          <a:solidFill>
            <a:srgbClr val="0D9488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731520" y="3246120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初年度合計（端末込み）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029200" y="3246120"/>
            <a:ext cx="3474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2,750万円（税別）</a:t>
            </a:r>
            <a:endParaRPr lang="en-US" sz="2400" dirty="0"/>
          </a:p>
        </p:txBody>
      </p:sp>
      <p:sp>
        <p:nvSpPr>
          <p:cNvPr id="8" name="Shape 5"/>
          <p:cNvSpPr/>
          <p:nvPr/>
        </p:nvSpPr>
        <p:spPr>
          <a:xfrm>
            <a:off x="457200" y="3886200"/>
            <a:ext cx="8229600" cy="36576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9" name="Text 6"/>
          <p:cNvSpPr/>
          <p:nvPr/>
        </p:nvSpPr>
        <p:spPr>
          <a:xfrm>
            <a:off x="731520" y="38862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2年目以降：月額50万円 × 12ヶ月 ＝ 年間600万円（効果4,400万円に対しROI 630%）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457200" y="4389120"/>
            <a:ext cx="393192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57200" y="4389120"/>
            <a:ext cx="54864" cy="68580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2" name="Text 9"/>
          <p:cNvSpPr/>
          <p:nvPr/>
        </p:nvSpPr>
        <p:spPr>
          <a:xfrm>
            <a:off x="685800" y="440740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948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前提条件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685800" y="4617720"/>
            <a:ext cx="3566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インターネット接続環境（既存LAN利用可）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基幹システム（OBIC7）からのCSVエクスポート可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プロジェクト期間中に貴社業務担当2名のアサイン</a:t>
            </a:r>
            <a:endParaRPr lang="en-US" sz="850" dirty="0"/>
          </a:p>
        </p:txBody>
      </p:sp>
      <p:sp>
        <p:nvSpPr>
          <p:cNvPr id="14" name="Shape 11"/>
          <p:cNvSpPr/>
          <p:nvPr/>
        </p:nvSpPr>
        <p:spPr>
          <a:xfrm>
            <a:off x="4709160" y="4389120"/>
            <a:ext cx="397764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09160" y="4389120"/>
            <a:ext cx="54864" cy="685800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16" name="Text 13"/>
          <p:cNvSpPr/>
          <p:nvPr/>
        </p:nvSpPr>
        <p:spPr>
          <a:xfrm>
            <a:off x="4937760" y="4407408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9770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除外事項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4937760" y="4617720"/>
            <a:ext cx="3566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基幹システム側の改修・API開発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倉庫レイアウト変更に伴う物理作業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海外拠点への展開（別途ご相談）</a:t>
            </a:r>
            <a:endParaRPr lang="en-US" sz="850" dirty="0"/>
          </a:p>
        </p:txBody>
      </p:sp>
      <p:sp>
        <p:nvSpPr>
          <p:cNvPr id="18" name="Text 15"/>
          <p:cNvSpPr/>
          <p:nvPr/>
        </p:nvSpPr>
        <p:spPr>
          <a:xfrm>
            <a:off x="7772400" y="47548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10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中部電装様 CloudOps提案書</dc:title>
  <dc:subject>PptxGenJS Presentation</dc:subject>
  <dc:creator>CloudOps株式会社</dc:creator>
  <cp:lastModifiedBy>CloudOps株式会社</cp:lastModifiedBy>
  <cp:revision>1</cp:revision>
  <dcterms:created xsi:type="dcterms:W3CDTF">2026-02-07T04:17:04Z</dcterms:created>
  <dcterms:modified xsi:type="dcterms:W3CDTF">2026-02-07T04:17:04Z</dcterms:modified>
</cp:coreProperties>
</file>