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開始の挨拶。自己紹介の後、研修の全体像と時間割を説明。受講者に「今日の目標」を意識させる。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まとめ3つ。Q&amp;A 5-10分。最後に『21日チャレンジ、頑張りましょう！』で締める。アンケートURL共有。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ゴール3つを明示。『この3つができれば今日は大成功』と伝える。問いかけ：『今、3つのうち自信があるのはどれ？』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全体像を図で見せる。3つの柱（MECE・イシューツリー・ピラミッド）と土台の関係性を説明。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MECEをNG/OKで対比。イシューツリーは売上低下の例で実演。ポイント3つ強調。受講者に問いかけ。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ピラミッドをCRM導入例で実演。結論ファーストの理由を腹落ちさせる。So What/Why Soの検証を実演。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4つのNG例を紹介。各NGを『心当たりありませんか？』と問いかけ。対処法を緑ボックスで示す。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Good例を報告場面で示す。チェックリストは配布資料に。『型で70点は取れる』のメッセージ。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15分の演習。個人→ペア→全体。回答例は演習後に見せる。ポイント：結論を先に決めてから理由を考える。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具体行動3つ＋いつ・KPI・習慣化コツ。『まず1つ選ぶならどれ？』と問いかけてコミットメントを取る。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Shape 1"/>
          <p:cNvSpPr/>
          <p:nvPr/>
        </p:nvSpPr>
        <p:spPr>
          <a:xfrm>
            <a:off x="91440" y="0"/>
            <a:ext cx="9052560" cy="36576"/>
          </a:xfrm>
          <a:prstGeom prst="rect">
            <a:avLst/>
          </a:prstGeom>
          <a:solidFill>
            <a:srgbClr val="A5B4FC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640080"/>
            <a:ext cx="914400" cy="914400"/>
          </a:xfrm>
          <a:prstGeom prst="ellipse">
            <a:avLst/>
          </a:prstGeom>
          <a:solidFill>
            <a:srgbClr val="6366F1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808" y="841248"/>
            <a:ext cx="512064" cy="51206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783080"/>
            <a:ext cx="7772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A5B4F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ロジカルシンキング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548640" y="224028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実践研修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548640" y="3200400"/>
            <a:ext cx="7498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「なんとなく」から「筋の通った思考」へ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48640" y="3749040"/>
            <a:ext cx="7772400" cy="13716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10" name="Text 7"/>
          <p:cNvSpPr/>
          <p:nvPr/>
        </p:nvSpPr>
        <p:spPr>
          <a:xfrm>
            <a:off x="548640" y="3886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対象：入社3年目 中堅社員　|　所要時間：3時間（休憩含む）　|　講師：高橋美咲（人材開発部）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548640" y="4297680"/>
            <a:ext cx="1417320" cy="2743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2" name="Text 9"/>
          <p:cNvSpPr/>
          <p:nvPr/>
        </p:nvSpPr>
        <p:spPr>
          <a:xfrm>
            <a:off x="548640" y="429768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1  講義 60分</a:t>
            </a:r>
            <a:endParaRPr lang="en-US" sz="800" dirty="0"/>
          </a:p>
        </p:txBody>
      </p:sp>
      <p:sp>
        <p:nvSpPr>
          <p:cNvPr id="13" name="Shape 10"/>
          <p:cNvSpPr/>
          <p:nvPr/>
        </p:nvSpPr>
        <p:spPr>
          <a:xfrm>
            <a:off x="2148840" y="4297680"/>
            <a:ext cx="1417320" cy="274320"/>
          </a:xfrm>
          <a:prstGeom prst="rect">
            <a:avLst/>
          </a:prstGeom>
          <a:solidFill>
            <a:srgbClr val="475569"/>
          </a:solidFill>
          <a:ln/>
        </p:spPr>
      </p:sp>
      <p:sp>
        <p:nvSpPr>
          <p:cNvPr id="14" name="Text 11"/>
          <p:cNvSpPr/>
          <p:nvPr/>
        </p:nvSpPr>
        <p:spPr>
          <a:xfrm>
            <a:off x="2148840" y="429768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休憩  10分</a:t>
            </a:r>
            <a:endParaRPr lang="en-US" sz="800" dirty="0"/>
          </a:p>
        </p:txBody>
      </p:sp>
      <p:sp>
        <p:nvSpPr>
          <p:cNvPr id="15" name="Shape 12"/>
          <p:cNvSpPr/>
          <p:nvPr/>
        </p:nvSpPr>
        <p:spPr>
          <a:xfrm>
            <a:off x="3749040" y="4297680"/>
            <a:ext cx="1417320" cy="2743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6" name="Text 13"/>
          <p:cNvSpPr/>
          <p:nvPr/>
        </p:nvSpPr>
        <p:spPr>
          <a:xfrm>
            <a:off x="3749040" y="429768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2  演習 60分</a:t>
            </a:r>
            <a:endParaRPr lang="en-US" sz="800" dirty="0"/>
          </a:p>
        </p:txBody>
      </p:sp>
      <p:sp>
        <p:nvSpPr>
          <p:cNvPr id="17" name="Shape 14"/>
          <p:cNvSpPr/>
          <p:nvPr/>
        </p:nvSpPr>
        <p:spPr>
          <a:xfrm>
            <a:off x="5349240" y="4297680"/>
            <a:ext cx="1417320" cy="274320"/>
          </a:xfrm>
          <a:prstGeom prst="rect">
            <a:avLst/>
          </a:prstGeom>
          <a:solidFill>
            <a:srgbClr val="475569"/>
          </a:solidFill>
          <a:ln/>
        </p:spPr>
      </p:sp>
      <p:sp>
        <p:nvSpPr>
          <p:cNvPr id="18" name="Text 15"/>
          <p:cNvSpPr/>
          <p:nvPr/>
        </p:nvSpPr>
        <p:spPr>
          <a:xfrm>
            <a:off x="5349240" y="429768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休憩  10分</a:t>
            </a:r>
            <a:endParaRPr lang="en-US" sz="800" dirty="0"/>
          </a:p>
        </p:txBody>
      </p:sp>
      <p:sp>
        <p:nvSpPr>
          <p:cNvPr id="19" name="Shape 16"/>
          <p:cNvSpPr/>
          <p:nvPr/>
        </p:nvSpPr>
        <p:spPr>
          <a:xfrm>
            <a:off x="6949440" y="4297680"/>
            <a:ext cx="1417320" cy="2743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20" name="Text 17"/>
          <p:cNvSpPr/>
          <p:nvPr/>
        </p:nvSpPr>
        <p:spPr>
          <a:xfrm>
            <a:off x="6949440" y="4297680"/>
            <a:ext cx="1417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 3  まとめ 30分</a:t>
            </a:r>
            <a:endParaRPr lang="en-US" sz="800" dirty="0"/>
          </a:p>
        </p:txBody>
      </p:sp>
      <p:sp>
        <p:nvSpPr>
          <p:cNvPr id="21" name="Text 18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10</a:t>
            </a:r>
            <a:endParaRPr lang="en-US" sz="800" dirty="0"/>
          </a:p>
        </p:txBody>
      </p:sp>
      <p:sp>
        <p:nvSpPr>
          <p:cNvPr id="22" name="Text 19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ロジカルシンキング実践研修  |  人材開発部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312E8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まとめ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51560"/>
            <a:ext cx="8229600" cy="822960"/>
          </a:xfrm>
          <a:prstGeom prst="rect">
            <a:avLst/>
          </a:prstGeom>
          <a:solidFill>
            <a:srgbClr val="1E1B5E"/>
          </a:solidFill>
          <a:ln/>
        </p:spPr>
      </p:sp>
      <p:sp>
        <p:nvSpPr>
          <p:cNvPr id="5" name="Shape 3"/>
          <p:cNvSpPr/>
          <p:nvPr/>
        </p:nvSpPr>
        <p:spPr>
          <a:xfrm>
            <a:off x="640080" y="1188720"/>
            <a:ext cx="502920" cy="502920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6" name="Text 4"/>
          <p:cNvSpPr/>
          <p:nvPr/>
        </p:nvSpPr>
        <p:spPr>
          <a:xfrm>
            <a:off x="640080" y="11887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1325880" y="114300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MECEで「モレなくダブりなく」分解する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325880" y="1490472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切り口を決めてから、2〜4つに大きく分けるのがコツ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457200" y="2011680"/>
            <a:ext cx="8229600" cy="822960"/>
          </a:xfrm>
          <a:prstGeom prst="rect">
            <a:avLst/>
          </a:prstGeom>
          <a:solidFill>
            <a:srgbClr val="252170"/>
          </a:solidFill>
          <a:ln/>
        </p:spPr>
      </p:sp>
      <p:sp>
        <p:nvSpPr>
          <p:cNvPr id="10" name="Shape 8"/>
          <p:cNvSpPr/>
          <p:nvPr/>
        </p:nvSpPr>
        <p:spPr>
          <a:xfrm>
            <a:off x="640080" y="2148840"/>
            <a:ext cx="502920" cy="50292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11" name="Text 9"/>
          <p:cNvSpPr/>
          <p:nvPr/>
        </p:nvSpPr>
        <p:spPr>
          <a:xfrm>
            <a:off x="640080" y="21488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1325880" y="210312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ピラミッドで「結論→理由→事実」を組む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325880" y="2450592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結論ファースト＋理由3つ＋データの型を守れば伝わる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2971800"/>
            <a:ext cx="8229600" cy="822960"/>
          </a:xfrm>
          <a:prstGeom prst="rect">
            <a:avLst/>
          </a:prstGeom>
          <a:solidFill>
            <a:srgbClr val="1E1B5E"/>
          </a:solidFill>
          <a:ln/>
        </p:spPr>
      </p:sp>
      <p:sp>
        <p:nvSpPr>
          <p:cNvPr id="15" name="Shape 13"/>
          <p:cNvSpPr/>
          <p:nvPr/>
        </p:nvSpPr>
        <p:spPr>
          <a:xfrm>
            <a:off x="640080" y="3108960"/>
            <a:ext cx="502920" cy="502920"/>
          </a:xfrm>
          <a:prstGeom prst="ellipse">
            <a:avLst/>
          </a:prstGeom>
          <a:solidFill>
            <a:srgbClr val="14B8A6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31089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1325880" y="306324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明日から「メールは結論から」を実践する</a:t>
            </a:r>
            <a:endParaRPr lang="en-US" sz="1600" dirty="0"/>
          </a:p>
        </p:txBody>
      </p:sp>
      <p:sp>
        <p:nvSpPr>
          <p:cNvPr id="18" name="Text 16"/>
          <p:cNvSpPr/>
          <p:nvPr/>
        </p:nvSpPr>
        <p:spPr>
          <a:xfrm>
            <a:off x="1325880" y="3410712"/>
            <a:ext cx="7132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21日間の習慣化で、ロジカルシンキングが自然にできるようになる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57200" y="4114800"/>
            <a:ext cx="8229600" cy="13716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20" name="Shape 18"/>
          <p:cNvSpPr/>
          <p:nvPr/>
        </p:nvSpPr>
        <p:spPr>
          <a:xfrm>
            <a:off x="4023360" y="3749040"/>
            <a:ext cx="411480" cy="411480"/>
          </a:xfrm>
          <a:prstGeom prst="ellipse">
            <a:avLst/>
          </a:prstGeom>
          <a:solidFill>
            <a:srgbClr val="6366F1"/>
          </a:solidFill>
          <a:ln/>
        </p:spPr>
      </p:sp>
      <p:pic>
        <p:nvPicPr>
          <p:cNvPr id="21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13886" y="3839566"/>
            <a:ext cx="230429" cy="230429"/>
          </a:xfrm>
          <a:prstGeom prst="rect">
            <a:avLst/>
          </a:prstGeom>
        </p:spPr>
      </p:pic>
      <p:sp>
        <p:nvSpPr>
          <p:cNvPr id="22" name="Text 19"/>
          <p:cNvSpPr/>
          <p:nvPr/>
        </p:nvSpPr>
        <p:spPr>
          <a:xfrm>
            <a:off x="457200" y="425196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Q &amp; A</a:t>
            </a:r>
            <a:endParaRPr lang="en-US" sz="2200" dirty="0"/>
          </a:p>
        </p:txBody>
      </p:sp>
      <p:sp>
        <p:nvSpPr>
          <p:cNvPr id="23" name="Text 20"/>
          <p:cNvSpPr/>
          <p:nvPr/>
        </p:nvSpPr>
        <p:spPr>
          <a:xfrm>
            <a:off x="457200" y="4617720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ご質問・ご感想をお聞かせください　|　研修後アンケートもご協力お願いします</a:t>
            </a:r>
            <a:endParaRPr lang="en-US" sz="1000" dirty="0"/>
          </a:p>
        </p:txBody>
      </p:sp>
      <p:sp>
        <p:nvSpPr>
          <p:cNvPr id="24" name="Text 21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10</a:t>
            </a:r>
            <a:endParaRPr lang="en-US" sz="800" dirty="0"/>
          </a:p>
        </p:txBody>
      </p:sp>
      <p:sp>
        <p:nvSpPr>
          <p:cNvPr id="25" name="Text 22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ロジカルシンキング実践研修  |  人材開発部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今日のゴール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この研修が終わった時、あなたは...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457200" y="1280160"/>
            <a:ext cx="822960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57200" y="1280160"/>
            <a:ext cx="64008" cy="10058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6" name="Shape 4"/>
          <p:cNvSpPr/>
          <p:nvPr/>
        </p:nvSpPr>
        <p:spPr>
          <a:xfrm>
            <a:off x="731520" y="1463040"/>
            <a:ext cx="594360" cy="594360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146304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400" dirty="0"/>
          </a:p>
        </p:txBody>
      </p:sp>
      <p:sp>
        <p:nvSpPr>
          <p:cNvPr id="8" name="Shape 6"/>
          <p:cNvSpPr/>
          <p:nvPr/>
        </p:nvSpPr>
        <p:spPr>
          <a:xfrm>
            <a:off x="1463040" y="1508760"/>
            <a:ext cx="502920" cy="502920"/>
          </a:xfrm>
          <a:prstGeom prst="ellipse">
            <a:avLst/>
          </a:prstGeom>
          <a:solidFill>
            <a:srgbClr val="EEF2FF"/>
          </a:solidFill>
          <a:ln/>
        </p:spPr>
      </p:sp>
      <p:pic>
        <p:nvPicPr>
          <p:cNvPr id="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3682" y="1619402"/>
            <a:ext cx="281635" cy="281635"/>
          </a:xfrm>
          <a:prstGeom prst="rect">
            <a:avLst/>
          </a:prstGeom>
        </p:spPr>
      </p:pic>
      <p:sp>
        <p:nvSpPr>
          <p:cNvPr id="10" name="Text 7"/>
          <p:cNvSpPr/>
          <p:nvPr/>
        </p:nvSpPr>
        <p:spPr>
          <a:xfrm>
            <a:off x="2148840" y="1389888"/>
            <a:ext cx="6217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論点を正しく分解できる</a:t>
            </a:r>
            <a:endParaRPr lang="en-US" sz="1600" dirty="0"/>
          </a:p>
        </p:txBody>
      </p:sp>
      <p:sp>
        <p:nvSpPr>
          <p:cNvPr id="11" name="Text 8"/>
          <p:cNvSpPr/>
          <p:nvPr/>
        </p:nvSpPr>
        <p:spPr>
          <a:xfrm>
            <a:off x="2148840" y="1737360"/>
            <a:ext cx="6217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曖昧な課題を「イシューツリー」で構造化し、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論点のMECEな分解ができるようになる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2423160"/>
            <a:ext cx="822960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457200" y="2423160"/>
            <a:ext cx="64008" cy="10058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4" name="Shape 11"/>
          <p:cNvSpPr/>
          <p:nvPr/>
        </p:nvSpPr>
        <p:spPr>
          <a:xfrm>
            <a:off x="731520" y="2606040"/>
            <a:ext cx="594360" cy="59436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15" name="Text 12"/>
          <p:cNvSpPr/>
          <p:nvPr/>
        </p:nvSpPr>
        <p:spPr>
          <a:xfrm>
            <a:off x="731520" y="260604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400" dirty="0"/>
          </a:p>
        </p:txBody>
      </p:sp>
      <p:sp>
        <p:nvSpPr>
          <p:cNvPr id="16" name="Shape 13"/>
          <p:cNvSpPr/>
          <p:nvPr/>
        </p:nvSpPr>
        <p:spPr>
          <a:xfrm>
            <a:off x="1463040" y="2651760"/>
            <a:ext cx="502920" cy="502920"/>
          </a:xfrm>
          <a:prstGeom prst="ellipse">
            <a:avLst/>
          </a:prstGeom>
          <a:solidFill>
            <a:srgbClr val="EEF2FF"/>
          </a:solidFill>
          <a:ln/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3682" y="2762402"/>
            <a:ext cx="281635" cy="281635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2148840" y="2532888"/>
            <a:ext cx="6217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根拠のある主張ができる</a:t>
            </a:r>
            <a:endParaRPr lang="en-US" sz="1600" dirty="0"/>
          </a:p>
        </p:txBody>
      </p:sp>
      <p:sp>
        <p:nvSpPr>
          <p:cNvPr id="19" name="Text 15"/>
          <p:cNvSpPr/>
          <p:nvPr/>
        </p:nvSpPr>
        <p:spPr>
          <a:xfrm>
            <a:off x="2148840" y="2880360"/>
            <a:ext cx="6217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「ピラミッドストラクチャー」を使い、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結論→理由→事実の3層で説得力のある説明ができる</a:t>
            </a:r>
            <a:endParaRPr lang="en-US" sz="1100" dirty="0"/>
          </a:p>
        </p:txBody>
      </p:sp>
      <p:sp>
        <p:nvSpPr>
          <p:cNvPr id="20" name="Shape 16"/>
          <p:cNvSpPr/>
          <p:nvPr/>
        </p:nvSpPr>
        <p:spPr>
          <a:xfrm>
            <a:off x="457200" y="3566160"/>
            <a:ext cx="822960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1" name="Shape 17"/>
          <p:cNvSpPr/>
          <p:nvPr/>
        </p:nvSpPr>
        <p:spPr>
          <a:xfrm>
            <a:off x="457200" y="3566160"/>
            <a:ext cx="64008" cy="100584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22" name="Shape 18"/>
          <p:cNvSpPr/>
          <p:nvPr/>
        </p:nvSpPr>
        <p:spPr>
          <a:xfrm>
            <a:off x="731520" y="3749040"/>
            <a:ext cx="594360" cy="594360"/>
          </a:xfrm>
          <a:prstGeom prst="ellipse">
            <a:avLst/>
          </a:prstGeom>
          <a:solidFill>
            <a:srgbClr val="14B8A6"/>
          </a:solidFill>
          <a:ln/>
        </p:spPr>
      </p:sp>
      <p:sp>
        <p:nvSpPr>
          <p:cNvPr id="23" name="Text 19"/>
          <p:cNvSpPr/>
          <p:nvPr/>
        </p:nvSpPr>
        <p:spPr>
          <a:xfrm>
            <a:off x="731520" y="374904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400" dirty="0"/>
          </a:p>
        </p:txBody>
      </p:sp>
      <p:sp>
        <p:nvSpPr>
          <p:cNvPr id="24" name="Shape 20"/>
          <p:cNvSpPr/>
          <p:nvPr/>
        </p:nvSpPr>
        <p:spPr>
          <a:xfrm>
            <a:off x="1463040" y="3794760"/>
            <a:ext cx="502920" cy="502920"/>
          </a:xfrm>
          <a:prstGeom prst="ellipse">
            <a:avLst/>
          </a:prstGeom>
          <a:solidFill>
            <a:srgbClr val="EEF2FF"/>
          </a:solidFill>
          <a:ln/>
        </p:spPr>
      </p:sp>
      <p:pic>
        <p:nvPicPr>
          <p:cNvPr id="25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3682" y="3905402"/>
            <a:ext cx="281635" cy="281635"/>
          </a:xfrm>
          <a:prstGeom prst="rect">
            <a:avLst/>
          </a:prstGeom>
        </p:spPr>
      </p:pic>
      <p:sp>
        <p:nvSpPr>
          <p:cNvPr id="26" name="Text 21"/>
          <p:cNvSpPr/>
          <p:nvPr/>
        </p:nvSpPr>
        <p:spPr>
          <a:xfrm>
            <a:off x="2148840" y="3675888"/>
            <a:ext cx="6217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明日の仕事で使える</a:t>
            </a:r>
            <a:endParaRPr lang="en-US" sz="1600" dirty="0"/>
          </a:p>
        </p:txBody>
      </p:sp>
      <p:sp>
        <p:nvSpPr>
          <p:cNvPr id="27" name="Text 22"/>
          <p:cNvSpPr/>
          <p:nvPr/>
        </p:nvSpPr>
        <p:spPr>
          <a:xfrm>
            <a:off x="2148840" y="4023360"/>
            <a:ext cx="6217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報告・提案・メール、日常業務で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ロジカルシンキングを習慣化する方法がわかる</a:t>
            </a:r>
            <a:endParaRPr lang="en-US" sz="1100" dirty="0"/>
          </a:p>
        </p:txBody>
      </p:sp>
      <p:sp>
        <p:nvSpPr>
          <p:cNvPr id="28" name="Text 23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800" dirty="0"/>
          </a:p>
        </p:txBody>
      </p:sp>
      <p:sp>
        <p:nvSpPr>
          <p:cNvPr id="29" name="Text 24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ロジカルシンキング実践研修  |  人材開発部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ロジカルシンキングの全体像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77724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分解のルール → 問いの構造化 → 主張の構造化</a:t>
            </a:r>
            <a:endParaRPr lang="en-US" sz="1200" dirty="0"/>
          </a:p>
        </p:txBody>
      </p:sp>
      <p:sp>
        <p:nvSpPr>
          <p:cNvPr id="4" name="Shape 2"/>
          <p:cNvSpPr/>
          <p:nvPr/>
        </p:nvSpPr>
        <p:spPr>
          <a:xfrm>
            <a:off x="731520" y="3931920"/>
            <a:ext cx="7680960" cy="50292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397764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土台：「So What?（だから何？）」と「Why So?（なぜそう言える？）」を常に問う姿勢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731520" y="1188720"/>
            <a:ext cx="2377440" cy="26060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7" name="Shape 5"/>
          <p:cNvSpPr/>
          <p:nvPr/>
        </p:nvSpPr>
        <p:spPr>
          <a:xfrm>
            <a:off x="1508760" y="1371600"/>
            <a:ext cx="640080" cy="64008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49578" y="1512418"/>
            <a:ext cx="358445" cy="358445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868680" y="214884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MECE</a:t>
            </a:r>
            <a:endParaRPr lang="en-US" sz="1600" dirty="0"/>
          </a:p>
        </p:txBody>
      </p:sp>
      <p:sp>
        <p:nvSpPr>
          <p:cNvPr id="10" name="Text 7"/>
          <p:cNvSpPr/>
          <p:nvPr/>
        </p:nvSpPr>
        <p:spPr>
          <a:xfrm>
            <a:off x="868680" y="265176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7D2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モレなくダブりなく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1005840" y="2926080"/>
            <a:ext cx="1828800" cy="4572"/>
          </a:xfrm>
          <a:prstGeom prst="rect">
            <a:avLst/>
          </a:prstGeom>
          <a:solidFill>
            <a:srgbClr val="C7D2FE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301752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課題を分解する時の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基本ルール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1645920" y="3566160"/>
            <a:ext cx="365760" cy="36576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14" name="Text 11"/>
          <p:cNvSpPr/>
          <p:nvPr/>
        </p:nvSpPr>
        <p:spPr>
          <a:xfrm>
            <a:off x="1645920" y="35661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400" dirty="0"/>
          </a:p>
        </p:txBody>
      </p:sp>
      <p:sp>
        <p:nvSpPr>
          <p:cNvPr id="15" name="Shape 12"/>
          <p:cNvSpPr/>
          <p:nvPr/>
        </p:nvSpPr>
        <p:spPr>
          <a:xfrm>
            <a:off x="3383280" y="1188720"/>
            <a:ext cx="2377440" cy="26060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6" name="Shape 13"/>
          <p:cNvSpPr/>
          <p:nvPr/>
        </p:nvSpPr>
        <p:spPr>
          <a:xfrm>
            <a:off x="4160520" y="1371600"/>
            <a:ext cx="640080" cy="64008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17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1338" y="1512418"/>
            <a:ext cx="358445" cy="358445"/>
          </a:xfrm>
          <a:prstGeom prst="rect">
            <a:avLst/>
          </a:prstGeom>
        </p:spPr>
      </p:pic>
      <p:sp>
        <p:nvSpPr>
          <p:cNvPr id="18" name="Text 14"/>
          <p:cNvSpPr/>
          <p:nvPr/>
        </p:nvSpPr>
        <p:spPr>
          <a:xfrm>
            <a:off x="3520440" y="214884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イシューツリー</a:t>
            </a:r>
            <a:endParaRPr lang="en-US" sz="1600" dirty="0"/>
          </a:p>
        </p:txBody>
      </p:sp>
      <p:sp>
        <p:nvSpPr>
          <p:cNvPr id="19" name="Text 15"/>
          <p:cNvSpPr/>
          <p:nvPr/>
        </p:nvSpPr>
        <p:spPr>
          <a:xfrm>
            <a:off x="3520440" y="265176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7D2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論点の構造化</a:t>
            </a:r>
            <a:endParaRPr lang="en-US" sz="1000" dirty="0"/>
          </a:p>
        </p:txBody>
      </p:sp>
      <p:sp>
        <p:nvSpPr>
          <p:cNvPr id="20" name="Shape 16"/>
          <p:cNvSpPr/>
          <p:nvPr/>
        </p:nvSpPr>
        <p:spPr>
          <a:xfrm>
            <a:off x="3657600" y="2926080"/>
            <a:ext cx="1828800" cy="4572"/>
          </a:xfrm>
          <a:prstGeom prst="rect">
            <a:avLst/>
          </a:prstGeom>
          <a:solidFill>
            <a:srgbClr val="C7D2FE"/>
          </a:solidFill>
          <a:ln/>
        </p:spPr>
      </p:sp>
      <p:sp>
        <p:nvSpPr>
          <p:cNvPr id="21" name="Text 17"/>
          <p:cNvSpPr/>
          <p:nvPr/>
        </p:nvSpPr>
        <p:spPr>
          <a:xfrm>
            <a:off x="3520440" y="301752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大きな問いを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小さな問いに分解</a:t>
            </a:r>
            <a:endParaRPr lang="en-US" sz="1000" dirty="0"/>
          </a:p>
        </p:txBody>
      </p:sp>
      <p:sp>
        <p:nvSpPr>
          <p:cNvPr id="22" name="Shape 18"/>
          <p:cNvSpPr/>
          <p:nvPr/>
        </p:nvSpPr>
        <p:spPr>
          <a:xfrm>
            <a:off x="4297680" y="3566160"/>
            <a:ext cx="365760" cy="36576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23" name="Text 19"/>
          <p:cNvSpPr/>
          <p:nvPr/>
        </p:nvSpPr>
        <p:spPr>
          <a:xfrm>
            <a:off x="4297680" y="35661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400" dirty="0"/>
          </a:p>
        </p:txBody>
      </p:sp>
      <p:sp>
        <p:nvSpPr>
          <p:cNvPr id="24" name="Shape 20"/>
          <p:cNvSpPr/>
          <p:nvPr/>
        </p:nvSpPr>
        <p:spPr>
          <a:xfrm>
            <a:off x="6035040" y="1188720"/>
            <a:ext cx="2377440" cy="260604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25" name="Shape 21"/>
          <p:cNvSpPr/>
          <p:nvPr/>
        </p:nvSpPr>
        <p:spPr>
          <a:xfrm>
            <a:off x="6812280" y="1371600"/>
            <a:ext cx="640080" cy="640080"/>
          </a:xfrm>
          <a:prstGeom prst="ellipse">
            <a:avLst/>
          </a:prstGeom>
          <a:solidFill>
            <a:srgbClr val="FFFFFF"/>
          </a:solidFill>
          <a:ln/>
        </p:spPr>
      </p:sp>
      <p:pic>
        <p:nvPicPr>
          <p:cNvPr id="2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098" y="1512418"/>
            <a:ext cx="358445" cy="358445"/>
          </a:xfrm>
          <a:prstGeom prst="rect">
            <a:avLst/>
          </a:prstGeom>
        </p:spPr>
      </p:pic>
      <p:sp>
        <p:nvSpPr>
          <p:cNvPr id="27" name="Text 22"/>
          <p:cNvSpPr/>
          <p:nvPr/>
        </p:nvSpPr>
        <p:spPr>
          <a:xfrm>
            <a:off x="6172200" y="214884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ピラミッド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ストラクチャー</a:t>
            </a:r>
            <a:endParaRPr lang="en-US" sz="1600" dirty="0"/>
          </a:p>
        </p:txBody>
      </p:sp>
      <p:sp>
        <p:nvSpPr>
          <p:cNvPr id="28" name="Text 23"/>
          <p:cNvSpPr/>
          <p:nvPr/>
        </p:nvSpPr>
        <p:spPr>
          <a:xfrm>
            <a:off x="6172200" y="2651760"/>
            <a:ext cx="21031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7D2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主張の構造化</a:t>
            </a:r>
            <a:endParaRPr lang="en-US" sz="1000" dirty="0"/>
          </a:p>
        </p:txBody>
      </p:sp>
      <p:sp>
        <p:nvSpPr>
          <p:cNvPr id="29" name="Shape 24"/>
          <p:cNvSpPr/>
          <p:nvPr/>
        </p:nvSpPr>
        <p:spPr>
          <a:xfrm>
            <a:off x="6309360" y="2926080"/>
            <a:ext cx="1828800" cy="4572"/>
          </a:xfrm>
          <a:prstGeom prst="rect">
            <a:avLst/>
          </a:prstGeom>
          <a:solidFill>
            <a:srgbClr val="C7D2FE"/>
          </a:solidFill>
          <a:ln/>
        </p:spPr>
      </p:sp>
      <p:sp>
        <p:nvSpPr>
          <p:cNvPr id="30" name="Text 25"/>
          <p:cNvSpPr/>
          <p:nvPr/>
        </p:nvSpPr>
        <p:spPr>
          <a:xfrm>
            <a:off x="6172200" y="3017520"/>
            <a:ext cx="21031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結論→理由→事実で</a:t>
            </a:r>
            <a:endParaRPr lang="en-US" sz="10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説得力を持たせる</a:t>
            </a:r>
            <a:endParaRPr lang="en-US" sz="1000" dirty="0"/>
          </a:p>
        </p:txBody>
      </p:sp>
      <p:sp>
        <p:nvSpPr>
          <p:cNvPr id="31" name="Shape 26"/>
          <p:cNvSpPr/>
          <p:nvPr/>
        </p:nvSpPr>
        <p:spPr>
          <a:xfrm>
            <a:off x="6949440" y="3566160"/>
            <a:ext cx="365760" cy="36576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32" name="Text 27"/>
          <p:cNvSpPr/>
          <p:nvPr/>
        </p:nvSpPr>
        <p:spPr>
          <a:xfrm>
            <a:off x="6949440" y="35661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4B8A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400" dirty="0"/>
          </a:p>
        </p:txBody>
      </p:sp>
      <p:sp>
        <p:nvSpPr>
          <p:cNvPr id="33" name="Text 28"/>
          <p:cNvSpPr/>
          <p:nvPr/>
        </p:nvSpPr>
        <p:spPr>
          <a:xfrm>
            <a:off x="3108960" y="228600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34" name="Text 29"/>
          <p:cNvSpPr/>
          <p:nvPr/>
        </p:nvSpPr>
        <p:spPr>
          <a:xfrm>
            <a:off x="5760720" y="228600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000" dirty="0"/>
          </a:p>
        </p:txBody>
      </p:sp>
      <p:sp>
        <p:nvSpPr>
          <p:cNvPr id="35" name="Text 30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10</a:t>
            </a:r>
            <a:endParaRPr lang="en-US" sz="800" dirty="0"/>
          </a:p>
        </p:txBody>
      </p:sp>
      <p:sp>
        <p:nvSpPr>
          <p:cNvPr id="36" name="Text 31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ロジカルシンキング実践研修  |  人材開発部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概念① MECE × イシューツリーで論点を分解する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397764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3977640" cy="457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09728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MECE（ミーシー）とは？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640080" y="1417320"/>
            <a:ext cx="3566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Mutually Exclusive, Collectively Exhaustive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＝「モレなく、ダブりなく」整理すること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640080" y="1965960"/>
            <a:ext cx="1691640" cy="320040"/>
          </a:xfrm>
          <a:prstGeom prst="rect">
            <a:avLst/>
          </a:prstGeom>
          <a:solidFill>
            <a:srgbClr val="FEE2E2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198424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✕ NG例：男性/女性/若者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85800" y="2304288"/>
            <a:ext cx="1600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→「若者」が性別と重複</a:t>
            </a:r>
            <a:endParaRPr lang="en-US" sz="850" dirty="0"/>
          </a:p>
        </p:txBody>
      </p:sp>
      <p:sp>
        <p:nvSpPr>
          <p:cNvPr id="10" name="Shape 8"/>
          <p:cNvSpPr/>
          <p:nvPr/>
        </p:nvSpPr>
        <p:spPr>
          <a:xfrm>
            <a:off x="2514600" y="1965960"/>
            <a:ext cx="1691640" cy="32004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11" name="Text 9"/>
          <p:cNvSpPr/>
          <p:nvPr/>
        </p:nvSpPr>
        <p:spPr>
          <a:xfrm>
            <a:off x="2560320" y="1984248"/>
            <a:ext cx="1600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○ OK例：男性/女性/その他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2560320" y="2304288"/>
            <a:ext cx="16002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 モレなしダブりなし</a:t>
            </a:r>
            <a:endParaRPr lang="en-US" sz="850" dirty="0"/>
          </a:p>
        </p:txBody>
      </p:sp>
      <p:sp>
        <p:nvSpPr>
          <p:cNvPr id="13" name="Text 11"/>
          <p:cNvSpPr/>
          <p:nvPr/>
        </p:nvSpPr>
        <p:spPr>
          <a:xfrm>
            <a:off x="640080" y="2651760"/>
            <a:ext cx="3474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4338C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イシューツリーの例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40080" y="3017520"/>
            <a:ext cx="1371600" cy="36576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15" name="Text 13"/>
          <p:cNvSpPr/>
          <p:nvPr/>
        </p:nvSpPr>
        <p:spPr>
          <a:xfrm>
            <a:off x="640080" y="3017520"/>
            <a:ext cx="1371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売上が落ちた</a:t>
            </a:r>
            <a:endParaRPr lang="en-US" sz="800" dirty="0"/>
          </a:p>
          <a:p>
            <a:pPr algn="ctr" indent="0" marL="0">
              <a:buNone/>
            </a:pPr>
            <a:r>
              <a:rPr lang="en-US" sz="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のはなぜ？</a:t>
            </a:r>
            <a:endParaRPr lang="en-US" sz="800" dirty="0"/>
          </a:p>
        </p:txBody>
      </p:sp>
      <p:sp>
        <p:nvSpPr>
          <p:cNvPr id="16" name="Text 14"/>
          <p:cNvSpPr/>
          <p:nvPr/>
        </p:nvSpPr>
        <p:spPr>
          <a:xfrm>
            <a:off x="2011680" y="292608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─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2286000" y="2944368"/>
            <a:ext cx="1920240" cy="2743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8" name="Shape 16"/>
          <p:cNvSpPr/>
          <p:nvPr/>
        </p:nvSpPr>
        <p:spPr>
          <a:xfrm>
            <a:off x="2286000" y="2944368"/>
            <a:ext cx="36576" cy="2743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9" name="Text 17"/>
          <p:cNvSpPr/>
          <p:nvPr/>
        </p:nvSpPr>
        <p:spPr>
          <a:xfrm>
            <a:off x="2377440" y="2962656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客数が減った？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011680" y="333756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─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2286000" y="3355848"/>
            <a:ext cx="1920240" cy="2743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2" name="Shape 20"/>
          <p:cNvSpPr/>
          <p:nvPr/>
        </p:nvSpPr>
        <p:spPr>
          <a:xfrm>
            <a:off x="2286000" y="3355848"/>
            <a:ext cx="36576" cy="2743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23" name="Text 21"/>
          <p:cNvSpPr/>
          <p:nvPr/>
        </p:nvSpPr>
        <p:spPr>
          <a:xfrm>
            <a:off x="2377440" y="3374136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客単価が下がった？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2011680" y="374904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─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2286000" y="3767328"/>
            <a:ext cx="1920240" cy="27432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26" name="Shape 24"/>
          <p:cNvSpPr/>
          <p:nvPr/>
        </p:nvSpPr>
        <p:spPr>
          <a:xfrm>
            <a:off x="2286000" y="3767328"/>
            <a:ext cx="36576" cy="2743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27" name="Text 25"/>
          <p:cNvSpPr/>
          <p:nvPr/>
        </p:nvSpPr>
        <p:spPr>
          <a:xfrm>
            <a:off x="2377440" y="3785616"/>
            <a:ext cx="17373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商品構成が変わった？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709160" y="1005840"/>
            <a:ext cx="397764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709160" y="1005840"/>
            <a:ext cx="3977640" cy="4572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0" name="Text 28"/>
          <p:cNvSpPr/>
          <p:nvPr/>
        </p:nvSpPr>
        <p:spPr>
          <a:xfrm>
            <a:off x="4892040" y="1097280"/>
            <a:ext cx="3474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3B82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押さえるべき3つのポイント</a:t>
            </a:r>
            <a:endParaRPr lang="en-US" sz="1400" dirty="0"/>
          </a:p>
        </p:txBody>
      </p:sp>
      <p:sp>
        <p:nvSpPr>
          <p:cNvPr id="31" name="Shape 29"/>
          <p:cNvSpPr/>
          <p:nvPr/>
        </p:nvSpPr>
        <p:spPr>
          <a:xfrm>
            <a:off x="4937760" y="1554480"/>
            <a:ext cx="365760" cy="36576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32" name="Text 30"/>
          <p:cNvSpPr/>
          <p:nvPr/>
        </p:nvSpPr>
        <p:spPr>
          <a:xfrm>
            <a:off x="4937760" y="15544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5440680" y="1536192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まず「切り口」を決める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440680" y="178308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いきなり分解せず、何の軸で切るかを先に決める。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例：時間軸？顧客軸？プロセス軸？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937760" y="2560320"/>
            <a:ext cx="365760" cy="36576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36" name="Text 34"/>
          <p:cNvSpPr/>
          <p:nvPr/>
        </p:nvSpPr>
        <p:spPr>
          <a:xfrm>
            <a:off x="4937760" y="25603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5440680" y="2542032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最初は「2〜4つ」に分ける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5440680" y="278892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一気に細かく分けない。大きく分けてから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必要な枝だけ深掘りする。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4937760" y="3566160"/>
            <a:ext cx="365760" cy="36576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40" name="Text 38"/>
          <p:cNvSpPr/>
          <p:nvPr/>
        </p:nvSpPr>
        <p:spPr>
          <a:xfrm>
            <a:off x="4937760" y="356616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400" dirty="0"/>
          </a:p>
        </p:txBody>
      </p:sp>
      <p:sp>
        <p:nvSpPr>
          <p:cNvPr id="41" name="Text 39"/>
          <p:cNvSpPr/>
          <p:nvPr/>
        </p:nvSpPr>
        <p:spPr>
          <a:xfrm>
            <a:off x="5440680" y="3547872"/>
            <a:ext cx="30175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「So What?」で検証する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5440680" y="3794760"/>
            <a:ext cx="3017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分解したら各要素に対して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「だから何が言えるか？」を問う。</a:t>
            </a:r>
            <a:endParaRPr lang="en-US" sz="950" dirty="0"/>
          </a:p>
        </p:txBody>
      </p:sp>
      <p:sp>
        <p:nvSpPr>
          <p:cNvPr id="43" name="Text 41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800" dirty="0"/>
          </a:p>
        </p:txBody>
      </p:sp>
      <p:sp>
        <p:nvSpPr>
          <p:cNvPr id="44" name="Text 42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ロジカルシンキング実践研修  |  人材開発部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概念② ピラミッドストラクチャーで主張を組み立てる</a:t>
            </a:r>
            <a:endParaRPr lang="en-US" sz="2400" dirty="0"/>
          </a:p>
        </p:txBody>
      </p:sp>
      <p:sp>
        <p:nvSpPr>
          <p:cNvPr id="3" name="Shape 1"/>
          <p:cNvSpPr/>
          <p:nvPr/>
        </p:nvSpPr>
        <p:spPr>
          <a:xfrm>
            <a:off x="3017520" y="1097280"/>
            <a:ext cx="3108960" cy="5486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4" name="Text 2"/>
          <p:cNvSpPr/>
          <p:nvPr/>
        </p:nvSpPr>
        <p:spPr>
          <a:xfrm>
            <a:off x="3017520" y="1097280"/>
            <a:ext cx="3108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結論（主張）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017520" y="1691640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「新CRMを導入すべき」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1188720" y="2057400"/>
            <a:ext cx="2103120" cy="45720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7" name="Text 5"/>
          <p:cNvSpPr/>
          <p:nvPr/>
        </p:nvSpPr>
        <p:spPr>
          <a:xfrm>
            <a:off x="1188720" y="205740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理由①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188720" y="25603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営業効率が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30%向上</a:t>
            </a:r>
            <a:endParaRPr lang="en-US" sz="800" dirty="0"/>
          </a:p>
        </p:txBody>
      </p:sp>
      <p:sp>
        <p:nvSpPr>
          <p:cNvPr id="9" name="Shape 7"/>
          <p:cNvSpPr/>
          <p:nvPr/>
        </p:nvSpPr>
        <p:spPr>
          <a:xfrm>
            <a:off x="3566160" y="2057400"/>
            <a:ext cx="2103120" cy="45720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0" name="Text 8"/>
          <p:cNvSpPr/>
          <p:nvPr/>
        </p:nvSpPr>
        <p:spPr>
          <a:xfrm>
            <a:off x="3566160" y="205740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理由②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3566160" y="25603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顧客情報の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一元管理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5943600" y="2057400"/>
            <a:ext cx="2103120" cy="45720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13" name="Text 11"/>
          <p:cNvSpPr/>
          <p:nvPr/>
        </p:nvSpPr>
        <p:spPr>
          <a:xfrm>
            <a:off x="5943600" y="205740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理由③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5943600" y="25603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コスト削減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年間500万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4297680" y="178308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▼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188720" y="2834640"/>
            <a:ext cx="6766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▼　　　　　　　▼　　　　　　　▼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1188720" y="3108960"/>
            <a:ext cx="6766560" cy="320040"/>
          </a:xfrm>
          <a:prstGeom prst="rect">
            <a:avLst/>
          </a:prstGeom>
          <a:solidFill>
            <a:srgbClr val="F1F5F9"/>
          </a:solidFill>
          <a:ln/>
        </p:spPr>
      </p:sp>
      <p:sp>
        <p:nvSpPr>
          <p:cNvPr id="18" name="Text 16"/>
          <p:cNvSpPr/>
          <p:nvPr/>
        </p:nvSpPr>
        <p:spPr>
          <a:xfrm>
            <a:off x="1371600" y="3127248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訪問件数データ　|　既存ツール比較表　|　他社導入事例　|　ROI試算　|　現場ヒアリング結果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88720" y="3456432"/>
            <a:ext cx="6766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事実・データ（各理由を支える根拠）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365760" y="201168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So What?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↑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046720" y="2011680"/>
            <a:ext cx="7315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Why So?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↓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57200" y="388620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57200" y="3886200"/>
            <a:ext cx="8229600" cy="457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3977640"/>
            <a:ext cx="78638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鉄則：</a:t>
            </a:r>
            <a:pPr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結論を先に言う。理由は3つに絞る。各理由に事実・データの裏付けをつける。上に向かって「So What?」、下に向かって「Why So?」で検証。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10</a:t>
            </a:r>
            <a:endParaRPr lang="en-US" sz="800" dirty="0"/>
          </a:p>
        </p:txBody>
      </p:sp>
      <p:sp>
        <p:nvSpPr>
          <p:cNvPr id="26" name="Text 24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ロジカルシンキング実践研修  |  人材開発部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よくある失敗パターン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196596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196596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5" name="Shape 3"/>
          <p:cNvSpPr/>
          <p:nvPr/>
        </p:nvSpPr>
        <p:spPr>
          <a:xfrm>
            <a:off x="1078992" y="1188720"/>
            <a:ext cx="548640" cy="54864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6" name="Text 4"/>
          <p:cNvSpPr/>
          <p:nvPr/>
        </p:nvSpPr>
        <p:spPr>
          <a:xfrm>
            <a:off x="1078992" y="11887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NG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1828800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結論が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最後に来る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94360" y="228600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報告が時系列で延々と続き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「で、何が言いたいの？」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となるパターン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548640" y="3246120"/>
            <a:ext cx="1783080" cy="4572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0" name="Shape 8"/>
          <p:cNvSpPr/>
          <p:nvPr/>
        </p:nvSpPr>
        <p:spPr>
          <a:xfrm>
            <a:off x="548640" y="3383280"/>
            <a:ext cx="1783080" cy="32004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11" name="Text 9"/>
          <p:cNvSpPr/>
          <p:nvPr/>
        </p:nvSpPr>
        <p:spPr>
          <a:xfrm>
            <a:off x="594360" y="340156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結論→理由→事実の順で話す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2606040" y="1005840"/>
            <a:ext cx="196596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2606040" y="1005840"/>
            <a:ext cx="196596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14" name="Shape 12"/>
          <p:cNvSpPr/>
          <p:nvPr/>
        </p:nvSpPr>
        <p:spPr>
          <a:xfrm>
            <a:off x="3227832" y="1188720"/>
            <a:ext cx="548640" cy="54864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15" name="Text 13"/>
          <p:cNvSpPr/>
          <p:nvPr/>
        </p:nvSpPr>
        <p:spPr>
          <a:xfrm>
            <a:off x="3227832" y="11887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NG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697480" y="1828800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理由が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ダブっている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743200" y="228600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「営業が頑張った、チームが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活躍した、メンバーが奮闘」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→全部同じことを言っている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2697480" y="3246120"/>
            <a:ext cx="1783080" cy="4572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9" name="Shape 17"/>
          <p:cNvSpPr/>
          <p:nvPr/>
        </p:nvSpPr>
        <p:spPr>
          <a:xfrm>
            <a:off x="2697480" y="3383280"/>
            <a:ext cx="1783080" cy="32004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20" name="Text 18"/>
          <p:cNvSpPr/>
          <p:nvPr/>
        </p:nvSpPr>
        <p:spPr>
          <a:xfrm>
            <a:off x="2743200" y="340156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MECE（切り口を変える）で検証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4754880" y="1005840"/>
            <a:ext cx="196596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754880" y="1005840"/>
            <a:ext cx="196596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23" name="Shape 21"/>
          <p:cNvSpPr/>
          <p:nvPr/>
        </p:nvSpPr>
        <p:spPr>
          <a:xfrm>
            <a:off x="5376672" y="1188720"/>
            <a:ext cx="548640" cy="54864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24" name="Text 22"/>
          <p:cNvSpPr/>
          <p:nvPr/>
        </p:nvSpPr>
        <p:spPr>
          <a:xfrm>
            <a:off x="5376672" y="11887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NG</a:t>
            </a:r>
            <a:endParaRPr lang="en-US" sz="1400" dirty="0"/>
          </a:p>
        </p:txBody>
      </p:sp>
      <p:sp>
        <p:nvSpPr>
          <p:cNvPr id="25" name="Text 23"/>
          <p:cNvSpPr/>
          <p:nvPr/>
        </p:nvSpPr>
        <p:spPr>
          <a:xfrm>
            <a:off x="4846320" y="1828800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事実と意見が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混在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4892040" y="228600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「このサービスは良いと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思います」だけで根拠がない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主張に裏付けがないと不信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4846320" y="3246120"/>
            <a:ext cx="1783080" cy="4572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8" name="Shape 26"/>
          <p:cNvSpPr/>
          <p:nvPr/>
        </p:nvSpPr>
        <p:spPr>
          <a:xfrm>
            <a:off x="4846320" y="3383280"/>
            <a:ext cx="1783080" cy="32004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29" name="Text 27"/>
          <p:cNvSpPr/>
          <p:nvPr/>
        </p:nvSpPr>
        <p:spPr>
          <a:xfrm>
            <a:off x="4892040" y="340156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意見には必ずデータを添える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6903720" y="1005840"/>
            <a:ext cx="1965960" cy="34747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6903720" y="1005840"/>
            <a:ext cx="196596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2" name="Shape 30"/>
          <p:cNvSpPr/>
          <p:nvPr/>
        </p:nvSpPr>
        <p:spPr>
          <a:xfrm>
            <a:off x="7525512" y="1188720"/>
            <a:ext cx="548640" cy="548640"/>
          </a:xfrm>
          <a:prstGeom prst="ellipse">
            <a:avLst/>
          </a:prstGeom>
          <a:solidFill>
            <a:srgbClr val="EF4444"/>
          </a:solidFill>
          <a:ln/>
        </p:spPr>
      </p:sp>
      <p:sp>
        <p:nvSpPr>
          <p:cNvPr id="33" name="Text 31"/>
          <p:cNvSpPr/>
          <p:nvPr/>
        </p:nvSpPr>
        <p:spPr>
          <a:xfrm>
            <a:off x="7525512" y="11887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NG</a:t>
            </a:r>
            <a:endParaRPr lang="en-US" sz="1400" dirty="0"/>
          </a:p>
        </p:txBody>
      </p:sp>
      <p:sp>
        <p:nvSpPr>
          <p:cNvPr id="34" name="Text 32"/>
          <p:cNvSpPr/>
          <p:nvPr/>
        </p:nvSpPr>
        <p:spPr>
          <a:xfrm>
            <a:off x="6995160" y="1828800"/>
            <a:ext cx="1783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分解の粒度が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バラバラ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7040880" y="2286000"/>
            <a:ext cx="1691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「少子化、通勤が混む、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外交問題」→抽象度が</a:t>
            </a:r>
            <a:endParaRPr lang="en-US" sz="95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全く揃っていない</a:t>
            </a:r>
            <a:endParaRPr lang="en-US" sz="950" dirty="0"/>
          </a:p>
        </p:txBody>
      </p:sp>
      <p:sp>
        <p:nvSpPr>
          <p:cNvPr id="36" name="Shape 34"/>
          <p:cNvSpPr/>
          <p:nvPr/>
        </p:nvSpPr>
        <p:spPr>
          <a:xfrm>
            <a:off x="6995160" y="3246120"/>
            <a:ext cx="1783080" cy="4572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7" name="Shape 35"/>
          <p:cNvSpPr/>
          <p:nvPr/>
        </p:nvSpPr>
        <p:spPr>
          <a:xfrm>
            <a:off x="6995160" y="3383280"/>
            <a:ext cx="1783080" cy="320040"/>
          </a:xfrm>
          <a:prstGeom prst="rect">
            <a:avLst/>
          </a:prstGeom>
          <a:solidFill>
            <a:srgbClr val="D1FAE5"/>
          </a:solidFill>
          <a:ln/>
        </p:spPr>
      </p:sp>
      <p:sp>
        <p:nvSpPr>
          <p:cNvPr id="38" name="Text 36"/>
          <p:cNvSpPr/>
          <p:nvPr/>
        </p:nvSpPr>
        <p:spPr>
          <a:xfrm>
            <a:off x="7040880" y="3401568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✓ 同じ階層は同じ粒度に揃える</a:t>
            </a:r>
            <a:endParaRPr lang="en-US" sz="850" dirty="0"/>
          </a:p>
        </p:txBody>
      </p:sp>
      <p:sp>
        <p:nvSpPr>
          <p:cNvPr id="39" name="Text 37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800" dirty="0"/>
          </a:p>
        </p:txBody>
      </p:sp>
      <p:sp>
        <p:nvSpPr>
          <p:cNvPr id="40" name="Text 38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ロジカルシンキング実践研修  |  人材開発部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成功パターン：この型を守れば伝わる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05840"/>
            <a:ext cx="4846320" cy="2743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05840"/>
            <a:ext cx="4846320" cy="45720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5" name="Text 3"/>
          <p:cNvSpPr/>
          <p:nvPr/>
        </p:nvSpPr>
        <p:spPr>
          <a:xfrm>
            <a:off x="640080" y="1097280"/>
            <a:ext cx="4114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Good例：週次報告の場面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640080" y="1508760"/>
            <a:ext cx="640080" cy="32004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7" name="Text 5"/>
          <p:cNvSpPr/>
          <p:nvPr/>
        </p:nvSpPr>
        <p:spPr>
          <a:xfrm>
            <a:off x="640080" y="1508760"/>
            <a:ext cx="640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結論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1371600" y="152704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「A案を採用すべきです」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640080" y="1920240"/>
            <a:ext cx="640080" cy="3200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0" name="Text 8"/>
          <p:cNvSpPr/>
          <p:nvPr/>
        </p:nvSpPr>
        <p:spPr>
          <a:xfrm>
            <a:off x="640080" y="1920240"/>
            <a:ext cx="640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理由①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371600" y="193852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コストがB案より20%安い（見積比較表）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40080" y="2331720"/>
            <a:ext cx="640080" cy="3200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3" name="Text 11"/>
          <p:cNvSpPr/>
          <p:nvPr/>
        </p:nvSpPr>
        <p:spPr>
          <a:xfrm>
            <a:off x="640080" y="2331720"/>
            <a:ext cx="640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理由②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371600" y="235000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導入期間が2ヶ月短い（ベンダー回答）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40080" y="2743200"/>
            <a:ext cx="640080" cy="32004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16" name="Text 14"/>
          <p:cNvSpPr/>
          <p:nvPr/>
        </p:nvSpPr>
        <p:spPr>
          <a:xfrm>
            <a:off x="640080" y="2743200"/>
            <a:ext cx="640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理由③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371600" y="276148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既存システムとの互換性が高い（技術検証済）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640080" y="3154680"/>
            <a:ext cx="640080" cy="320040"/>
          </a:xfrm>
          <a:prstGeom prst="rect">
            <a:avLst/>
          </a:prstGeom>
          <a:solidFill>
            <a:srgbClr val="475569"/>
          </a:solidFill>
          <a:ln/>
        </p:spPr>
      </p:sp>
      <p:sp>
        <p:nvSpPr>
          <p:cNvPr id="19" name="Text 17"/>
          <p:cNvSpPr/>
          <p:nvPr/>
        </p:nvSpPr>
        <p:spPr>
          <a:xfrm>
            <a:off x="640080" y="3154680"/>
            <a:ext cx="640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補足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371600" y="3172968"/>
            <a:ext cx="3749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リスク：保守費用10%高いが初期削減で相殺可能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577840" y="1005840"/>
            <a:ext cx="3291840" cy="2743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5577840" y="1005840"/>
            <a:ext cx="3291840" cy="457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23" name="Text 21"/>
          <p:cNvSpPr/>
          <p:nvPr/>
        </p:nvSpPr>
        <p:spPr>
          <a:xfrm>
            <a:off x="5760720" y="109728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セルフチェックリスト</a:t>
            </a:r>
            <a:endParaRPr lang="en-US" sz="1300" dirty="0"/>
          </a:p>
        </p:txBody>
      </p:sp>
      <p:sp>
        <p:nvSpPr>
          <p:cNvPr id="24" name="Shape 22"/>
          <p:cNvSpPr/>
          <p:nvPr/>
        </p:nvSpPr>
        <p:spPr>
          <a:xfrm>
            <a:off x="5760720" y="1554480"/>
            <a:ext cx="182880" cy="182880"/>
          </a:xfrm>
          <a:prstGeom prst="rect">
            <a:avLst/>
          </a:prstGeom>
          <a:solidFill>
            <a:srgbClr val="FFFFFF"/>
          </a:solidFill>
          <a:ln w="19050">
            <a:solidFill>
              <a:srgbClr val="6366F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035040" y="150876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結論を最初に言っているか？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5760720" y="1965960"/>
            <a:ext cx="182880" cy="182880"/>
          </a:xfrm>
          <a:prstGeom prst="rect">
            <a:avLst/>
          </a:prstGeom>
          <a:solidFill>
            <a:srgbClr val="FFFFFF"/>
          </a:solidFill>
          <a:ln w="19050">
            <a:solidFill>
              <a:srgbClr val="6366F1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35040" y="192024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理由は3つ以内に絞っているか？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5760720" y="2377440"/>
            <a:ext cx="182880" cy="182880"/>
          </a:xfrm>
          <a:prstGeom prst="rect">
            <a:avLst/>
          </a:prstGeom>
          <a:solidFill>
            <a:srgbClr val="FFFFFF"/>
          </a:solidFill>
          <a:ln w="19050">
            <a:solidFill>
              <a:srgbClr val="6366F1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035040" y="233172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各理由にデータ/事実があるか？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5760720" y="2788920"/>
            <a:ext cx="182880" cy="182880"/>
          </a:xfrm>
          <a:prstGeom prst="rect">
            <a:avLst/>
          </a:prstGeom>
          <a:solidFill>
            <a:srgbClr val="FFFFFF"/>
          </a:solidFill>
          <a:ln w="19050">
            <a:solidFill>
              <a:srgbClr val="6366F1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035040" y="274320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理由同士はMECEになっているか？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5760720" y="3200400"/>
            <a:ext cx="182880" cy="182880"/>
          </a:xfrm>
          <a:prstGeom prst="rect">
            <a:avLst/>
          </a:prstGeom>
          <a:solidFill>
            <a:srgbClr val="FFFFFF"/>
          </a:solidFill>
          <a:ln w="19050">
            <a:solidFill>
              <a:srgbClr val="6366F1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035040" y="3154680"/>
            <a:ext cx="2606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 What / Why So で検証したか？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457200" y="3977640"/>
            <a:ext cx="8412480" cy="5943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57200" y="3977640"/>
            <a:ext cx="8412480" cy="36576"/>
          </a:xfrm>
          <a:prstGeom prst="rect">
            <a:avLst/>
          </a:prstGeom>
          <a:solidFill>
            <a:srgbClr val="22C55E"/>
          </a:solidFill>
          <a:ln/>
        </p:spPr>
      </p:sp>
      <p:sp>
        <p:nvSpPr>
          <p:cNvPr id="36" name="Text 34"/>
          <p:cNvSpPr/>
          <p:nvPr/>
        </p:nvSpPr>
        <p:spPr>
          <a:xfrm>
            <a:off x="640080" y="4041648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6A34A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成功のコツ：</a:t>
            </a:r>
            <a:pPr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完璧な論理より「型」を守ること。結論→理由3つ→事実の型に当てはめれば、70点以上の説明が確実にできる。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10</a:t>
            </a:r>
            <a:endParaRPr lang="en-US" sz="800" dirty="0"/>
          </a:p>
        </p:txBody>
      </p:sp>
      <p:sp>
        <p:nvSpPr>
          <p:cNvPr id="38" name="Text 36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ロジカルシンキング実践研修  |  人材開発部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演習：15分で「ピラミッド」を組み立ててみよう</a:t>
            </a:r>
            <a:endParaRPr lang="en-US" sz="26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502920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960120"/>
            <a:ext cx="5029200" cy="54864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5" name="Shape 3"/>
          <p:cNvSpPr/>
          <p:nvPr/>
        </p:nvSpPr>
        <p:spPr>
          <a:xfrm>
            <a:off x="640080" y="1143000"/>
            <a:ext cx="457200" cy="457200"/>
          </a:xfrm>
          <a:prstGeom prst="ellipse">
            <a:avLst/>
          </a:prstGeom>
          <a:solidFill>
            <a:srgbClr val="6366F1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" y="1243584"/>
            <a:ext cx="256032" cy="25603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188720" y="1078992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設問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640080" y="1417320"/>
            <a:ext cx="4663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あなたの部署で「リモートワークを週3日に拡大すべきか」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を上司に提案してください。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ピラミッドストラクチャーで「結論→理由3つ→各理由の根拠」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を付箋またはノートに書き出してください。</a:t>
            </a:r>
            <a:endParaRPr lang="en-US" sz="1050" dirty="0"/>
          </a:p>
        </p:txBody>
      </p:sp>
      <p:sp>
        <p:nvSpPr>
          <p:cNvPr id="9" name="Shape 6"/>
          <p:cNvSpPr/>
          <p:nvPr/>
        </p:nvSpPr>
        <p:spPr>
          <a:xfrm>
            <a:off x="5715000" y="960120"/>
            <a:ext cx="315468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5715000" y="960120"/>
            <a:ext cx="315468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11" name="Text 8"/>
          <p:cNvSpPr/>
          <p:nvPr/>
        </p:nvSpPr>
        <p:spPr>
          <a:xfrm>
            <a:off x="5897880" y="1078992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770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進め方（15分）</a:t>
            </a:r>
            <a:endParaRPr lang="en-US" sz="1300" dirty="0"/>
          </a:p>
        </p:txBody>
      </p:sp>
      <p:sp>
        <p:nvSpPr>
          <p:cNvPr id="12" name="Shape 9"/>
          <p:cNvSpPr/>
          <p:nvPr/>
        </p:nvSpPr>
        <p:spPr>
          <a:xfrm>
            <a:off x="5897880" y="1444752"/>
            <a:ext cx="228600" cy="2286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3" name="Text 10"/>
          <p:cNvSpPr/>
          <p:nvPr/>
        </p:nvSpPr>
        <p:spPr>
          <a:xfrm>
            <a:off x="5897880" y="144475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1000" dirty="0"/>
          </a:p>
        </p:txBody>
      </p:sp>
      <p:sp>
        <p:nvSpPr>
          <p:cNvPr id="14" name="Text 11"/>
          <p:cNvSpPr/>
          <p:nvPr/>
        </p:nvSpPr>
        <p:spPr>
          <a:xfrm>
            <a:off x="6217920" y="141732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個人ワーク 8分：ピラミッドを書く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5897880" y="1764792"/>
            <a:ext cx="228600" cy="2286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6" name="Text 13"/>
          <p:cNvSpPr/>
          <p:nvPr/>
        </p:nvSpPr>
        <p:spPr>
          <a:xfrm>
            <a:off x="5897880" y="176479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1000" dirty="0"/>
          </a:p>
        </p:txBody>
      </p:sp>
      <p:sp>
        <p:nvSpPr>
          <p:cNvPr id="17" name="Text 14"/>
          <p:cNvSpPr/>
          <p:nvPr/>
        </p:nvSpPr>
        <p:spPr>
          <a:xfrm>
            <a:off x="6217920" y="173736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ペア共有 5分：隣の人と見せ合う</a:t>
            </a:r>
            <a:endParaRPr lang="en-US" sz="1000" dirty="0"/>
          </a:p>
        </p:txBody>
      </p:sp>
      <p:sp>
        <p:nvSpPr>
          <p:cNvPr id="18" name="Shape 15"/>
          <p:cNvSpPr/>
          <p:nvPr/>
        </p:nvSpPr>
        <p:spPr>
          <a:xfrm>
            <a:off x="5897880" y="2084832"/>
            <a:ext cx="228600" cy="228600"/>
          </a:xfrm>
          <a:prstGeom prst="ellipse">
            <a:avLst/>
          </a:prstGeom>
          <a:solidFill>
            <a:srgbClr val="F59E0B"/>
          </a:solidFill>
          <a:ln/>
        </p:spPr>
      </p:sp>
      <p:sp>
        <p:nvSpPr>
          <p:cNvPr id="19" name="Text 16"/>
          <p:cNvSpPr/>
          <p:nvPr/>
        </p:nvSpPr>
        <p:spPr>
          <a:xfrm>
            <a:off x="5897880" y="2084832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1000" dirty="0"/>
          </a:p>
        </p:txBody>
      </p:sp>
      <p:sp>
        <p:nvSpPr>
          <p:cNvPr id="20" name="Text 17"/>
          <p:cNvSpPr/>
          <p:nvPr/>
        </p:nvSpPr>
        <p:spPr>
          <a:xfrm>
            <a:off x="6217920" y="205740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全体共有 2分：1〜2名が発表</a:t>
            </a:r>
            <a:endParaRPr lang="en-US" sz="1000" dirty="0"/>
          </a:p>
        </p:txBody>
      </p:sp>
      <p:sp>
        <p:nvSpPr>
          <p:cNvPr id="21" name="Shape 18"/>
          <p:cNvSpPr/>
          <p:nvPr/>
        </p:nvSpPr>
        <p:spPr>
          <a:xfrm>
            <a:off x="457200" y="2697480"/>
            <a:ext cx="8412480" cy="1874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457200" y="2697480"/>
            <a:ext cx="8412480" cy="54864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23" name="Text 20"/>
          <p:cNvSpPr/>
          <p:nvPr/>
        </p:nvSpPr>
        <p:spPr>
          <a:xfrm>
            <a:off x="640080" y="2816352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4B8A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回答例（講師が演習後に解説）</a:t>
            </a:r>
            <a:endParaRPr lang="en-US" sz="1300" dirty="0"/>
          </a:p>
        </p:txBody>
      </p:sp>
      <p:sp>
        <p:nvSpPr>
          <p:cNvPr id="24" name="Shape 21"/>
          <p:cNvSpPr/>
          <p:nvPr/>
        </p:nvSpPr>
        <p:spPr>
          <a:xfrm>
            <a:off x="822960" y="3200400"/>
            <a:ext cx="2743200" cy="36576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25" name="Text 22"/>
          <p:cNvSpPr/>
          <p:nvPr/>
        </p:nvSpPr>
        <p:spPr>
          <a:xfrm>
            <a:off x="822960" y="3200400"/>
            <a:ext cx="2743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結論：週3リモートに拡大すべき</a:t>
            </a:r>
            <a:endParaRPr lang="en-US" sz="900" dirty="0"/>
          </a:p>
        </p:txBody>
      </p:sp>
      <p:sp>
        <p:nvSpPr>
          <p:cNvPr id="26" name="Text 23"/>
          <p:cNvSpPr/>
          <p:nvPr/>
        </p:nvSpPr>
        <p:spPr>
          <a:xfrm>
            <a:off x="822960" y="3538728"/>
            <a:ext cx="74980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▼　　　　　　▼　　　　　　▼</a:t>
            </a:r>
            <a:endParaRPr lang="en-US" sz="900" dirty="0"/>
          </a:p>
        </p:txBody>
      </p:sp>
      <p:sp>
        <p:nvSpPr>
          <p:cNvPr id="27" name="Shape 24"/>
          <p:cNvSpPr/>
          <p:nvPr/>
        </p:nvSpPr>
        <p:spPr>
          <a:xfrm>
            <a:off x="822960" y="3703320"/>
            <a:ext cx="2423160" cy="3200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28" name="Text 25"/>
          <p:cNvSpPr/>
          <p:nvPr/>
        </p:nvSpPr>
        <p:spPr>
          <a:xfrm>
            <a:off x="822960" y="370332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理由①：生産性が上がる</a:t>
            </a:r>
            <a:endParaRPr lang="en-US" sz="850" dirty="0"/>
          </a:p>
        </p:txBody>
      </p:sp>
      <p:sp>
        <p:nvSpPr>
          <p:cNvPr id="29" name="Text 26"/>
          <p:cNvSpPr/>
          <p:nvPr/>
        </p:nvSpPr>
        <p:spPr>
          <a:xfrm>
            <a:off x="822960" y="4041648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事実：リモート日の集中作業量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出社日比 +25%（社内調査）</a:t>
            </a:r>
            <a:endParaRPr lang="en-US" sz="800" dirty="0"/>
          </a:p>
        </p:txBody>
      </p:sp>
      <p:sp>
        <p:nvSpPr>
          <p:cNvPr id="30" name="Shape 27"/>
          <p:cNvSpPr/>
          <p:nvPr/>
        </p:nvSpPr>
        <p:spPr>
          <a:xfrm>
            <a:off x="3429000" y="3703320"/>
            <a:ext cx="2423160" cy="3200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31" name="Text 28"/>
          <p:cNvSpPr/>
          <p:nvPr/>
        </p:nvSpPr>
        <p:spPr>
          <a:xfrm>
            <a:off x="3429000" y="370332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理由②：採用競争力が高まる</a:t>
            </a:r>
            <a:endParaRPr lang="en-US" sz="850" dirty="0"/>
          </a:p>
        </p:txBody>
      </p:sp>
      <p:sp>
        <p:nvSpPr>
          <p:cNvPr id="32" name="Text 29"/>
          <p:cNvSpPr/>
          <p:nvPr/>
        </p:nvSpPr>
        <p:spPr>
          <a:xfrm>
            <a:off x="3429000" y="4041648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事実：求職者の72%がリモート可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を重視（転職サイト調査）</a:t>
            </a:r>
            <a:endParaRPr lang="en-US" sz="800" dirty="0"/>
          </a:p>
        </p:txBody>
      </p:sp>
      <p:sp>
        <p:nvSpPr>
          <p:cNvPr id="33" name="Shape 30"/>
          <p:cNvSpPr/>
          <p:nvPr/>
        </p:nvSpPr>
        <p:spPr>
          <a:xfrm>
            <a:off x="6035040" y="3703320"/>
            <a:ext cx="2423160" cy="32004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34" name="Text 31"/>
          <p:cNvSpPr/>
          <p:nvPr/>
        </p:nvSpPr>
        <p:spPr>
          <a:xfrm>
            <a:off x="6035040" y="3703320"/>
            <a:ext cx="24231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理由③：オフィスコスト削減</a:t>
            </a:r>
            <a:endParaRPr lang="en-US" sz="850" dirty="0"/>
          </a:p>
        </p:txBody>
      </p:sp>
      <p:sp>
        <p:nvSpPr>
          <p:cNvPr id="35" name="Text 32"/>
          <p:cNvSpPr/>
          <p:nvPr/>
        </p:nvSpPr>
        <p:spPr>
          <a:xfrm>
            <a:off x="6035040" y="4041648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事実：座席稼働率58%→</a:t>
            </a:r>
            <a:endParaRPr lang="en-US" sz="800" dirty="0"/>
          </a:p>
          <a:p>
            <a:pPr algn="ctr" indent="0" marL="0">
              <a:buNone/>
            </a:pPr>
            <a:r>
              <a:rPr lang="en-US" sz="8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フリーアドレス化で年300万削減</a:t>
            </a:r>
            <a:endParaRPr lang="en-US" sz="800" dirty="0"/>
          </a:p>
        </p:txBody>
      </p:sp>
      <p:sp>
        <p:nvSpPr>
          <p:cNvPr id="36" name="Text 33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10</a:t>
            </a:r>
            <a:endParaRPr lang="en-US" sz="800" dirty="0"/>
          </a:p>
        </p:txBody>
      </p:sp>
      <p:sp>
        <p:nvSpPr>
          <p:cNvPr id="37" name="Text 34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ロジカルシンキング実践研修  |  人材開発部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EF2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312E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明日からやること：3つの習慣</a:t>
            </a:r>
            <a:endParaRPr lang="en-US" sz="2800" dirty="0"/>
          </a:p>
        </p:txBody>
      </p:sp>
      <p:sp>
        <p:nvSpPr>
          <p:cNvPr id="3" name="Shape 1"/>
          <p:cNvSpPr/>
          <p:nvPr/>
        </p:nvSpPr>
        <p:spPr>
          <a:xfrm>
            <a:off x="457200" y="1051560"/>
            <a:ext cx="822960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1051560"/>
            <a:ext cx="64008" cy="100584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5" name="Shape 3"/>
          <p:cNvSpPr/>
          <p:nvPr/>
        </p:nvSpPr>
        <p:spPr>
          <a:xfrm>
            <a:off x="685800" y="1234440"/>
            <a:ext cx="548640" cy="548640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6" name="Text 4"/>
          <p:cNvSpPr/>
          <p:nvPr/>
        </p:nvSpPr>
        <p:spPr>
          <a:xfrm>
            <a:off x="685800" y="12344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417320" y="112471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メールは結論から書く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1417320" y="1435608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件名に結論を入れ、本文の1行目で主張。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理由はナンバリングで3つ以内。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5029200" y="1188720"/>
            <a:ext cx="1645920" cy="320040"/>
          </a:xfrm>
          <a:prstGeom prst="rect">
            <a:avLst/>
          </a:prstGeom>
          <a:solidFill>
            <a:srgbClr val="EEF2FF"/>
          </a:solidFill>
          <a:ln/>
        </p:spPr>
      </p:sp>
      <p:sp>
        <p:nvSpPr>
          <p:cNvPr id="10" name="Text 8"/>
          <p:cNvSpPr/>
          <p:nvPr/>
        </p:nvSpPr>
        <p:spPr>
          <a:xfrm>
            <a:off x="5074920" y="1078992"/>
            <a:ext cx="15544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いつ？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5074920" y="1216152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毎日のメール・チャット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6858000" y="1188720"/>
            <a:ext cx="1737360" cy="320040"/>
          </a:xfrm>
          <a:prstGeom prst="rect">
            <a:avLst/>
          </a:prstGeom>
          <a:solidFill>
            <a:srgbClr val="EEF2FF"/>
          </a:solidFill>
          <a:ln/>
        </p:spPr>
      </p:sp>
      <p:sp>
        <p:nvSpPr>
          <p:cNvPr id="13" name="Text 11"/>
          <p:cNvSpPr/>
          <p:nvPr/>
        </p:nvSpPr>
        <p:spPr>
          <a:xfrm>
            <a:off x="6903720" y="1078992"/>
            <a:ext cx="164592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6903720" y="121615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差戻し/質問返信の減少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57200" y="2194560"/>
            <a:ext cx="822960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457200" y="2194560"/>
            <a:ext cx="64008" cy="1005840"/>
          </a:xfrm>
          <a:prstGeom prst="rect">
            <a:avLst/>
          </a:prstGeom>
          <a:solidFill>
            <a:srgbClr val="3B82F6"/>
          </a:solidFill>
          <a:ln/>
        </p:spPr>
      </p:sp>
      <p:sp>
        <p:nvSpPr>
          <p:cNvPr id="17" name="Shape 15"/>
          <p:cNvSpPr/>
          <p:nvPr/>
        </p:nvSpPr>
        <p:spPr>
          <a:xfrm>
            <a:off x="685800" y="2377440"/>
            <a:ext cx="548640" cy="548640"/>
          </a:xfrm>
          <a:prstGeom prst="ellipse">
            <a:avLst/>
          </a:prstGeom>
          <a:solidFill>
            <a:srgbClr val="3B82F6"/>
          </a:solidFill>
          <a:ln/>
        </p:spPr>
      </p:sp>
      <p:sp>
        <p:nvSpPr>
          <p:cNvPr id="18" name="Text 16"/>
          <p:cNvSpPr/>
          <p:nvPr/>
        </p:nvSpPr>
        <p:spPr>
          <a:xfrm>
            <a:off x="685800" y="23774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417320" y="226771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報告前に30秒で構造化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417320" y="2578608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報告・相談の前に「結論は？理由は？事実は？」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を頭の中で整理してから話し始める。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5029200" y="2331720"/>
            <a:ext cx="1645920" cy="320040"/>
          </a:xfrm>
          <a:prstGeom prst="rect">
            <a:avLst/>
          </a:prstGeom>
          <a:solidFill>
            <a:srgbClr val="EEF2FF"/>
          </a:solidFill>
          <a:ln/>
        </p:spPr>
      </p:sp>
      <p:sp>
        <p:nvSpPr>
          <p:cNvPr id="22" name="Text 20"/>
          <p:cNvSpPr/>
          <p:nvPr/>
        </p:nvSpPr>
        <p:spPr>
          <a:xfrm>
            <a:off x="5074920" y="2221992"/>
            <a:ext cx="15544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いつ？</a:t>
            </a:r>
            <a:endParaRPr lang="en-US" sz="700" dirty="0"/>
          </a:p>
        </p:txBody>
      </p:sp>
      <p:sp>
        <p:nvSpPr>
          <p:cNvPr id="23" name="Text 21"/>
          <p:cNvSpPr/>
          <p:nvPr/>
        </p:nvSpPr>
        <p:spPr>
          <a:xfrm>
            <a:off x="5074920" y="2359152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上司への報告・会議発言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6858000" y="2331720"/>
            <a:ext cx="1737360" cy="320040"/>
          </a:xfrm>
          <a:prstGeom prst="rect">
            <a:avLst/>
          </a:prstGeom>
          <a:solidFill>
            <a:srgbClr val="EEF2FF"/>
          </a:solidFill>
          <a:ln/>
        </p:spPr>
      </p:sp>
      <p:sp>
        <p:nvSpPr>
          <p:cNvPr id="25" name="Text 23"/>
          <p:cNvSpPr/>
          <p:nvPr/>
        </p:nvSpPr>
        <p:spPr>
          <a:xfrm>
            <a:off x="6903720" y="2221992"/>
            <a:ext cx="164592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6903720" y="235915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B82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「で、何が言いたいの？」ゼロ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57200" y="3337560"/>
            <a:ext cx="8229600" cy="10058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57200" y="3337560"/>
            <a:ext cx="64008" cy="1005840"/>
          </a:xfrm>
          <a:prstGeom prst="rect">
            <a:avLst/>
          </a:prstGeom>
          <a:solidFill>
            <a:srgbClr val="14B8A6"/>
          </a:solidFill>
          <a:ln/>
        </p:spPr>
      </p:sp>
      <p:sp>
        <p:nvSpPr>
          <p:cNvPr id="29" name="Shape 27"/>
          <p:cNvSpPr/>
          <p:nvPr/>
        </p:nvSpPr>
        <p:spPr>
          <a:xfrm>
            <a:off x="685800" y="3520440"/>
            <a:ext cx="548640" cy="548640"/>
          </a:xfrm>
          <a:prstGeom prst="ellipse">
            <a:avLst/>
          </a:prstGeom>
          <a:solidFill>
            <a:srgbClr val="14B8A6"/>
          </a:solidFill>
          <a:ln/>
        </p:spPr>
      </p:sp>
      <p:sp>
        <p:nvSpPr>
          <p:cNvPr id="30" name="Text 28"/>
          <p:cNvSpPr/>
          <p:nvPr/>
        </p:nvSpPr>
        <p:spPr>
          <a:xfrm>
            <a:off x="685800" y="352044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200" dirty="0"/>
          </a:p>
        </p:txBody>
      </p:sp>
      <p:sp>
        <p:nvSpPr>
          <p:cNvPr id="31" name="Text 29"/>
          <p:cNvSpPr/>
          <p:nvPr/>
        </p:nvSpPr>
        <p:spPr>
          <a:xfrm>
            <a:off x="1417320" y="3410712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週1回イシューツリーを書く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1417320" y="3721608"/>
            <a:ext cx="3200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週の課題を1つ選び、イシューツリーで分解する。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紙でもスプレッドシートでもOK。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5029200" y="3474720"/>
            <a:ext cx="1645920" cy="320040"/>
          </a:xfrm>
          <a:prstGeom prst="rect">
            <a:avLst/>
          </a:prstGeom>
          <a:solidFill>
            <a:srgbClr val="EEF2FF"/>
          </a:solidFill>
          <a:ln/>
        </p:spPr>
      </p:sp>
      <p:sp>
        <p:nvSpPr>
          <p:cNvPr id="34" name="Text 32"/>
          <p:cNvSpPr/>
          <p:nvPr/>
        </p:nvSpPr>
        <p:spPr>
          <a:xfrm>
            <a:off x="5074920" y="3364992"/>
            <a:ext cx="155448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いつ？</a:t>
            </a:r>
            <a:endParaRPr lang="en-US" sz="700" dirty="0"/>
          </a:p>
        </p:txBody>
      </p:sp>
      <p:sp>
        <p:nvSpPr>
          <p:cNvPr id="35" name="Text 33"/>
          <p:cNvSpPr/>
          <p:nvPr/>
        </p:nvSpPr>
        <p:spPr>
          <a:xfrm>
            <a:off x="5074920" y="3502152"/>
            <a:ext cx="1554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月曜朝 or 金曜振り返り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858000" y="3474720"/>
            <a:ext cx="1737360" cy="320040"/>
          </a:xfrm>
          <a:prstGeom prst="rect">
            <a:avLst/>
          </a:prstGeom>
          <a:solidFill>
            <a:srgbClr val="EEF2FF"/>
          </a:solidFill>
          <a:ln/>
        </p:spPr>
      </p:sp>
      <p:sp>
        <p:nvSpPr>
          <p:cNvPr id="37" name="Text 35"/>
          <p:cNvSpPr/>
          <p:nvPr/>
        </p:nvSpPr>
        <p:spPr>
          <a:xfrm>
            <a:off x="6903720" y="3364992"/>
            <a:ext cx="1645920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</a:t>
            </a:r>
            <a:endParaRPr lang="en-US" sz="700" dirty="0"/>
          </a:p>
        </p:txBody>
      </p:sp>
      <p:sp>
        <p:nvSpPr>
          <p:cNvPr id="38" name="Text 36"/>
          <p:cNvSpPr/>
          <p:nvPr/>
        </p:nvSpPr>
        <p:spPr>
          <a:xfrm>
            <a:off x="6903720" y="3502152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4B8A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月4本のツリーを作成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457200" y="4526280"/>
            <a:ext cx="8229600" cy="1828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57200" y="4526280"/>
            <a:ext cx="8229600" cy="18288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41" name="Text 39"/>
          <p:cNvSpPr/>
          <p:nvPr/>
        </p:nvSpPr>
        <p:spPr>
          <a:xfrm>
            <a:off x="640080" y="4544568"/>
            <a:ext cx="7863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21日間続ければ習慣になる。まずは「メールの結論ファースト」を今週から始めよう。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800" dirty="0"/>
          </a:p>
        </p:txBody>
      </p:sp>
      <p:sp>
        <p:nvSpPr>
          <p:cNvPr id="43" name="Text 41"/>
          <p:cNvSpPr/>
          <p:nvPr/>
        </p:nvSpPr>
        <p:spPr>
          <a:xfrm>
            <a:off x="365760" y="4773168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ロジカルシンキング実践研修  |  人材開発部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ロジカルシンキング実践研修</dc:title>
  <dc:subject>PptxGenJS Presentation</dc:subject>
  <dc:creator>高橋美咲</dc:creator>
  <cp:lastModifiedBy>高橋美咲</cp:lastModifiedBy>
  <cp:revision>1</cp:revision>
  <dcterms:created xsi:type="dcterms:W3CDTF">2026-02-06T02:25:53Z</dcterms:created>
  <dcterms:modified xsi:type="dcterms:W3CDTF">2026-02-06T02:25:53Z</dcterms:modified>
</cp:coreProperties>
</file>