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636E72"/>
                </a:solidFill>
                <a:latin typeface="Arial"/>
              </a:defRPr>
            </a:pPr>
            <a:r>
              <a:rPr sz="1000" b="0" i="0" u="none" strike="noStrike">
                <a:solidFill>
                  <a:srgbClr val="636E72"/>
                </a:solidFill>
                <a:latin typeface="Arial"/>
              </a:rPr>
              <a:t>収入タイプ別（億円）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FY24 Q4</c:v>
                </c:pt>
              </c:strCache>
            </c:strRef>
          </c:tx>
          <c:spPr>
            <a:solidFill>
              <a:srgbClr val="B2BEC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2D343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サブスク</c:v>
                  </c:pt>
                  <c:pt idx="1">
                    <c:v>初期導入</c:v>
                  </c:pt>
                  <c:pt idx="2">
                    <c:v>コンサル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5.4</c:v>
                </c:pt>
                <c:pt idx="1">
                  <c:v>0.7</c:v>
                </c:pt>
                <c:pt idx="2">
                  <c:v>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FY25 Q4</c:v>
                </c:pt>
              </c:strCache>
            </c:strRef>
          </c:tx>
          <c:spPr>
            <a:solidFill>
              <a:srgbClr val="0984E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2D343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サブスク</c:v>
                  </c:pt>
                  <c:pt idx="1">
                    <c:v>初期導入</c:v>
                  </c:pt>
                  <c:pt idx="2">
                    <c:v>コンサル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7.1</c:v>
                </c:pt>
                <c:pt idx="1">
                  <c:v>0.85</c:v>
                </c:pt>
                <c:pt idx="2">
                  <c:v>0.37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2D3436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FE6E9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636E72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636E72"/>
                </a:solidFill>
                <a:latin typeface="Arial"/>
              </a:defRPr>
            </a:pPr>
            <a:r>
              <a:rPr sz="1000" b="0" i="0" u="none" strike="noStrike">
                <a:solidFill>
                  <a:srgbClr val="636E72"/>
                </a:solidFill>
                <a:latin typeface="Arial"/>
              </a:rPr>
              <a:t>顧客セグメント別（億円）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FY24 Q4</c:v>
                </c:pt>
              </c:strCache>
            </c:strRef>
          </c:tx>
          <c:spPr>
            <a:solidFill>
              <a:srgbClr val="B2BEC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2D343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エンタープライズ</c:v>
                  </c:pt>
                  <c:pt idx="1">
                    <c:v>ミッドマーケット</c:v>
                  </c:pt>
                  <c:pt idx="2">
                    <c:v>SMB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2.1</c:v>
                </c:pt>
                <c:pt idx="1">
                  <c:v>2.5</c:v>
                </c:pt>
                <c:pt idx="2">
                  <c:v>1.9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FY25 Q4</c:v>
                </c:pt>
              </c:strCache>
            </c:strRef>
          </c:tx>
          <c:spPr>
            <a:solidFill>
              <a:srgbClr val="00B89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2D343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エンタープライズ</c:v>
                  </c:pt>
                  <c:pt idx="1">
                    <c:v>ミッドマーケット</c:v>
                  </c:pt>
                  <c:pt idx="2">
                    <c:v>SMB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2.98</c:v>
                </c:pt>
                <c:pt idx="1">
                  <c:v>3.2</c:v>
                </c:pt>
                <c:pt idx="2">
                  <c:v>2.14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2D3436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FE6E9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636E72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636E72"/>
                </a:solidFill>
                <a:latin typeface="Arial"/>
              </a:defRPr>
            </a:pPr>
            <a:r>
              <a:rPr sz="900" b="0" i="0" u="none" strike="noStrike">
                <a:solidFill>
                  <a:srgbClr val="636E72"/>
                </a:solidFill>
                <a:latin typeface="Arial"/>
              </a:rPr>
              <a:t>MRR推移（百万円/月）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MRR（百万円）</c:v>
                </c:pt>
              </c:strCache>
            </c:strRef>
          </c:tx>
          <c:spPr>
            <a:solidFill>
              <a:srgbClr val="0984E3"/>
            </a:solidFill>
            <a:ln w="38100" cap="flat">
              <a:solidFill>
                <a:srgbClr val="0984E3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984E3"/>
              </a:solidFill>
              <a:ln w="9525" cap="flat">
                <a:solidFill>
                  <a:srgbClr val="0984E3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1月</c:v>
                  </c:pt>
                  <c:pt idx="1">
                    <c:v>2月</c:v>
                  </c:pt>
                  <c:pt idx="2">
                    <c:v>3月</c:v>
                  </c:pt>
                  <c:pt idx="3">
                    <c:v>4月</c:v>
                  </c:pt>
                  <c:pt idx="4">
                    <c:v>5月</c:v>
                  </c:pt>
                  <c:pt idx="5">
                    <c:v>6月</c:v>
                  </c:pt>
                  <c:pt idx="6">
                    <c:v>7月</c:v>
                  </c:pt>
                  <c:pt idx="7">
                    <c:v>8月</c:v>
                  </c:pt>
                  <c:pt idx="8">
                    <c:v>9月</c:v>
                  </c:pt>
                  <c:pt idx="9">
                    <c:v>10月</c:v>
                  </c:pt>
                  <c:pt idx="10">
                    <c:v>11月</c:v>
                  </c:pt>
                  <c:pt idx="11">
                    <c:v>12月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178</c:v>
                </c:pt>
                <c:pt idx="1">
                  <c:v>182</c:v>
                </c:pt>
                <c:pt idx="2">
                  <c:v>188</c:v>
                </c:pt>
                <c:pt idx="3">
                  <c:v>192</c:v>
                </c:pt>
                <c:pt idx="4">
                  <c:v>198</c:v>
                </c:pt>
                <c:pt idx="5">
                  <c:v>203</c:v>
                </c:pt>
                <c:pt idx="6">
                  <c:v>210</c:v>
                </c:pt>
                <c:pt idx="7">
                  <c:v>216</c:v>
                </c:pt>
                <c:pt idx="8">
                  <c:v>222</c:v>
                </c:pt>
                <c:pt idx="9">
                  <c:v>228</c:v>
                </c:pt>
                <c:pt idx="10">
                  <c:v>233</c:v>
                </c:pt>
                <c:pt idx="11">
                  <c:v>237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FE6E9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636E72"/>
                </a:solidFill>
                <a:latin typeface="Arial"/>
              </a:defRPr>
            </a:pPr>
            <a:r>
              <a:rPr sz="900" b="0" i="0" u="none" strike="noStrike">
                <a:solidFill>
                  <a:srgbClr val="636E72"/>
                </a:solidFill>
                <a:latin typeface="Arial"/>
              </a:rPr>
              <a:t>月次解約率（%）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月次解約率（%）</c:v>
                </c:pt>
              </c:strCache>
            </c:strRef>
          </c:tx>
          <c:spPr>
            <a:solidFill>
              <a:srgbClr val="D63031"/>
            </a:solidFill>
            <a:ln w="38100" cap="flat">
              <a:solidFill>
                <a:srgbClr val="D6303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63031"/>
              </a:solidFill>
              <a:ln w="9525" cap="flat">
                <a:solidFill>
                  <a:srgbClr val="D6303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1月</c:v>
                  </c:pt>
                  <c:pt idx="1">
                    <c:v>2月</c:v>
                  </c:pt>
                  <c:pt idx="2">
                    <c:v>3月</c:v>
                  </c:pt>
                  <c:pt idx="3">
                    <c:v>4月</c:v>
                  </c:pt>
                  <c:pt idx="4">
                    <c:v>5月</c:v>
                  </c:pt>
                  <c:pt idx="5">
                    <c:v>6月</c:v>
                  </c:pt>
                  <c:pt idx="6">
                    <c:v>7月</c:v>
                  </c:pt>
                  <c:pt idx="7">
                    <c:v>8月</c:v>
                  </c:pt>
                  <c:pt idx="8">
                    <c:v>9月</c:v>
                  </c:pt>
                  <c:pt idx="9">
                    <c:v>10月</c:v>
                  </c:pt>
                  <c:pt idx="10">
                    <c:v>11月</c:v>
                  </c:pt>
                  <c:pt idx="11">
                    <c:v>12月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1.5</c:v>
                </c:pt>
                <c:pt idx="1">
                  <c:v>1.4</c:v>
                </c:pt>
                <c:pt idx="2">
                  <c:v>1.6</c:v>
                </c:pt>
                <c:pt idx="3">
                  <c:v>1.5</c:v>
                </c:pt>
                <c:pt idx="4">
                  <c:v>1.7</c:v>
                </c:pt>
                <c:pt idx="5">
                  <c:v>1.8</c:v>
                </c:pt>
                <c:pt idx="6">
                  <c:v>1.8</c:v>
                </c:pt>
                <c:pt idx="7">
                  <c:v>1.9</c:v>
                </c:pt>
                <c:pt idx="8">
                  <c:v>1.9</c:v>
                </c:pt>
                <c:pt idx="9">
                  <c:v>2.3</c:v>
                </c:pt>
                <c:pt idx="10">
                  <c:v>2.6</c:v>
                </c:pt>
                <c:pt idx="11">
                  <c:v>2.8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FE6E9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36E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Q4は売上予算達成も解約率上昇で営業利益は予算未達。来期の最優先はリテンション。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4つの意思決定を依頼。全件承認で解約率改善と売上ギャップ解消を同時に進める。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トップラインは好調だがボトムラインに課題。解約率2.8%が利益を蝕んでいる点を強調。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P&amp;L全体像。売上104%達成だが売上原価108%・人件費107%で営業利益は88%。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サブスク31%成長で健全。エンタープライズ42%が牽引。SMBは鈍化、コンサルは未達。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粗利率は1.5pt悪化。インフラ費超過が最大要因でクラウド最適化が急務。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MRRは月2.37億で順調。解約率が10月から急上昇しQ4平均2.8%。NPS低下も連動。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パイプライン12.5億だが加重5.8億。Q1予算9億に対し3.15億のギャップ。リード加速要。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解約率の40%がオンボーディング不備起因。CS増員と90日プログラム標準化で対応。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Q1は売上8.8億・利益1.05億の着地見込。解約率改善が前提。4つの支援を依頼。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5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0984E3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822960"/>
            <a:ext cx="777240" cy="777240"/>
          </a:xfrm>
          <a:prstGeom prst="ellipse">
            <a:avLst/>
          </a:prstGeom>
          <a:solidFill>
            <a:srgbClr val="0984E3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9633" y="993953"/>
            <a:ext cx="435254" cy="43525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8288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事業部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548640" y="219456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2025年 Q4 業績報告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548640" y="320040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売上は予算達成（104%）、一方で解約率上昇が利益を圧迫 ─ 来期はリテンション強化が最優先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3840480"/>
            <a:ext cx="7772400" cy="13716"/>
          </a:xfrm>
          <a:prstGeom prst="rect">
            <a:avLst/>
          </a:prstGeom>
          <a:solidFill>
            <a:srgbClr val="636E72">
              <a:alpha val="4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9776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報告者：高橋直樹（SalesHub事業部 部長）　|　2026年1月15日　|　経営会議資料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5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7432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本日ご判断いただきたい4つの事項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02920" y="1005840"/>
            <a:ext cx="8229600" cy="822960"/>
          </a:xfrm>
          <a:prstGeom prst="rect">
            <a:avLst/>
          </a:prstGeom>
          <a:solidFill>
            <a:srgbClr val="1E2F33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143000"/>
            <a:ext cx="502920" cy="502920"/>
          </a:xfrm>
          <a:prstGeom prst="ellipse">
            <a:avLst/>
          </a:prstGeom>
          <a:solidFill>
            <a:srgbClr val="0984E3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430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25880" y="107899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CS増員の正式承認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25880" y="138988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臨時増員3名を正社員化（年間人件費+2,400万円）。解約率2.0%への改善に直結。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589520" y="1234440"/>
            <a:ext cx="1005840" cy="32004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10" name="Text 8"/>
          <p:cNvSpPr/>
          <p:nvPr/>
        </p:nvSpPr>
        <p:spPr>
          <a:xfrm>
            <a:off x="7589520" y="12344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承認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02920" y="1965960"/>
            <a:ext cx="8229600" cy="822960"/>
          </a:xfrm>
          <a:prstGeom prst="rect">
            <a:avLst/>
          </a:prstGeom>
          <a:solidFill>
            <a:srgbClr val="243B40"/>
          </a:solidFill>
          <a:ln/>
        </p:spPr>
      </p:sp>
      <p:sp>
        <p:nvSpPr>
          <p:cNvPr id="12" name="Shape 10"/>
          <p:cNvSpPr/>
          <p:nvPr/>
        </p:nvSpPr>
        <p:spPr>
          <a:xfrm>
            <a:off x="640080" y="2103120"/>
            <a:ext cx="502920" cy="502920"/>
          </a:xfrm>
          <a:prstGeom prst="ellipse">
            <a:avLst/>
          </a:prstGeom>
          <a:solidFill>
            <a:srgbClr val="0984E3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103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325880" y="203911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エンジニア2名の追加アサイン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25880" y="235000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レポート機能の大型改修を2月リリースするために必要。解約原因の35%を解消。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589520" y="2194560"/>
            <a:ext cx="1005840" cy="32004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17" name="Text 15"/>
          <p:cNvSpPr/>
          <p:nvPr/>
        </p:nvSpPr>
        <p:spPr>
          <a:xfrm>
            <a:off x="7589520" y="21945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投資判断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02920" y="2926080"/>
            <a:ext cx="8229600" cy="822960"/>
          </a:xfrm>
          <a:prstGeom prst="rect">
            <a:avLst/>
          </a:prstGeom>
          <a:solidFill>
            <a:srgbClr val="1E2F33"/>
          </a:solidFill>
          <a:ln/>
        </p:spPr>
      </p:sp>
      <p:sp>
        <p:nvSpPr>
          <p:cNvPr id="19" name="Shape 17"/>
          <p:cNvSpPr/>
          <p:nvPr/>
        </p:nvSpPr>
        <p:spPr>
          <a:xfrm>
            <a:off x="640080" y="3063240"/>
            <a:ext cx="502920" cy="502920"/>
          </a:xfrm>
          <a:prstGeom prst="ellipse">
            <a:avLst/>
          </a:prstGeom>
          <a:solidFill>
            <a:srgbClr val="0984E3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063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325880" y="299923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SMB向け新料金プラン投入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25880" y="331012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月額1.5万円の軽量プランを3月に投入。短期的にARPA低下も、解約率改善で相殺。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589520" y="3154680"/>
            <a:ext cx="1005840" cy="32004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24" name="Text 22"/>
          <p:cNvSpPr/>
          <p:nvPr/>
        </p:nvSpPr>
        <p:spPr>
          <a:xfrm>
            <a:off x="7589520" y="315468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承認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02920" y="3886200"/>
            <a:ext cx="8229600" cy="822960"/>
          </a:xfrm>
          <a:prstGeom prst="rect">
            <a:avLst/>
          </a:prstGeom>
          <a:solidFill>
            <a:srgbClr val="243B40"/>
          </a:solidFill>
          <a:ln/>
        </p:spPr>
      </p:sp>
      <p:sp>
        <p:nvSpPr>
          <p:cNvPr id="26" name="Shape 24"/>
          <p:cNvSpPr/>
          <p:nvPr/>
        </p:nvSpPr>
        <p:spPr>
          <a:xfrm>
            <a:off x="640080" y="4023360"/>
            <a:ext cx="502920" cy="502920"/>
          </a:xfrm>
          <a:prstGeom prst="ellipse">
            <a:avLst/>
          </a:prstGeom>
          <a:solidFill>
            <a:srgbClr val="0984E3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4023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325880" y="395935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マーケ予算1,500万円の前倒し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325880" y="427024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Q1パイプラインギャップ▲3.15億に対し、デジタル広告強化で新規リードを加速。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589520" y="4114800"/>
            <a:ext cx="1005840" cy="320040"/>
          </a:xfrm>
          <a:prstGeom prst="rect">
            <a:avLst/>
          </a:prstGeom>
          <a:solidFill>
            <a:srgbClr val="E17055"/>
          </a:solidFill>
          <a:ln/>
        </p:spPr>
      </p:sp>
      <p:sp>
        <p:nvSpPr>
          <p:cNvPr id="31" name="Text 29"/>
          <p:cNvSpPr/>
          <p:nvPr/>
        </p:nvSpPr>
        <p:spPr>
          <a:xfrm>
            <a:off x="7589520" y="4114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予算承認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02920" y="4617720"/>
            <a:ext cx="8229600" cy="13716"/>
          </a:xfrm>
          <a:prstGeom prst="rect">
            <a:avLst/>
          </a:prstGeom>
          <a:solidFill>
            <a:srgbClr val="0984E3">
              <a:alpha val="5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50292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984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次のアクション：1月末までに全4件のご判断をいただき、2月1日からQ1施策を本格始動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売上104%達成の一方、解約率2.8%が営業利益を予算比▲12%に押し下げ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269748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60120"/>
            <a:ext cx="2697480" cy="54864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5" name="Shape 3"/>
          <p:cNvSpPr/>
          <p:nvPr/>
        </p:nvSpPr>
        <p:spPr>
          <a:xfrm>
            <a:off x="1325880" y="1188720"/>
            <a:ext cx="594360" cy="594360"/>
          </a:xfrm>
          <a:prstGeom prst="ellipse">
            <a:avLst/>
          </a:prstGeom>
          <a:solidFill>
            <a:srgbClr val="F5F6F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6639" y="1319479"/>
            <a:ext cx="332842" cy="33284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19202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B89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良かった点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40080" y="2377440"/>
            <a:ext cx="2331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四半期売上 8.3億円（予算比104%、YoY +28%）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エンタープライズ新規受注 15件（過去最高）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337560" y="960120"/>
            <a:ext cx="269748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37560" y="960120"/>
            <a:ext cx="2697480" cy="54864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11" name="Shape 8"/>
          <p:cNvSpPr/>
          <p:nvPr/>
        </p:nvSpPr>
        <p:spPr>
          <a:xfrm>
            <a:off x="4206240" y="1188720"/>
            <a:ext cx="594360" cy="594360"/>
          </a:xfrm>
          <a:prstGeom prst="ellipse">
            <a:avLst/>
          </a:prstGeom>
          <a:solidFill>
            <a:srgbClr val="F5F6FA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6999" y="1319479"/>
            <a:ext cx="332842" cy="33284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474720" y="19202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6303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課題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3520440" y="2377440"/>
            <a:ext cx="2331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月次解約率が2.8%に上昇（前Q 1.9%）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営業利益 0.88億円（予算比88%、▲0.12億円）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217920" y="960120"/>
            <a:ext cx="269748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960120"/>
            <a:ext cx="2697480" cy="54864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17" name="Shape 13"/>
          <p:cNvSpPr/>
          <p:nvPr/>
        </p:nvSpPr>
        <p:spPr>
          <a:xfrm>
            <a:off x="7086600" y="1188720"/>
            <a:ext cx="594360" cy="594360"/>
          </a:xfrm>
          <a:prstGeom prst="ellipse">
            <a:avLst/>
          </a:prstGeom>
          <a:solidFill>
            <a:srgbClr val="F5F6FA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7359" y="1319479"/>
            <a:ext cx="332842" cy="33284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55080" y="19202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984E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打ち手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400800" y="2377440"/>
            <a:ext cx="2331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CS専任チーム3名増員（1月着任済）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ヘルススコア導入で解約予兆を早期検知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P&amp;L：売上は104%達成、営業利益は解約関連コスト増で88%に留まる</a:t>
            </a:r>
            <a:endParaRPr lang="en-US" sz="2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1188720"/>
                <a:gridCol w="914400"/>
                <a:gridCol w="1188720"/>
                <a:gridCol w="9144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科目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予算(Plan)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実績(Actual)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達成率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FY24 Q4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YoY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売上高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サブスク収入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+31%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初期導入収入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コンサル収入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D630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D630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売上原価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+33%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粗利益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粗利率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D630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▲1.5pt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販管費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人件費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+31%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広告宣伝費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その他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+40%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営業利益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D630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営業利益率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D6303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▲1.7pt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274320" y="457200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（単位：億円）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エンタープライズが前年比+42%と牽引、SMBは成長鈍化</a:t>
            </a:r>
            <a:endParaRPr lang="en-US" sz="20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914400"/>
          <a:ext cx="41148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4754880" y="914400"/>
          <a:ext cx="41148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Shape 1"/>
          <p:cNvSpPr/>
          <p:nvPr/>
        </p:nvSpPr>
        <p:spPr>
          <a:xfrm>
            <a:off x="457200" y="3749040"/>
            <a:ext cx="19659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2"/>
          <p:cNvSpPr/>
          <p:nvPr/>
        </p:nvSpPr>
        <p:spPr>
          <a:xfrm>
            <a:off x="457200" y="3749040"/>
            <a:ext cx="1965960" cy="4572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7" name="Text 3"/>
          <p:cNvSpPr/>
          <p:nvPr/>
        </p:nvSpPr>
        <p:spPr>
          <a:xfrm>
            <a:off x="548640" y="38404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サブスク収入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548640" y="4041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+31% YoY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548640" y="434340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 28.4億円に到達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2606040" y="3749040"/>
            <a:ext cx="19659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2606040" y="3749040"/>
            <a:ext cx="1965960" cy="4572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12" name="Text 8"/>
          <p:cNvSpPr/>
          <p:nvPr/>
        </p:nvSpPr>
        <p:spPr>
          <a:xfrm>
            <a:off x="2697480" y="38404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エンタープライズ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2697480" y="4041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+42% YoY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2697480" y="434340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ARPA 320万円、Q3比+18%</a:t>
            </a:r>
            <a:endParaRPr lang="en-US" sz="850" dirty="0"/>
          </a:p>
        </p:txBody>
      </p:sp>
      <p:sp>
        <p:nvSpPr>
          <p:cNvPr id="15" name="Shape 11"/>
          <p:cNvSpPr/>
          <p:nvPr/>
        </p:nvSpPr>
        <p:spPr>
          <a:xfrm>
            <a:off x="4754880" y="3749040"/>
            <a:ext cx="19659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754880" y="3749040"/>
            <a:ext cx="1965960" cy="45720"/>
          </a:xfrm>
          <a:prstGeom prst="rect">
            <a:avLst/>
          </a:prstGeom>
          <a:solidFill>
            <a:srgbClr val="FDCB6E"/>
          </a:solidFill>
          <a:ln/>
        </p:spPr>
      </p:sp>
      <p:sp>
        <p:nvSpPr>
          <p:cNvPr id="17" name="Text 13"/>
          <p:cNvSpPr/>
          <p:nvPr/>
        </p:nvSpPr>
        <p:spPr>
          <a:xfrm>
            <a:off x="4846320" y="38404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46320" y="4041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+13% YoY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4846320" y="434340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成長率が前Q +22%から鈍化</a:t>
            </a:r>
            <a:endParaRPr lang="en-US" sz="850" dirty="0"/>
          </a:p>
        </p:txBody>
      </p:sp>
      <p:sp>
        <p:nvSpPr>
          <p:cNvPr id="20" name="Shape 16"/>
          <p:cNvSpPr/>
          <p:nvPr/>
        </p:nvSpPr>
        <p:spPr>
          <a:xfrm>
            <a:off x="6903720" y="3749040"/>
            <a:ext cx="19659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6903720" y="3749040"/>
            <a:ext cx="1965960" cy="45720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22" name="Text 18"/>
          <p:cNvSpPr/>
          <p:nvPr/>
        </p:nvSpPr>
        <p:spPr>
          <a:xfrm>
            <a:off x="6995160" y="38404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コンサル収入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6995160" y="4041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▲8% YoY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6995160" y="434340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プロジェクト遅延2件が影響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粗利率58.5%、前年比▲1.5pt ─ インフラ費とCS人件費が主因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1148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548640" y="10058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粗利ブリッジ（FY24 Q4 → FY25 Q4）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417320"/>
            <a:ext cx="3611880" cy="365760"/>
          </a:xfrm>
          <a:prstGeom prst="rect">
            <a:avLst/>
          </a:prstGeom>
          <a:solidFill>
            <a:srgbClr val="F1F2F6"/>
          </a:solidFill>
          <a:ln/>
        </p:spPr>
      </p:sp>
      <p:sp>
        <p:nvSpPr>
          <p:cNvPr id="6" name="Shape 4"/>
          <p:cNvSpPr/>
          <p:nvPr/>
        </p:nvSpPr>
        <p:spPr>
          <a:xfrm>
            <a:off x="594360" y="1417320"/>
            <a:ext cx="45720" cy="365760"/>
          </a:xfrm>
          <a:prstGeom prst="rect">
            <a:avLst/>
          </a:prstGeom>
          <a:solidFill>
            <a:srgbClr val="B2BEC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463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FY24 Q4 粗利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017520" y="1463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3.90億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94360" y="1874520"/>
            <a:ext cx="361188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594360" y="1874520"/>
            <a:ext cx="45720" cy="36576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19202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売上増加分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017520" y="19202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89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+1.82億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94360" y="2331720"/>
            <a:ext cx="3611880" cy="365760"/>
          </a:xfrm>
          <a:prstGeom prst="rect">
            <a:avLst/>
          </a:prstGeom>
          <a:solidFill>
            <a:srgbClr val="F1F2F6"/>
          </a:solidFill>
          <a:ln/>
        </p:spPr>
      </p:sp>
      <p:sp>
        <p:nvSpPr>
          <p:cNvPr id="14" name="Shape 12"/>
          <p:cNvSpPr/>
          <p:nvPr/>
        </p:nvSpPr>
        <p:spPr>
          <a:xfrm>
            <a:off x="594360" y="2331720"/>
            <a:ext cx="45720" cy="365760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23774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インフラ費増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017520" y="23774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6303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–0.42億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4360" y="2788920"/>
            <a:ext cx="361188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594360" y="2788920"/>
            <a:ext cx="45720" cy="365760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2834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CS人件費増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017520" y="28346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6303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–0.28億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94360" y="3246120"/>
            <a:ext cx="3611880" cy="365760"/>
          </a:xfrm>
          <a:prstGeom prst="rect">
            <a:avLst/>
          </a:prstGeom>
          <a:solidFill>
            <a:srgbClr val="F1F2F6"/>
          </a:solidFill>
          <a:ln/>
        </p:spPr>
      </p:sp>
      <p:sp>
        <p:nvSpPr>
          <p:cNvPr id="22" name="Shape 20"/>
          <p:cNvSpPr/>
          <p:nvPr/>
        </p:nvSpPr>
        <p:spPr>
          <a:xfrm>
            <a:off x="594360" y="3246120"/>
            <a:ext cx="45720" cy="365760"/>
          </a:xfrm>
          <a:prstGeom prst="rect">
            <a:avLst/>
          </a:prstGeom>
          <a:solidFill>
            <a:srgbClr val="E17055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32918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その他原価増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017520" y="32918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6303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–0.15億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94360" y="3703320"/>
            <a:ext cx="3611880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4"/>
          <p:cNvSpPr/>
          <p:nvPr/>
        </p:nvSpPr>
        <p:spPr>
          <a:xfrm>
            <a:off x="594360" y="3703320"/>
            <a:ext cx="45720" cy="36576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3749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FY25 Q4 粗利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017520" y="3749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4.87億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914400"/>
            <a:ext cx="41148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937760" y="10058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主要コストドライバー分析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892040" y="1417320"/>
            <a:ext cx="3794760" cy="868680"/>
          </a:xfrm>
          <a:prstGeom prst="rect">
            <a:avLst/>
          </a:prstGeom>
          <a:solidFill>
            <a:srgbClr val="F1F2F6"/>
          </a:solidFill>
          <a:ln/>
        </p:spPr>
      </p:sp>
      <p:sp>
        <p:nvSpPr>
          <p:cNvPr id="32" name="Text 30"/>
          <p:cNvSpPr/>
          <p:nvPr/>
        </p:nvSpPr>
        <p:spPr>
          <a:xfrm>
            <a:off x="5029200" y="1463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クラウドインフラ費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029200" y="169164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630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予算 1.10億 → 実績 1.35億（+0.25億）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029200" y="19202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要因：大口顧客のデータ量が想定の1.8倍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92040" y="2423160"/>
            <a:ext cx="3794760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6" name="Text 34"/>
          <p:cNvSpPr/>
          <p:nvPr/>
        </p:nvSpPr>
        <p:spPr>
          <a:xfrm>
            <a:off x="5029200" y="2468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CS人件費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029200" y="269748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630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予算 0.55億 → 実績 0.72億（+0.17億）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29200" y="29260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要因：解約防止のため臨時増員3名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892040" y="3429000"/>
            <a:ext cx="3794760" cy="868680"/>
          </a:xfrm>
          <a:prstGeom prst="rect">
            <a:avLst/>
          </a:prstGeom>
          <a:solidFill>
            <a:srgbClr val="F1F2F6"/>
          </a:solidFill>
          <a:ln/>
        </p:spPr>
      </p:sp>
      <p:sp>
        <p:nvSpPr>
          <p:cNvPr id="40" name="Text 38"/>
          <p:cNvSpPr/>
          <p:nvPr/>
        </p:nvSpPr>
        <p:spPr>
          <a:xfrm>
            <a:off x="502920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広告宣伝費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029200" y="370332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630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予算 0.90億 → 実績 0.94億（+0.04億）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029200" y="39319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要因：展示会追加出展（ROI検証中）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MRRは順調に拡大、解約率は10月以降に急上昇し2.8%に</a:t>
            </a:r>
            <a:endParaRPr lang="en-US" sz="20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914400"/>
          <a:ext cx="41148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4754880" y="914400"/>
          <a:ext cx="41148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Shape 1"/>
          <p:cNvSpPr/>
          <p:nvPr/>
        </p:nvSpPr>
        <p:spPr>
          <a:xfrm>
            <a:off x="457200" y="3429000"/>
            <a:ext cx="26974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2"/>
          <p:cNvSpPr/>
          <p:nvPr/>
        </p:nvSpPr>
        <p:spPr>
          <a:xfrm>
            <a:off x="457200" y="3429000"/>
            <a:ext cx="45720" cy="68580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7" name="Text 3"/>
          <p:cNvSpPr/>
          <p:nvPr/>
        </p:nvSpPr>
        <p:spPr>
          <a:xfrm>
            <a:off x="594360" y="34747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594360" y="36758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28.4億円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1828800" y="36576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+28% YoY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3337560" y="3429000"/>
            <a:ext cx="26974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3337560" y="3429000"/>
            <a:ext cx="45720" cy="68580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12" name="Text 8"/>
          <p:cNvSpPr/>
          <p:nvPr/>
        </p:nvSpPr>
        <p:spPr>
          <a:xfrm>
            <a:off x="3474720" y="34747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MRR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3474720" y="36758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2.37億円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709160" y="36576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+33% YoY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217920" y="3429000"/>
            <a:ext cx="26974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3429000"/>
            <a:ext cx="45720" cy="685800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17" name="Text 13"/>
          <p:cNvSpPr/>
          <p:nvPr/>
        </p:nvSpPr>
        <p:spPr>
          <a:xfrm>
            <a:off x="6355080" y="34747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月次解約率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6355080" y="36758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2.8%</a:t>
            </a:r>
            <a:endParaRPr lang="en-US" sz="1500" dirty="0"/>
          </a:p>
        </p:txBody>
      </p:sp>
      <p:sp>
        <p:nvSpPr>
          <p:cNvPr id="19" name="Text 15"/>
          <p:cNvSpPr/>
          <p:nvPr/>
        </p:nvSpPr>
        <p:spPr>
          <a:xfrm>
            <a:off x="7589520" y="36576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D630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前Q 1.9%→悪化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457200" y="4233672"/>
            <a:ext cx="26974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457200" y="4233672"/>
            <a:ext cx="45720" cy="685800"/>
          </a:xfrm>
          <a:prstGeom prst="rect">
            <a:avLst/>
          </a:prstGeom>
          <a:solidFill>
            <a:srgbClr val="FDCB6E"/>
          </a:solidFill>
          <a:ln/>
        </p:spPr>
      </p:sp>
      <p:sp>
        <p:nvSpPr>
          <p:cNvPr id="22" name="Text 18"/>
          <p:cNvSpPr/>
          <p:nvPr/>
        </p:nvSpPr>
        <p:spPr>
          <a:xfrm>
            <a:off x="594360" y="427939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594360" y="44805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+38</a:t>
            </a:r>
            <a:endParaRPr lang="en-US" sz="1500" dirty="0"/>
          </a:p>
        </p:txBody>
      </p:sp>
      <p:sp>
        <p:nvSpPr>
          <p:cNvPr id="24" name="Text 20"/>
          <p:cNvSpPr/>
          <p:nvPr/>
        </p:nvSpPr>
        <p:spPr>
          <a:xfrm>
            <a:off x="1828800" y="44622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DC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前Q +42→低下</a:t>
            </a:r>
            <a:endParaRPr lang="en-US" sz="1000" dirty="0"/>
          </a:p>
        </p:txBody>
      </p:sp>
      <p:sp>
        <p:nvSpPr>
          <p:cNvPr id="25" name="Shape 21"/>
          <p:cNvSpPr/>
          <p:nvPr/>
        </p:nvSpPr>
        <p:spPr>
          <a:xfrm>
            <a:off x="3337560" y="4233672"/>
            <a:ext cx="26974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3337560" y="4233672"/>
            <a:ext cx="45720" cy="68580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27" name="Text 23"/>
          <p:cNvSpPr/>
          <p:nvPr/>
        </p:nvSpPr>
        <p:spPr>
          <a:xfrm>
            <a:off x="3474720" y="427939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新規受注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3474720" y="44805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42件/Q</a:t>
            </a:r>
            <a:endParaRPr lang="en-US" sz="1500" dirty="0"/>
          </a:p>
        </p:txBody>
      </p:sp>
      <p:sp>
        <p:nvSpPr>
          <p:cNvPr id="29" name="Text 25"/>
          <p:cNvSpPr/>
          <p:nvPr/>
        </p:nvSpPr>
        <p:spPr>
          <a:xfrm>
            <a:off x="4709160" y="44622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+15% YoY</a:t>
            </a:r>
            <a:endParaRPr lang="en-US" sz="1000" dirty="0"/>
          </a:p>
        </p:txBody>
      </p:sp>
      <p:sp>
        <p:nvSpPr>
          <p:cNvPr id="30" name="Shape 26"/>
          <p:cNvSpPr/>
          <p:nvPr/>
        </p:nvSpPr>
        <p:spPr>
          <a:xfrm>
            <a:off x="6217920" y="4233672"/>
            <a:ext cx="26974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1" name="Shape 27"/>
          <p:cNvSpPr/>
          <p:nvPr/>
        </p:nvSpPr>
        <p:spPr>
          <a:xfrm>
            <a:off x="6217920" y="4233672"/>
            <a:ext cx="45720" cy="68580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32" name="Text 28"/>
          <p:cNvSpPr/>
          <p:nvPr/>
        </p:nvSpPr>
        <p:spPr>
          <a:xfrm>
            <a:off x="6355080" y="427939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ARPA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355080" y="44805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月24万円</a:t>
            </a:r>
            <a:endParaRPr lang="en-US" sz="1500" dirty="0"/>
          </a:p>
        </p:txBody>
      </p:sp>
      <p:sp>
        <p:nvSpPr>
          <p:cNvPr id="34" name="Text 30"/>
          <p:cNvSpPr/>
          <p:nvPr/>
        </p:nvSpPr>
        <p:spPr>
          <a:xfrm>
            <a:off x="7589520" y="44622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+12% YoY</a:t>
            </a:r>
            <a:endParaRPr lang="en-US" sz="1000" dirty="0"/>
          </a:p>
        </p:txBody>
      </p:sp>
      <p:sp>
        <p:nvSpPr>
          <p:cNvPr id="35" name="Text 3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36" name="Text 32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Q1パイプラインは12.5億円、加重見込み5.8億円で予算9億円にギャップあり</a:t>
            </a:r>
            <a:endParaRPr lang="en-US" sz="1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14400"/>
          <a:ext cx="50292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731520"/>
                <a:gridCol w="822960"/>
                <a:gridCol w="731520"/>
                <a:gridCol w="9144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ステージ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件数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金額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確度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加重見込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リード/MQL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SQL/提案中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見積提示済み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最終交渉中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内示/契約待ち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0.57億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365760" y="3246120"/>
            <a:ext cx="5029200" cy="365760"/>
          </a:xfrm>
          <a:prstGeom prst="rect">
            <a:avLst/>
          </a:prstGeom>
          <a:solidFill>
            <a:srgbClr val="2D3436"/>
          </a:solidFill>
          <a:ln/>
        </p:spPr>
      </p:sp>
      <p:sp>
        <p:nvSpPr>
          <p:cNvPr id="5" name="Text 2"/>
          <p:cNvSpPr/>
          <p:nvPr/>
        </p:nvSpPr>
        <p:spPr>
          <a:xfrm>
            <a:off x="548640" y="3264408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合計：12.5億円　|　加重見込：4.75億円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669280" y="914400"/>
            <a:ext cx="32004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669280" y="914400"/>
            <a:ext cx="45720" cy="1463040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8" name="Text 5"/>
          <p:cNvSpPr/>
          <p:nvPr/>
        </p:nvSpPr>
        <p:spPr>
          <a:xfrm>
            <a:off x="5852160" y="960120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6303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リスク案件（3件）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897880" y="1234440"/>
            <a:ext cx="2788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A社（0.5億）: 予算凍結の可能性あり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B社（0.3億）: 競合の最終提案が入った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C社（0.4億）: 意思決定者が異動、再承認待ち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5669280" y="2560320"/>
            <a:ext cx="32004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669280" y="2560320"/>
            <a:ext cx="45720" cy="1051560"/>
          </a:xfrm>
          <a:prstGeom prst="rect">
            <a:avLst/>
          </a:prstGeom>
          <a:solidFill>
            <a:srgbClr val="FDCB6E"/>
          </a:solidFill>
          <a:ln/>
        </p:spPr>
      </p:sp>
      <p:sp>
        <p:nvSpPr>
          <p:cNvPr id="12" name="Text 9"/>
          <p:cNvSpPr/>
          <p:nvPr/>
        </p:nvSpPr>
        <p:spPr>
          <a:xfrm>
            <a:off x="5852160" y="2606040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170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Q1予算ギャップ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852160" y="28803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Q1予算：9.0億円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加重見込：4.75億円（+既存アップセル1.1億 = 5.85億）
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D630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ギャップ：▲3.15億円 → 新規リード獲得の加速が必須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解約率2.8%の根本原因はオンボーディング品質と機能ギャップ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1645920" cy="731520"/>
          </a:xfrm>
          <a:prstGeom prst="rect">
            <a:avLst/>
          </a:prstGeom>
          <a:solidFill>
            <a:srgbClr val="D6303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515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解約率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2.8%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011680" y="1325880"/>
            <a:ext cx="320040" cy="36576"/>
          </a:xfrm>
          <a:prstGeom prst="rect">
            <a:avLst/>
          </a:prstGeom>
          <a:solidFill>
            <a:srgbClr val="B2BEC3"/>
          </a:solidFill>
          <a:ln/>
        </p:spPr>
      </p:sp>
      <p:sp>
        <p:nvSpPr>
          <p:cNvPr id="6" name="Shape 4"/>
          <p:cNvSpPr/>
          <p:nvPr/>
        </p:nvSpPr>
        <p:spPr>
          <a:xfrm>
            <a:off x="2377440" y="100584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30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423160" y="105156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オンボーディング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不備（40%）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206240" y="114300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26280" y="1005840"/>
            <a:ext cx="20116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70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0" y="105156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初期3ヶ月で解約が集中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全解約の40%がここに起因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537960" y="114300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858000" y="1005840"/>
            <a:ext cx="2011680" cy="731520"/>
          </a:xfrm>
          <a:prstGeom prst="rect">
            <a:avLst/>
          </a:prstGeom>
          <a:solidFill>
            <a:srgbClr val="00B894"/>
          </a:solidFill>
          <a:ln/>
        </p:spPr>
      </p:sp>
      <p:sp>
        <p:nvSpPr>
          <p:cNvPr id="13" name="Text 11"/>
          <p:cNvSpPr/>
          <p:nvPr/>
        </p:nvSpPr>
        <p:spPr>
          <a:xfrm>
            <a:off x="6903720" y="105156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CS専任チーム増員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90日プログラム標準化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011680" y="2606040"/>
            <a:ext cx="320040" cy="36576"/>
          </a:xfrm>
          <a:prstGeom prst="rect">
            <a:avLst/>
          </a:prstGeom>
          <a:solidFill>
            <a:srgbClr val="B2BEC3"/>
          </a:solidFill>
          <a:ln/>
        </p:spPr>
      </p:sp>
      <p:sp>
        <p:nvSpPr>
          <p:cNvPr id="15" name="Shape 13"/>
          <p:cNvSpPr/>
          <p:nvPr/>
        </p:nvSpPr>
        <p:spPr>
          <a:xfrm>
            <a:off x="2377440" y="228600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303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23160" y="233172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機能ギャップ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（35%）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206240" y="242316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26280" y="2286000"/>
            <a:ext cx="20116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70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2331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競合乗り換え理由の1位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レポート機能への不満が顕著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537960" y="242316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858000" y="2286000"/>
            <a:ext cx="2011680" cy="73152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22" name="Text 20"/>
          <p:cNvSpPr/>
          <p:nvPr/>
        </p:nvSpPr>
        <p:spPr>
          <a:xfrm>
            <a:off x="6903720" y="233172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Q1でレポート機能大型改修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ロードマップを顧客に公開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011680" y="3886200"/>
            <a:ext cx="320040" cy="36576"/>
          </a:xfrm>
          <a:prstGeom prst="rect">
            <a:avLst/>
          </a:prstGeom>
          <a:solidFill>
            <a:srgbClr val="B2BEC3"/>
          </a:solidFill>
          <a:ln/>
        </p:spPr>
      </p:sp>
      <p:sp>
        <p:nvSpPr>
          <p:cNvPr id="24" name="Shape 22"/>
          <p:cNvSpPr/>
          <p:nvPr/>
        </p:nvSpPr>
        <p:spPr>
          <a:xfrm>
            <a:off x="2377440" y="3566160"/>
            <a:ext cx="18288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303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423160" y="361188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価格への不満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（25%）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206240" y="370332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526280" y="3566160"/>
            <a:ext cx="201168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70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0" y="36118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SMBセグメントで特に顕著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値上げ後に解約が加速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537960" y="370332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858000" y="3566160"/>
            <a:ext cx="2011680" cy="73152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31" name="Text 29"/>
          <p:cNvSpPr/>
          <p:nvPr/>
        </p:nvSpPr>
        <p:spPr>
          <a:xfrm>
            <a:off x="6903720" y="36118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SMB向け軽量プランを投入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年額割引の拡充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65760" y="77724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2BEC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課題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2377440" y="7772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2BEC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原因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526280" y="77724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2BEC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影響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858000" y="77724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2BEC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対策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D34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Q1フォーキャスト：売上9.0億円（YoY+24%）、解約率2.0%への改善が前提</a:t>
            </a:r>
            <a:endParaRPr lang="en-US" sz="1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14400"/>
          <a:ext cx="841248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463040"/>
                <a:gridCol w="1463040"/>
                <a:gridCol w="1828800"/>
                <a:gridCol w="128016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Q4実績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Q1予算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Q1フォーキャスト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達成確度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3436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売上高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粗利率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営業利益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E170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月次解約率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DCB6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6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新規受注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2D34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45件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0B89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FE6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063240"/>
            <a:ext cx="397764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063240"/>
            <a:ext cx="54864" cy="1645920"/>
          </a:xfrm>
          <a:prstGeom prst="rect">
            <a:avLst/>
          </a:prstGeom>
          <a:solidFill>
            <a:srgbClr val="0984E3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10896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984E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フォーキャスト前提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85800" y="338328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CS増員3名が1月から稼働し解約率が2.0%に改善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レポート機能の大型アップデートを2月リリース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エンタープライズ案件4件（1.4億）が1月中にクローズ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インフラ最適化でクラウド費用を15%削減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709160" y="3063240"/>
            <a:ext cx="397764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709160" y="3063240"/>
            <a:ext cx="54864" cy="1645920"/>
          </a:xfrm>
          <a:prstGeom prst="rect">
            <a:avLst/>
          </a:prstGeom>
          <a:solidFill>
            <a:srgbClr val="E17055"/>
          </a:solidFill>
          <a:ln/>
        </p:spPr>
      </p:sp>
      <p:sp>
        <p:nvSpPr>
          <p:cNvPr id="10" name="Text 7"/>
          <p:cNvSpPr/>
          <p:nvPr/>
        </p:nvSpPr>
        <p:spPr>
          <a:xfrm>
            <a:off x="4892040" y="310896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1705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経営への支援依頼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937760" y="338328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エンジニア2名の追加アサイン（レポート機能開発）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マーケ予算の1,500万円前倒し（リード不足対応）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SMB向け新料金プラン投入の承認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インフラ移行のための一時的コスト（800万円）承認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5720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SalesHub 2025 Q4 業績報告　|　Confidential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SalesHub 2025年Q4 業績報告</dc:title>
  <dc:subject>PptxGenJS Presentation</dc:subject>
  <dc:creator>高橋直樹</dc:creator>
  <cp:lastModifiedBy>高橋直樹</cp:lastModifiedBy>
  <cp:revision>1</cp:revision>
  <dcterms:created xsi:type="dcterms:W3CDTF">2026-02-06T01:13:11Z</dcterms:created>
  <dcterms:modified xsi:type="dcterms:W3CDTF">2026-02-06T01:13:11Z</dcterms:modified>
</cp:coreProperties>
</file>