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本日はMediCoreの事業計画書をご説明いたします。MediCoreは、AIを活用した次世代ヘルスケアプラットフォームです。医療現場が抱える課題に対して、テクノロジーでソリューションを提供し、医療の未来を変革することを目指しています。本プレゼンテーションでは、市場機会、プロダクト、トラクション、そして今後の成長戦略についてお話しし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MediCoreのチームは各分野のトップ人材で構成されています。CEO田中はMcKinsey出身で東大医学部卒の医療×経営のスペシャリストです。CTO鈴木はGoogle DeepMindで医療AIの研究開発に従事していました。CMO佐藤はJ&amp;J Japanで医療機器マーケティングの経験を持ち、開発統括の山田はPreferred Networksで深層学習の開発をリードしていました。営業統括の高橋はSalesforce Japanでエンタープライズ営業の実績があります。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主要KPIは全て業界水準を大きく上回っています。NPSは72と非常に高い顧客満足度を示しています。月次チャーンレートは0.8%と低く、強い顧客維持力を証明しています。LTV/CAC比8.5xは優れた投資効率を表しており、平均導入期間は6週間と迅速な展開が可能で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財務予測では2026年のEBITDA黒字転換を見込んでいます。売上は2024年520百万円から2027年には5,000百万円へと成長する計画です。粗利率はスケールに伴い55%から72%に改善し、2026年にEBITDA 320百万円の黒字転換、2027年には900百万円に拡大する見通しです。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シリーズBとして30億円の資金調達を計画しています。使途は研究開発が45%（13.5億円）で最大の比率を占め、AIモデルの精度向上と新機能開発に充当します。営業拡大に30%（9.0億円）、海外展開に15%（4.5億円）、管理に10%（3.0億円）を配分する計画で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2026年のロードマップは4つの主要マイルストーンで構成されています。Q1に診断精度95%超の次世代AIモデルをリリースします。Q2には大手病院チェーン3社との包括契約を目指します。Q3からアジア市場（シンガポール・台湾）への展開を開始し、Q4にシリーズBの30億円調達を完了、IPO準備に着手し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ご清聴ありがとうございました。MediCoreは医療現場の課題をAIで解決し、医療の未来を共に創造するパートナーを求めています。ご興味をお持ちいただけましたら、お気軽にご連絡ください。質疑応答の時間を設けておりますので、ご質問がございましたらお願いいたし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医療現場は3つの大きな課題に直面しています。第一に、医師の47%が燃え尽き症候群を経験しており、人材不足が深刻化しています。第二に、データが分散しているため診断の遅延が生じています。第三に、システム間の連携不足により、蓄積された医療データの70%以上が十分に活用されていません。MediCoreはこれらの課題をAIで解決し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iCoreは4つの主要機能を備えた統合プラットフォームです。診断支援AIは、画像やデータをAIで解析し診断精度を向上させます。電子カルテ統合により、既存システムとシームレスに連携します。患者モニタリングでは24時間の遠隔監視が可能です。データ分析ダッシュボードでリアルタイムの経営・臨床データの可視化を実現し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国内医療IT市場全体のTAMは約3兆円規模です。その中でAI医療ソフトウェア市場であるSAMは8,000億円に達しています。MediCoreが初期に狙うSOMは500億円で、大学病院と地域中核病院を中心にアプローチします。市場は年率20%以上で成長しており、今後も拡大が見込まれ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売上は2022年の50百万円から急成長を続けています。2023年にはYoY +260%の180百万円、2024年には+189%の520百万円を達成しました。2025年は1,200百万円（+131%）、2026年は2,800百万円（+133%）を見込んでいます。特に初期の200%超の成長率はプロダクトマーケットフィットを示してい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現在120を超える医療機関にMediCoreを導入いただいています。セグメント別では大学病院が35%と最大で、次いで地域中核病院30%、クリニック25%、製薬企業10%となっています。大学病院での高い採用率は、エビデンスに基づいた導入判断がなされていることを示してい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料金プランは3段階を用意しています。ライトプランは月額30万円からで基本的な診断支援とカルテ統合機能を提供します。最も人気のスタンダードプランは月額80万円からで、患者モニタリングと24時間サポートを含みます。プレミアムプランは月額150万円からで、カスタムAIモデルの構築を含む全機能をご利用いただけ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ここからはMediCoreの競合優位性、チーム、そしてKPIについてご説明します。なぜ多くの医療機関がMediCoreを選んでいるのか、その理由を具体的なデータとともにお伝えします。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競合分析マトリクスでは、AI精度と導入の容易さの2軸で市場をマッピングしています。MediCoreは右上象限に位置し、高いAI精度と導入の容易さを両立しています。競合Aは精度は中程度ですが導入はやや容易、競合Bは精度は高いものの導入に時間がかかります。この両立がMediCoreの最大の差別化要因で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slideLayout" Target="../slideLayouts/slideLayout1.xml"/><Relationship Id="rId11"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1295C"/>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65A82"/>
          </a:solidFill>
          <a:ln/>
        </p:spPr>
      </p:sp>
      <p:sp>
        <p:nvSpPr>
          <p:cNvPr id="3" name="Text 1"/>
          <p:cNvSpPr/>
          <p:nvPr/>
        </p:nvSpPr>
        <p:spPr>
          <a:xfrm>
            <a:off x="457200" y="1188720"/>
            <a:ext cx="8229600" cy="1097280"/>
          </a:xfrm>
          <a:prstGeom prst="rect">
            <a:avLst/>
          </a:prstGeom>
          <a:noFill/>
          <a:ln/>
        </p:spPr>
        <p:txBody>
          <a:bodyPr wrap="square" lIns="0" tIns="0" rIns="0" bIns="0" rtlCol="0" anchor="ctr"/>
          <a:lstStyle/>
          <a:p>
            <a:pPr algn="ctr" indent="0" marL="0">
              <a:buNone/>
            </a:pPr>
            <a:r>
              <a:rPr lang="en-US" sz="4800" b="1" spc="400" kern="0" dirty="0">
                <a:solidFill>
                  <a:srgbClr val="FFFFFF"/>
                </a:solidFill>
                <a:latin typeface="Georgia" pitchFamily="34" charset="0"/>
                <a:ea typeface="Georgia" pitchFamily="34" charset="-122"/>
                <a:cs typeface="Georgia" pitchFamily="34" charset="-120"/>
              </a:rPr>
              <a:t>MediCore</a:t>
            </a:r>
            <a:endParaRPr lang="en-US" sz="4800" dirty="0"/>
          </a:p>
        </p:txBody>
      </p:sp>
      <p:sp>
        <p:nvSpPr>
          <p:cNvPr id="4" name="Text 2"/>
          <p:cNvSpPr/>
          <p:nvPr/>
        </p:nvSpPr>
        <p:spPr>
          <a:xfrm>
            <a:off x="457200" y="2286000"/>
            <a:ext cx="8229600" cy="548640"/>
          </a:xfrm>
          <a:prstGeom prst="rect">
            <a:avLst/>
          </a:prstGeom>
          <a:noFill/>
          <a:ln/>
        </p:spPr>
        <p:txBody>
          <a:bodyPr wrap="square" lIns="0" tIns="0" rIns="0" bIns="0" rtlCol="0" anchor="ctr"/>
          <a:lstStyle/>
          <a:p>
            <a:pPr algn="ctr" indent="0" marL="0">
              <a:buNone/>
            </a:pPr>
            <a:r>
              <a:rPr lang="en-US" sz="2000" dirty="0">
                <a:solidFill>
                  <a:srgbClr val="1C7293"/>
                </a:solidFill>
                <a:latin typeface="Calibri" pitchFamily="34" charset="0"/>
                <a:ea typeface="Calibri" pitchFamily="34" charset="-122"/>
                <a:cs typeface="Calibri" pitchFamily="34" charset="-120"/>
              </a:rPr>
              <a:t>AIが変える、医療の未来</a:t>
            </a:r>
            <a:endParaRPr lang="en-US" sz="2000" dirty="0"/>
          </a:p>
        </p:txBody>
      </p:sp>
      <p:sp>
        <p:nvSpPr>
          <p:cNvPr id="5" name="Shape 3"/>
          <p:cNvSpPr/>
          <p:nvPr/>
        </p:nvSpPr>
        <p:spPr>
          <a:xfrm>
            <a:off x="3657600" y="3017520"/>
            <a:ext cx="1828800" cy="27432"/>
          </a:xfrm>
          <a:prstGeom prst="rect">
            <a:avLst/>
          </a:prstGeom>
          <a:solidFill>
            <a:srgbClr val="065A82"/>
          </a:solidFill>
          <a:ln/>
        </p:spPr>
      </p:sp>
      <p:sp>
        <p:nvSpPr>
          <p:cNvPr id="6" name="Text 4"/>
          <p:cNvSpPr/>
          <p:nvPr/>
        </p:nvSpPr>
        <p:spPr>
          <a:xfrm>
            <a:off x="457200" y="3246120"/>
            <a:ext cx="8229600" cy="457200"/>
          </a:xfrm>
          <a:prstGeom prst="rect">
            <a:avLst/>
          </a:prstGeom>
          <a:noFill/>
          <a:ln/>
        </p:spPr>
        <p:txBody>
          <a:bodyPr wrap="square" lIns="0" tIns="0" rIns="0" bIns="0" rtlCol="0" anchor="ctr"/>
          <a:lstStyle/>
          <a:p>
            <a:pPr algn="ctr" indent="0" marL="0">
              <a:buNone/>
            </a:pPr>
            <a:r>
              <a:rPr lang="en-US" sz="1400" dirty="0">
                <a:solidFill>
                  <a:srgbClr val="999999"/>
                </a:solidFill>
                <a:latin typeface="Calibri" pitchFamily="34" charset="0"/>
                <a:ea typeface="Calibri" pitchFamily="34" charset="-122"/>
                <a:cs typeface="Calibri" pitchFamily="34" charset="-120"/>
              </a:rPr>
              <a:t>次世代ヘルスケアAIプラットフォーム 事業計画書</a:t>
            </a:r>
            <a:endParaRPr lang="en-US" sz="1400" dirty="0"/>
          </a:p>
        </p:txBody>
      </p:sp>
      <p:sp>
        <p:nvSpPr>
          <p:cNvPr id="7" name="Text 5"/>
          <p:cNvSpPr/>
          <p:nvPr/>
        </p:nvSpPr>
        <p:spPr>
          <a:xfrm>
            <a:off x="457200" y="4114800"/>
            <a:ext cx="8229600" cy="365760"/>
          </a:xfrm>
          <a:prstGeom prst="rect">
            <a:avLst/>
          </a:prstGeom>
          <a:noFill/>
          <a:ln/>
        </p:spPr>
        <p:txBody>
          <a:bodyPr wrap="square" lIns="0" tIns="0" rIns="0" bIns="0" rtlCol="0" anchor="ctr"/>
          <a:lstStyle/>
          <a:p>
            <a:pPr algn="ctr" indent="0" marL="0">
              <a:buNone/>
            </a:pPr>
            <a:r>
              <a:rPr lang="en-US" sz="1200" dirty="0">
                <a:solidFill>
                  <a:srgbClr val="BBBBBB"/>
                </a:solidFill>
                <a:latin typeface="Calibri" pitchFamily="34" charset="0"/>
                <a:ea typeface="Calibri" pitchFamily="34" charset="-122"/>
                <a:cs typeface="Calibri" pitchFamily="34" charset="-120"/>
              </a:rPr>
              <a:t>2026年2月 | MediCore株式会社 田中太郎</a:t>
            </a:r>
            <a:endParaRPr lang="en-US" sz="1200" dirty="0"/>
          </a:p>
        </p:txBody>
      </p:sp>
      <p:sp>
        <p:nvSpPr>
          <p:cNvPr id="8" name="Text 6"/>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1</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チーム</a:t>
            </a:r>
            <a:endParaRPr lang="en-US" sz="3600" dirty="0"/>
          </a:p>
        </p:txBody>
      </p:sp>
      <p:sp>
        <p:nvSpPr>
          <p:cNvPr id="3" name="Shape 1"/>
          <p:cNvSpPr/>
          <p:nvPr/>
        </p:nvSpPr>
        <p:spPr>
          <a:xfrm>
            <a:off x="777240" y="1097280"/>
            <a:ext cx="1005840" cy="1005840"/>
          </a:xfrm>
          <a:prstGeom prst="ellipse">
            <a:avLst/>
          </a:prstGeom>
          <a:solidFill>
            <a:srgbClr val="E8EEF2"/>
          </a:solidFill>
          <a:ln w="19050">
            <a:solidFill>
              <a:srgbClr val="065A82"/>
            </a:solidFill>
            <a:prstDash val="solid"/>
          </a:ln>
        </p:spPr>
      </p:sp>
      <p:pic>
        <p:nvPicPr>
          <p:cNvPr id="4" name="Image 0" descr="preencoded.png">    </p:cNvPr>
          <p:cNvPicPr>
            <a:picLocks noChangeAspect="1"/>
          </p:cNvPicPr>
          <p:nvPr/>
        </p:nvPicPr>
        <p:blipFill>
          <a:blip r:embed="rId1"/>
          <a:stretch>
            <a:fillRect/>
          </a:stretch>
        </p:blipFill>
        <p:spPr>
          <a:xfrm>
            <a:off x="1005840" y="1298448"/>
            <a:ext cx="548640" cy="548640"/>
          </a:xfrm>
          <a:prstGeom prst="rect">
            <a:avLst/>
          </a:prstGeom>
        </p:spPr>
      </p:pic>
      <p:sp>
        <p:nvSpPr>
          <p:cNvPr id="5" name="Text 2"/>
          <p:cNvSpPr/>
          <p:nvPr/>
        </p:nvSpPr>
        <p:spPr>
          <a:xfrm>
            <a:off x="457200" y="2286000"/>
            <a:ext cx="1645920" cy="36576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田中 太郎</a:t>
            </a:r>
            <a:endParaRPr lang="en-US" sz="1400" dirty="0"/>
          </a:p>
        </p:txBody>
      </p:sp>
      <p:sp>
        <p:nvSpPr>
          <p:cNvPr id="6" name="Text 3"/>
          <p:cNvSpPr/>
          <p:nvPr/>
        </p:nvSpPr>
        <p:spPr>
          <a:xfrm>
            <a:off x="457200" y="2606040"/>
            <a:ext cx="1645920" cy="32004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CEO</a:t>
            </a:r>
            <a:endParaRPr lang="en-US" sz="1200" dirty="0"/>
          </a:p>
        </p:txBody>
      </p:sp>
      <p:sp>
        <p:nvSpPr>
          <p:cNvPr id="7" name="Text 4"/>
          <p:cNvSpPr/>
          <p:nvPr/>
        </p:nvSpPr>
        <p:spPr>
          <a:xfrm>
            <a:off x="457200" y="2926080"/>
            <a:ext cx="1645920" cy="640080"/>
          </a:xfrm>
          <a:prstGeom prst="rect">
            <a:avLst/>
          </a:prstGeom>
          <a:noFill/>
          <a:ln/>
        </p:spPr>
        <p:txBody>
          <a:bodyPr wrap="square" lIns="0" tIns="0" rIns="0" bIns="0" rtlCol="0" anchor="t"/>
          <a:lstStyle/>
          <a:p>
            <a:pPr algn="ctr" indent="0" marL="0">
              <a:buNone/>
            </a:pPr>
            <a:r>
              <a:rPr lang="en-US" sz="1000" dirty="0">
                <a:solidFill>
                  <a:srgbClr val="333333"/>
                </a:solidFill>
                <a:latin typeface="Calibri" pitchFamily="34" charset="0"/>
                <a:ea typeface="Calibri" pitchFamily="34" charset="-122"/>
                <a:cs typeface="Calibri" pitchFamily="34" charset="-120"/>
              </a:rPr>
              <a:t>元McKinsey、東大医学部卒</a:t>
            </a:r>
            <a:endParaRPr lang="en-US" sz="1000" dirty="0"/>
          </a:p>
        </p:txBody>
      </p:sp>
      <p:sp>
        <p:nvSpPr>
          <p:cNvPr id="8" name="Shape 5"/>
          <p:cNvSpPr/>
          <p:nvPr/>
        </p:nvSpPr>
        <p:spPr>
          <a:xfrm>
            <a:off x="2468880" y="1097280"/>
            <a:ext cx="1005840" cy="1005840"/>
          </a:xfrm>
          <a:prstGeom prst="ellipse">
            <a:avLst/>
          </a:prstGeom>
          <a:solidFill>
            <a:srgbClr val="E8EEF2"/>
          </a:solidFill>
          <a:ln w="19050">
            <a:solidFill>
              <a:srgbClr val="065A82"/>
            </a:solidFill>
            <a:prstDash val="solid"/>
          </a:ln>
        </p:spPr>
      </p:sp>
      <p:pic>
        <p:nvPicPr>
          <p:cNvPr id="9" name="Image 1" descr="preencoded.png">    </p:cNvPr>
          <p:cNvPicPr>
            <a:picLocks noChangeAspect="1"/>
          </p:cNvPicPr>
          <p:nvPr/>
        </p:nvPicPr>
        <p:blipFill>
          <a:blip r:embed="rId2"/>
          <a:stretch>
            <a:fillRect/>
          </a:stretch>
        </p:blipFill>
        <p:spPr>
          <a:xfrm>
            <a:off x="2697480" y="1298448"/>
            <a:ext cx="548640" cy="548640"/>
          </a:xfrm>
          <a:prstGeom prst="rect">
            <a:avLst/>
          </a:prstGeom>
        </p:spPr>
      </p:pic>
      <p:sp>
        <p:nvSpPr>
          <p:cNvPr id="10" name="Text 6"/>
          <p:cNvSpPr/>
          <p:nvPr/>
        </p:nvSpPr>
        <p:spPr>
          <a:xfrm>
            <a:off x="2148840" y="2286000"/>
            <a:ext cx="1645920" cy="36576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鈴木 花子</a:t>
            </a:r>
            <a:endParaRPr lang="en-US" sz="1400" dirty="0"/>
          </a:p>
        </p:txBody>
      </p:sp>
      <p:sp>
        <p:nvSpPr>
          <p:cNvPr id="11" name="Text 7"/>
          <p:cNvSpPr/>
          <p:nvPr/>
        </p:nvSpPr>
        <p:spPr>
          <a:xfrm>
            <a:off x="2148840" y="2606040"/>
            <a:ext cx="1645920" cy="32004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CTO</a:t>
            </a:r>
            <a:endParaRPr lang="en-US" sz="1200" dirty="0"/>
          </a:p>
        </p:txBody>
      </p:sp>
      <p:sp>
        <p:nvSpPr>
          <p:cNvPr id="12" name="Text 8"/>
          <p:cNvSpPr/>
          <p:nvPr/>
        </p:nvSpPr>
        <p:spPr>
          <a:xfrm>
            <a:off x="2148840" y="2926080"/>
            <a:ext cx="1645920" cy="640080"/>
          </a:xfrm>
          <a:prstGeom prst="rect">
            <a:avLst/>
          </a:prstGeom>
          <a:noFill/>
          <a:ln/>
        </p:spPr>
        <p:txBody>
          <a:bodyPr wrap="square" lIns="0" tIns="0" rIns="0" bIns="0" rtlCol="0" anchor="t"/>
          <a:lstStyle/>
          <a:p>
            <a:pPr algn="ctr" indent="0" marL="0">
              <a:buNone/>
            </a:pPr>
            <a:r>
              <a:rPr lang="en-US" sz="1000" dirty="0">
                <a:solidFill>
                  <a:srgbClr val="333333"/>
                </a:solidFill>
                <a:latin typeface="Calibri" pitchFamily="34" charset="0"/>
                <a:ea typeface="Calibri" pitchFamily="34" charset="-122"/>
                <a:cs typeface="Calibri" pitchFamily="34" charset="-120"/>
              </a:rPr>
              <a:t>元Google DeepMind、MIT CS PhD</a:t>
            </a:r>
            <a:endParaRPr lang="en-US" sz="1000" dirty="0"/>
          </a:p>
        </p:txBody>
      </p:sp>
      <p:sp>
        <p:nvSpPr>
          <p:cNvPr id="13" name="Shape 9"/>
          <p:cNvSpPr/>
          <p:nvPr/>
        </p:nvSpPr>
        <p:spPr>
          <a:xfrm>
            <a:off x="4160520" y="1097280"/>
            <a:ext cx="1005840" cy="1005840"/>
          </a:xfrm>
          <a:prstGeom prst="ellipse">
            <a:avLst/>
          </a:prstGeom>
          <a:solidFill>
            <a:srgbClr val="E8EEF2"/>
          </a:solidFill>
          <a:ln w="19050">
            <a:solidFill>
              <a:srgbClr val="065A82"/>
            </a:solidFill>
            <a:prstDash val="solid"/>
          </a:ln>
        </p:spPr>
      </p:sp>
      <p:pic>
        <p:nvPicPr>
          <p:cNvPr id="14" name="Image 2" descr="preencoded.png">    </p:cNvPr>
          <p:cNvPicPr>
            <a:picLocks noChangeAspect="1"/>
          </p:cNvPicPr>
          <p:nvPr/>
        </p:nvPicPr>
        <p:blipFill>
          <a:blip r:embed="rId3"/>
          <a:stretch>
            <a:fillRect/>
          </a:stretch>
        </p:blipFill>
        <p:spPr>
          <a:xfrm>
            <a:off x="4389120" y="1298448"/>
            <a:ext cx="548640" cy="548640"/>
          </a:xfrm>
          <a:prstGeom prst="rect">
            <a:avLst/>
          </a:prstGeom>
        </p:spPr>
      </p:pic>
      <p:sp>
        <p:nvSpPr>
          <p:cNvPr id="15" name="Text 10"/>
          <p:cNvSpPr/>
          <p:nvPr/>
        </p:nvSpPr>
        <p:spPr>
          <a:xfrm>
            <a:off x="3840480" y="2286000"/>
            <a:ext cx="1645920" cy="36576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佐藤 健一</a:t>
            </a:r>
            <a:endParaRPr lang="en-US" sz="1400" dirty="0"/>
          </a:p>
        </p:txBody>
      </p:sp>
      <p:sp>
        <p:nvSpPr>
          <p:cNvPr id="16" name="Text 11"/>
          <p:cNvSpPr/>
          <p:nvPr/>
        </p:nvSpPr>
        <p:spPr>
          <a:xfrm>
            <a:off x="3840480" y="2606040"/>
            <a:ext cx="1645920" cy="32004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CMO</a:t>
            </a:r>
            <a:endParaRPr lang="en-US" sz="1200" dirty="0"/>
          </a:p>
        </p:txBody>
      </p:sp>
      <p:sp>
        <p:nvSpPr>
          <p:cNvPr id="17" name="Text 12"/>
          <p:cNvSpPr/>
          <p:nvPr/>
        </p:nvSpPr>
        <p:spPr>
          <a:xfrm>
            <a:off x="3840480" y="2926080"/>
            <a:ext cx="1645920" cy="640080"/>
          </a:xfrm>
          <a:prstGeom prst="rect">
            <a:avLst/>
          </a:prstGeom>
          <a:noFill/>
          <a:ln/>
        </p:spPr>
        <p:txBody>
          <a:bodyPr wrap="square" lIns="0" tIns="0" rIns="0" bIns="0" rtlCol="0" anchor="t"/>
          <a:lstStyle/>
          <a:p>
            <a:pPr algn="ctr" indent="0" marL="0">
              <a:buNone/>
            </a:pPr>
            <a:r>
              <a:rPr lang="en-US" sz="1000" dirty="0">
                <a:solidFill>
                  <a:srgbClr val="333333"/>
                </a:solidFill>
                <a:latin typeface="Calibri" pitchFamily="34" charset="0"/>
                <a:ea typeface="Calibri" pitchFamily="34" charset="-122"/>
                <a:cs typeface="Calibri" pitchFamily="34" charset="-120"/>
              </a:rPr>
              <a:t>元Johnson &amp; Johnson Japan</a:t>
            </a:r>
            <a:endParaRPr lang="en-US" sz="1000" dirty="0"/>
          </a:p>
        </p:txBody>
      </p:sp>
      <p:sp>
        <p:nvSpPr>
          <p:cNvPr id="18" name="Shape 13"/>
          <p:cNvSpPr/>
          <p:nvPr/>
        </p:nvSpPr>
        <p:spPr>
          <a:xfrm>
            <a:off x="5852160" y="1097280"/>
            <a:ext cx="1005840" cy="1005840"/>
          </a:xfrm>
          <a:prstGeom prst="ellipse">
            <a:avLst/>
          </a:prstGeom>
          <a:solidFill>
            <a:srgbClr val="E8EEF2"/>
          </a:solidFill>
          <a:ln w="19050">
            <a:solidFill>
              <a:srgbClr val="065A82"/>
            </a:solidFill>
            <a:prstDash val="solid"/>
          </a:ln>
        </p:spPr>
      </p:sp>
      <p:pic>
        <p:nvPicPr>
          <p:cNvPr id="19" name="Image 3" descr="preencoded.png">    </p:cNvPr>
          <p:cNvPicPr>
            <a:picLocks noChangeAspect="1"/>
          </p:cNvPicPr>
          <p:nvPr/>
        </p:nvPicPr>
        <p:blipFill>
          <a:blip r:embed="rId4"/>
          <a:stretch>
            <a:fillRect/>
          </a:stretch>
        </p:blipFill>
        <p:spPr>
          <a:xfrm>
            <a:off x="6080760" y="1298448"/>
            <a:ext cx="548640" cy="548640"/>
          </a:xfrm>
          <a:prstGeom prst="rect">
            <a:avLst/>
          </a:prstGeom>
        </p:spPr>
      </p:pic>
      <p:sp>
        <p:nvSpPr>
          <p:cNvPr id="20" name="Text 14"/>
          <p:cNvSpPr/>
          <p:nvPr/>
        </p:nvSpPr>
        <p:spPr>
          <a:xfrm>
            <a:off x="5532120" y="2286000"/>
            <a:ext cx="1645920" cy="36576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山田 美咲</a:t>
            </a:r>
            <a:endParaRPr lang="en-US" sz="1400" dirty="0"/>
          </a:p>
        </p:txBody>
      </p:sp>
      <p:sp>
        <p:nvSpPr>
          <p:cNvPr id="21" name="Text 15"/>
          <p:cNvSpPr/>
          <p:nvPr/>
        </p:nvSpPr>
        <p:spPr>
          <a:xfrm>
            <a:off x="5532120" y="2606040"/>
            <a:ext cx="1645920" cy="32004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開発統括</a:t>
            </a:r>
            <a:endParaRPr lang="en-US" sz="1200" dirty="0"/>
          </a:p>
        </p:txBody>
      </p:sp>
      <p:sp>
        <p:nvSpPr>
          <p:cNvPr id="22" name="Text 16"/>
          <p:cNvSpPr/>
          <p:nvPr/>
        </p:nvSpPr>
        <p:spPr>
          <a:xfrm>
            <a:off x="5532120" y="2926080"/>
            <a:ext cx="1645920" cy="640080"/>
          </a:xfrm>
          <a:prstGeom prst="rect">
            <a:avLst/>
          </a:prstGeom>
          <a:noFill/>
          <a:ln/>
        </p:spPr>
        <p:txBody>
          <a:bodyPr wrap="square" lIns="0" tIns="0" rIns="0" bIns="0" rtlCol="0" anchor="t"/>
          <a:lstStyle/>
          <a:p>
            <a:pPr algn="ctr" indent="0" marL="0">
              <a:buNone/>
            </a:pPr>
            <a:r>
              <a:rPr lang="en-US" sz="1000" dirty="0">
                <a:solidFill>
                  <a:srgbClr val="333333"/>
                </a:solidFill>
                <a:latin typeface="Calibri" pitchFamily="34" charset="0"/>
                <a:ea typeface="Calibri" pitchFamily="34" charset="-122"/>
                <a:cs typeface="Calibri" pitchFamily="34" charset="-120"/>
              </a:rPr>
              <a:t>元Preferred Networks</a:t>
            </a:r>
            <a:endParaRPr lang="en-US" sz="1000" dirty="0"/>
          </a:p>
        </p:txBody>
      </p:sp>
      <p:sp>
        <p:nvSpPr>
          <p:cNvPr id="23" name="Shape 17"/>
          <p:cNvSpPr/>
          <p:nvPr/>
        </p:nvSpPr>
        <p:spPr>
          <a:xfrm>
            <a:off x="7543800" y="1097280"/>
            <a:ext cx="1005840" cy="1005840"/>
          </a:xfrm>
          <a:prstGeom prst="ellipse">
            <a:avLst/>
          </a:prstGeom>
          <a:solidFill>
            <a:srgbClr val="E8EEF2"/>
          </a:solidFill>
          <a:ln w="19050">
            <a:solidFill>
              <a:srgbClr val="065A82"/>
            </a:solidFill>
            <a:prstDash val="solid"/>
          </a:ln>
        </p:spPr>
      </p:sp>
      <p:pic>
        <p:nvPicPr>
          <p:cNvPr id="24" name="Image 4" descr="preencoded.png">    </p:cNvPr>
          <p:cNvPicPr>
            <a:picLocks noChangeAspect="1"/>
          </p:cNvPicPr>
          <p:nvPr/>
        </p:nvPicPr>
        <p:blipFill>
          <a:blip r:embed="rId5"/>
          <a:stretch>
            <a:fillRect/>
          </a:stretch>
        </p:blipFill>
        <p:spPr>
          <a:xfrm>
            <a:off x="7772400" y="1298448"/>
            <a:ext cx="548640" cy="548640"/>
          </a:xfrm>
          <a:prstGeom prst="rect">
            <a:avLst/>
          </a:prstGeom>
        </p:spPr>
      </p:pic>
      <p:sp>
        <p:nvSpPr>
          <p:cNvPr id="25" name="Text 18"/>
          <p:cNvSpPr/>
          <p:nvPr/>
        </p:nvSpPr>
        <p:spPr>
          <a:xfrm>
            <a:off x="7223760" y="2286000"/>
            <a:ext cx="1645920" cy="36576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高橋 誠</a:t>
            </a:r>
            <a:endParaRPr lang="en-US" sz="1400" dirty="0"/>
          </a:p>
        </p:txBody>
      </p:sp>
      <p:sp>
        <p:nvSpPr>
          <p:cNvPr id="26" name="Text 19"/>
          <p:cNvSpPr/>
          <p:nvPr/>
        </p:nvSpPr>
        <p:spPr>
          <a:xfrm>
            <a:off x="7223760" y="2606040"/>
            <a:ext cx="1645920" cy="32004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営業統括</a:t>
            </a:r>
            <a:endParaRPr lang="en-US" sz="1200" dirty="0"/>
          </a:p>
        </p:txBody>
      </p:sp>
      <p:sp>
        <p:nvSpPr>
          <p:cNvPr id="27" name="Text 20"/>
          <p:cNvSpPr/>
          <p:nvPr/>
        </p:nvSpPr>
        <p:spPr>
          <a:xfrm>
            <a:off x="7223760" y="2926080"/>
            <a:ext cx="1645920" cy="640080"/>
          </a:xfrm>
          <a:prstGeom prst="rect">
            <a:avLst/>
          </a:prstGeom>
          <a:noFill/>
          <a:ln/>
        </p:spPr>
        <p:txBody>
          <a:bodyPr wrap="square" lIns="0" tIns="0" rIns="0" bIns="0" rtlCol="0" anchor="t"/>
          <a:lstStyle/>
          <a:p>
            <a:pPr algn="ctr" indent="0" marL="0">
              <a:buNone/>
            </a:pPr>
            <a:r>
              <a:rPr lang="en-US" sz="1000" dirty="0">
                <a:solidFill>
                  <a:srgbClr val="333333"/>
                </a:solidFill>
                <a:latin typeface="Calibri" pitchFamily="34" charset="0"/>
                <a:ea typeface="Calibri" pitchFamily="34" charset="-122"/>
                <a:cs typeface="Calibri" pitchFamily="34" charset="-120"/>
              </a:rPr>
              <a:t>元Salesforce Japan</a:t>
            </a:r>
            <a:endParaRPr lang="en-US" sz="1000" dirty="0"/>
          </a:p>
        </p:txBody>
      </p:sp>
      <p:sp>
        <p:nvSpPr>
          <p:cNvPr id="28" name="Text 21"/>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10</a:t>
            </a:r>
            <a:endParaRPr lang="en-US" sz="1000" dirty="0"/>
          </a:p>
        </p:txBody>
      </p:sp>
      <p:sp>
        <p:nvSpPr>
          <p:cNvPr id="29" name="Text 22"/>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主要KPI</a:t>
            </a:r>
            <a:endParaRPr lang="en-US" sz="3600" dirty="0"/>
          </a:p>
        </p:txBody>
      </p:sp>
      <p:sp>
        <p:nvSpPr>
          <p:cNvPr id="3" name="Shape 1"/>
          <p:cNvSpPr/>
          <p:nvPr/>
        </p:nvSpPr>
        <p:spPr>
          <a:xfrm>
            <a:off x="731520" y="1188720"/>
            <a:ext cx="3749040" cy="150876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4" name="Shape 2"/>
          <p:cNvSpPr/>
          <p:nvPr/>
        </p:nvSpPr>
        <p:spPr>
          <a:xfrm>
            <a:off x="731520" y="1188720"/>
            <a:ext cx="54864" cy="1508760"/>
          </a:xfrm>
          <a:prstGeom prst="rect">
            <a:avLst/>
          </a:prstGeom>
          <a:solidFill>
            <a:srgbClr val="2E7D32"/>
          </a:solidFill>
          <a:ln/>
        </p:spPr>
      </p:sp>
      <p:sp>
        <p:nvSpPr>
          <p:cNvPr id="5" name="Text 3"/>
          <p:cNvSpPr/>
          <p:nvPr/>
        </p:nvSpPr>
        <p:spPr>
          <a:xfrm>
            <a:off x="960120" y="1280160"/>
            <a:ext cx="3291840" cy="320040"/>
          </a:xfrm>
          <a:prstGeom prst="rect">
            <a:avLst/>
          </a:prstGeom>
          <a:noFill/>
          <a:ln/>
        </p:spPr>
        <p:txBody>
          <a:bodyPr wrap="square" lIns="0" tIns="0" rIns="0" bIns="0" rtlCol="0" anchor="ctr"/>
          <a:lstStyle/>
          <a:p>
            <a:pPr algn="l" indent="0" marL="0">
              <a:buNone/>
            </a:pPr>
            <a:r>
              <a:rPr lang="en-US" sz="1300" b="1" dirty="0">
                <a:solidFill>
                  <a:srgbClr val="333333"/>
                </a:solidFill>
                <a:latin typeface="Calibri" pitchFamily="34" charset="0"/>
                <a:ea typeface="Calibri" pitchFamily="34" charset="-122"/>
                <a:cs typeface="Calibri" pitchFamily="34" charset="-120"/>
              </a:rPr>
              <a:t>NPS</a:t>
            </a:r>
            <a:endParaRPr lang="en-US" sz="1300" dirty="0"/>
          </a:p>
        </p:txBody>
      </p:sp>
      <p:sp>
        <p:nvSpPr>
          <p:cNvPr id="6" name="Text 4"/>
          <p:cNvSpPr/>
          <p:nvPr/>
        </p:nvSpPr>
        <p:spPr>
          <a:xfrm>
            <a:off x="960120" y="1600200"/>
            <a:ext cx="3291840" cy="777240"/>
          </a:xfrm>
          <a:prstGeom prst="rect">
            <a:avLst/>
          </a:prstGeom>
          <a:noFill/>
          <a:ln/>
        </p:spPr>
        <p:txBody>
          <a:bodyPr wrap="square" lIns="0" tIns="0" rIns="0" bIns="0" rtlCol="0" anchor="ctr"/>
          <a:lstStyle/>
          <a:p>
            <a:pPr algn="l" indent="0" marL="0">
              <a:buNone/>
            </a:pPr>
            <a:r>
              <a:rPr lang="en-US" sz="4800" b="1" dirty="0">
                <a:solidFill>
                  <a:srgbClr val="2E7D32"/>
                </a:solidFill>
                <a:latin typeface="Georgia" pitchFamily="34" charset="0"/>
                <a:ea typeface="Georgia" pitchFamily="34" charset="-122"/>
                <a:cs typeface="Georgia" pitchFamily="34" charset="-120"/>
              </a:rPr>
              <a:t>72</a:t>
            </a:r>
            <a:endParaRPr lang="en-US" sz="4800" dirty="0"/>
          </a:p>
        </p:txBody>
      </p:sp>
      <p:sp>
        <p:nvSpPr>
          <p:cNvPr id="7" name="Shape 5"/>
          <p:cNvSpPr/>
          <p:nvPr/>
        </p:nvSpPr>
        <p:spPr>
          <a:xfrm>
            <a:off x="4663440" y="1188720"/>
            <a:ext cx="3749040" cy="150876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8" name="Shape 6"/>
          <p:cNvSpPr/>
          <p:nvPr/>
        </p:nvSpPr>
        <p:spPr>
          <a:xfrm>
            <a:off x="4663440" y="1188720"/>
            <a:ext cx="54864" cy="1508760"/>
          </a:xfrm>
          <a:prstGeom prst="rect">
            <a:avLst/>
          </a:prstGeom>
          <a:solidFill>
            <a:srgbClr val="2E7D32"/>
          </a:solidFill>
          <a:ln/>
        </p:spPr>
      </p:sp>
      <p:sp>
        <p:nvSpPr>
          <p:cNvPr id="9" name="Text 7"/>
          <p:cNvSpPr/>
          <p:nvPr/>
        </p:nvSpPr>
        <p:spPr>
          <a:xfrm>
            <a:off x="4892040" y="1280160"/>
            <a:ext cx="3291840" cy="320040"/>
          </a:xfrm>
          <a:prstGeom prst="rect">
            <a:avLst/>
          </a:prstGeom>
          <a:noFill/>
          <a:ln/>
        </p:spPr>
        <p:txBody>
          <a:bodyPr wrap="square" lIns="0" tIns="0" rIns="0" bIns="0" rtlCol="0" anchor="ctr"/>
          <a:lstStyle/>
          <a:p>
            <a:pPr algn="l" indent="0" marL="0">
              <a:buNone/>
            </a:pPr>
            <a:r>
              <a:rPr lang="en-US" sz="1300" b="1" dirty="0">
                <a:solidFill>
                  <a:srgbClr val="333333"/>
                </a:solidFill>
                <a:latin typeface="Calibri" pitchFamily="34" charset="0"/>
                <a:ea typeface="Calibri" pitchFamily="34" charset="-122"/>
                <a:cs typeface="Calibri" pitchFamily="34" charset="-120"/>
              </a:rPr>
              <a:t>チャーンレート</a:t>
            </a:r>
            <a:endParaRPr lang="en-US" sz="1300" dirty="0"/>
          </a:p>
        </p:txBody>
      </p:sp>
      <p:sp>
        <p:nvSpPr>
          <p:cNvPr id="10" name="Text 8"/>
          <p:cNvSpPr/>
          <p:nvPr/>
        </p:nvSpPr>
        <p:spPr>
          <a:xfrm>
            <a:off x="4892040" y="1600200"/>
            <a:ext cx="3291840" cy="777240"/>
          </a:xfrm>
          <a:prstGeom prst="rect">
            <a:avLst/>
          </a:prstGeom>
          <a:noFill/>
          <a:ln/>
        </p:spPr>
        <p:txBody>
          <a:bodyPr wrap="square" lIns="0" tIns="0" rIns="0" bIns="0" rtlCol="0" anchor="ctr"/>
          <a:lstStyle/>
          <a:p>
            <a:pPr algn="l" indent="0" marL="0">
              <a:buNone/>
            </a:pPr>
            <a:r>
              <a:rPr lang="en-US" sz="4800" b="1" dirty="0">
                <a:solidFill>
                  <a:srgbClr val="2E7D32"/>
                </a:solidFill>
                <a:latin typeface="Georgia" pitchFamily="34" charset="0"/>
                <a:ea typeface="Georgia" pitchFamily="34" charset="-122"/>
                <a:cs typeface="Georgia" pitchFamily="34" charset="-120"/>
              </a:rPr>
              <a:t>0.8%</a:t>
            </a:r>
            <a:endParaRPr lang="en-US" sz="4800" dirty="0"/>
          </a:p>
        </p:txBody>
      </p:sp>
      <p:sp>
        <p:nvSpPr>
          <p:cNvPr id="11" name="Text 9"/>
          <p:cNvSpPr/>
          <p:nvPr/>
        </p:nvSpPr>
        <p:spPr>
          <a:xfrm>
            <a:off x="4892040" y="2331720"/>
            <a:ext cx="3291840" cy="274320"/>
          </a:xfrm>
          <a:prstGeom prst="rect">
            <a:avLst/>
          </a:prstGeom>
          <a:noFill/>
          <a:ln/>
        </p:spPr>
        <p:txBody>
          <a:bodyPr wrap="square" lIns="0" tIns="0" rIns="0" bIns="0" rtlCol="0" anchor="ctr"/>
          <a:lstStyle/>
          <a:p>
            <a:pPr algn="l" indent="0" marL="0">
              <a:buNone/>
            </a:pPr>
            <a:r>
              <a:rPr lang="en-US" sz="1200" dirty="0">
                <a:solidFill>
                  <a:srgbClr val="999999"/>
                </a:solidFill>
                <a:latin typeface="Calibri" pitchFamily="34" charset="0"/>
                <a:ea typeface="Calibri" pitchFamily="34" charset="-122"/>
                <a:cs typeface="Calibri" pitchFamily="34" charset="-120"/>
              </a:rPr>
              <a:t>/月</a:t>
            </a:r>
            <a:endParaRPr lang="en-US" sz="1200" dirty="0"/>
          </a:p>
        </p:txBody>
      </p:sp>
      <p:sp>
        <p:nvSpPr>
          <p:cNvPr id="12" name="Shape 10"/>
          <p:cNvSpPr/>
          <p:nvPr/>
        </p:nvSpPr>
        <p:spPr>
          <a:xfrm>
            <a:off x="731520" y="2926080"/>
            <a:ext cx="3749040" cy="150876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3" name="Shape 11"/>
          <p:cNvSpPr/>
          <p:nvPr/>
        </p:nvSpPr>
        <p:spPr>
          <a:xfrm>
            <a:off x="731520" y="2926080"/>
            <a:ext cx="54864" cy="1508760"/>
          </a:xfrm>
          <a:prstGeom prst="rect">
            <a:avLst/>
          </a:prstGeom>
          <a:solidFill>
            <a:srgbClr val="065A82"/>
          </a:solidFill>
          <a:ln/>
        </p:spPr>
      </p:sp>
      <p:sp>
        <p:nvSpPr>
          <p:cNvPr id="14" name="Text 12"/>
          <p:cNvSpPr/>
          <p:nvPr/>
        </p:nvSpPr>
        <p:spPr>
          <a:xfrm>
            <a:off x="960120" y="3017520"/>
            <a:ext cx="3291840" cy="320040"/>
          </a:xfrm>
          <a:prstGeom prst="rect">
            <a:avLst/>
          </a:prstGeom>
          <a:noFill/>
          <a:ln/>
        </p:spPr>
        <p:txBody>
          <a:bodyPr wrap="square" lIns="0" tIns="0" rIns="0" bIns="0" rtlCol="0" anchor="ctr"/>
          <a:lstStyle/>
          <a:p>
            <a:pPr algn="l" indent="0" marL="0">
              <a:buNone/>
            </a:pPr>
            <a:r>
              <a:rPr lang="en-US" sz="1300" b="1" dirty="0">
                <a:solidFill>
                  <a:srgbClr val="333333"/>
                </a:solidFill>
                <a:latin typeface="Calibri" pitchFamily="34" charset="0"/>
                <a:ea typeface="Calibri" pitchFamily="34" charset="-122"/>
                <a:cs typeface="Calibri" pitchFamily="34" charset="-120"/>
              </a:rPr>
              <a:t>LTV/CAC比</a:t>
            </a:r>
            <a:endParaRPr lang="en-US" sz="1300" dirty="0"/>
          </a:p>
        </p:txBody>
      </p:sp>
      <p:sp>
        <p:nvSpPr>
          <p:cNvPr id="15" name="Text 13"/>
          <p:cNvSpPr/>
          <p:nvPr/>
        </p:nvSpPr>
        <p:spPr>
          <a:xfrm>
            <a:off x="960120" y="3337560"/>
            <a:ext cx="3291840" cy="777240"/>
          </a:xfrm>
          <a:prstGeom prst="rect">
            <a:avLst/>
          </a:prstGeom>
          <a:noFill/>
          <a:ln/>
        </p:spPr>
        <p:txBody>
          <a:bodyPr wrap="square" lIns="0" tIns="0" rIns="0" bIns="0" rtlCol="0" anchor="ctr"/>
          <a:lstStyle/>
          <a:p>
            <a:pPr algn="l" indent="0" marL="0">
              <a:buNone/>
            </a:pPr>
            <a:r>
              <a:rPr lang="en-US" sz="4800" b="1" dirty="0">
                <a:solidFill>
                  <a:srgbClr val="065A82"/>
                </a:solidFill>
                <a:latin typeface="Georgia" pitchFamily="34" charset="0"/>
                <a:ea typeface="Georgia" pitchFamily="34" charset="-122"/>
                <a:cs typeface="Georgia" pitchFamily="34" charset="-120"/>
              </a:rPr>
              <a:t>8.5x</a:t>
            </a:r>
            <a:endParaRPr lang="en-US" sz="4800" dirty="0"/>
          </a:p>
        </p:txBody>
      </p:sp>
      <p:sp>
        <p:nvSpPr>
          <p:cNvPr id="16" name="Shape 14"/>
          <p:cNvSpPr/>
          <p:nvPr/>
        </p:nvSpPr>
        <p:spPr>
          <a:xfrm>
            <a:off x="4663440" y="2926080"/>
            <a:ext cx="3749040" cy="150876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7" name="Shape 15"/>
          <p:cNvSpPr/>
          <p:nvPr/>
        </p:nvSpPr>
        <p:spPr>
          <a:xfrm>
            <a:off x="4663440" y="2926080"/>
            <a:ext cx="54864" cy="1508760"/>
          </a:xfrm>
          <a:prstGeom prst="rect">
            <a:avLst/>
          </a:prstGeom>
          <a:solidFill>
            <a:srgbClr val="065A82"/>
          </a:solidFill>
          <a:ln/>
        </p:spPr>
      </p:sp>
      <p:sp>
        <p:nvSpPr>
          <p:cNvPr id="18" name="Text 16"/>
          <p:cNvSpPr/>
          <p:nvPr/>
        </p:nvSpPr>
        <p:spPr>
          <a:xfrm>
            <a:off x="4892040" y="3017520"/>
            <a:ext cx="3291840" cy="320040"/>
          </a:xfrm>
          <a:prstGeom prst="rect">
            <a:avLst/>
          </a:prstGeom>
          <a:noFill/>
          <a:ln/>
        </p:spPr>
        <p:txBody>
          <a:bodyPr wrap="square" lIns="0" tIns="0" rIns="0" bIns="0" rtlCol="0" anchor="ctr"/>
          <a:lstStyle/>
          <a:p>
            <a:pPr algn="l" indent="0" marL="0">
              <a:buNone/>
            </a:pPr>
            <a:r>
              <a:rPr lang="en-US" sz="1300" b="1" dirty="0">
                <a:solidFill>
                  <a:srgbClr val="333333"/>
                </a:solidFill>
                <a:latin typeface="Calibri" pitchFamily="34" charset="0"/>
                <a:ea typeface="Calibri" pitchFamily="34" charset="-122"/>
                <a:cs typeface="Calibri" pitchFamily="34" charset="-120"/>
              </a:rPr>
              <a:t>導入期間</a:t>
            </a:r>
            <a:endParaRPr lang="en-US" sz="1300" dirty="0"/>
          </a:p>
        </p:txBody>
      </p:sp>
      <p:sp>
        <p:nvSpPr>
          <p:cNvPr id="19" name="Text 17"/>
          <p:cNvSpPr/>
          <p:nvPr/>
        </p:nvSpPr>
        <p:spPr>
          <a:xfrm>
            <a:off x="4892040" y="3337560"/>
            <a:ext cx="3291840" cy="777240"/>
          </a:xfrm>
          <a:prstGeom prst="rect">
            <a:avLst/>
          </a:prstGeom>
          <a:noFill/>
          <a:ln/>
        </p:spPr>
        <p:txBody>
          <a:bodyPr wrap="square" lIns="0" tIns="0" rIns="0" bIns="0" rtlCol="0" anchor="ctr"/>
          <a:lstStyle/>
          <a:p>
            <a:pPr algn="l" indent="0" marL="0">
              <a:buNone/>
            </a:pPr>
            <a:r>
              <a:rPr lang="en-US" sz="4800" b="1" dirty="0">
                <a:solidFill>
                  <a:srgbClr val="065A82"/>
                </a:solidFill>
                <a:latin typeface="Georgia" pitchFamily="34" charset="0"/>
                <a:ea typeface="Georgia" pitchFamily="34" charset="-122"/>
                <a:cs typeface="Georgia" pitchFamily="34" charset="-120"/>
              </a:rPr>
              <a:t>6</a:t>
            </a:r>
            <a:endParaRPr lang="en-US" sz="4800" dirty="0"/>
          </a:p>
        </p:txBody>
      </p:sp>
      <p:sp>
        <p:nvSpPr>
          <p:cNvPr id="20" name="Text 18"/>
          <p:cNvSpPr/>
          <p:nvPr/>
        </p:nvSpPr>
        <p:spPr>
          <a:xfrm>
            <a:off x="4892040" y="4069080"/>
            <a:ext cx="3291840" cy="274320"/>
          </a:xfrm>
          <a:prstGeom prst="rect">
            <a:avLst/>
          </a:prstGeom>
          <a:noFill/>
          <a:ln/>
        </p:spPr>
        <p:txBody>
          <a:bodyPr wrap="square" lIns="0" tIns="0" rIns="0" bIns="0" rtlCol="0" anchor="ctr"/>
          <a:lstStyle/>
          <a:p>
            <a:pPr algn="l" indent="0" marL="0">
              <a:buNone/>
            </a:pPr>
            <a:r>
              <a:rPr lang="en-US" sz="1200" dirty="0">
                <a:solidFill>
                  <a:srgbClr val="999999"/>
                </a:solidFill>
                <a:latin typeface="Calibri" pitchFamily="34" charset="0"/>
                <a:ea typeface="Calibri" pitchFamily="34" charset="-122"/>
                <a:cs typeface="Calibri" pitchFamily="34" charset="-120"/>
              </a:rPr>
              <a:t>週間（平均）</a:t>
            </a:r>
            <a:endParaRPr lang="en-US" sz="1200" dirty="0"/>
          </a:p>
        </p:txBody>
      </p:sp>
      <p:sp>
        <p:nvSpPr>
          <p:cNvPr id="21" name="Text 19"/>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11</a:t>
            </a:r>
            <a:endParaRPr lang="en-US" sz="1000" dirty="0"/>
          </a:p>
        </p:txBody>
      </p:sp>
      <p:sp>
        <p:nvSpPr>
          <p:cNvPr id="22" name="Text 20"/>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財務予測</a:t>
            </a:r>
            <a:endParaRPr lang="en-US" sz="36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731520" y="1188720"/>
          <a:ext cx="7680960" cy="914400"/>
        </p:xfrm>
        <a:graphic>
          <a:graphicData uri="http://schemas.openxmlformats.org/drawingml/2006/table">
            <a:tbl>
              <a:tblPr/>
              <a:tblGrid>
                <a:gridCol w="1645920"/>
                <a:gridCol w="1508760"/>
                <a:gridCol w="1508760"/>
                <a:gridCol w="1508760"/>
                <a:gridCol w="1508760"/>
              </a:tblGrid>
              <a:tr h="457200">
                <a:tc>
                  <a:txBody>
                    <a:bodyPr/>
                    <a:lstStyle/>
                    <a:p>
                      <a:pPr algn="ctr" indent="0" marL="0">
                        <a:buNone/>
                      </a:pP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065A82"/>
                    </a:solidFill>
                  </a:tcPr>
                </a:tc>
                <a:tc>
                  <a:txBody>
                    <a:bodyPr/>
                    <a:lstStyle/>
                    <a:p>
                      <a:pPr algn="ctr" indent="0" marL="0">
                        <a:buNone/>
                      </a:pPr>
                      <a:r>
                        <a:rPr lang="en-US" sz="1200" b="1" dirty="0">
                          <a:solidFill>
                            <a:srgbClr val="FFFFFF"/>
                          </a:solidFill>
                          <a:latin typeface="Calibri" pitchFamily="34" charset="0"/>
                          <a:ea typeface="Calibri" pitchFamily="34" charset="-122"/>
                          <a:cs typeface="Calibri" pitchFamily="34" charset="-120"/>
                        </a:rPr>
                        <a:t>2024年</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065A82"/>
                    </a:solidFill>
                  </a:tcPr>
                </a:tc>
                <a:tc>
                  <a:txBody>
                    <a:bodyPr/>
                    <a:lstStyle/>
                    <a:p>
                      <a:pPr algn="ctr" indent="0" marL="0">
                        <a:buNone/>
                      </a:pPr>
                      <a:r>
                        <a:rPr lang="en-US" sz="1200" b="1" dirty="0">
                          <a:solidFill>
                            <a:srgbClr val="FFFFFF"/>
                          </a:solidFill>
                          <a:latin typeface="Calibri" pitchFamily="34" charset="0"/>
                          <a:ea typeface="Calibri" pitchFamily="34" charset="-122"/>
                          <a:cs typeface="Calibri" pitchFamily="34" charset="-120"/>
                        </a:rPr>
                        <a:t>2025年</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065A82"/>
                    </a:solidFill>
                  </a:tcPr>
                </a:tc>
                <a:tc>
                  <a:txBody>
                    <a:bodyPr/>
                    <a:lstStyle/>
                    <a:p>
                      <a:pPr algn="ctr" indent="0" marL="0">
                        <a:buNone/>
                      </a:pPr>
                      <a:r>
                        <a:rPr lang="en-US" sz="1200" b="1" dirty="0">
                          <a:solidFill>
                            <a:srgbClr val="FFFFFF"/>
                          </a:solidFill>
                          <a:latin typeface="Calibri" pitchFamily="34" charset="0"/>
                          <a:ea typeface="Calibri" pitchFamily="34" charset="-122"/>
                          <a:cs typeface="Calibri" pitchFamily="34" charset="-120"/>
                        </a:rPr>
                        <a:t>2026年</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065A82"/>
                    </a:solidFill>
                  </a:tcPr>
                </a:tc>
                <a:tc>
                  <a:txBody>
                    <a:bodyPr/>
                    <a:lstStyle/>
                    <a:p>
                      <a:pPr algn="ctr" indent="0" marL="0">
                        <a:buNone/>
                      </a:pPr>
                      <a:r>
                        <a:rPr lang="en-US" sz="1200" b="1" dirty="0">
                          <a:solidFill>
                            <a:srgbClr val="FFFFFF"/>
                          </a:solidFill>
                          <a:latin typeface="Calibri" pitchFamily="34" charset="0"/>
                          <a:ea typeface="Calibri" pitchFamily="34" charset="-122"/>
                          <a:cs typeface="Calibri" pitchFamily="34" charset="-120"/>
                        </a:rPr>
                        <a:t>2027年</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065A82"/>
                    </a:solidFill>
                  </a:tcPr>
                </a:tc>
              </a:tr>
              <a:tr h="502920">
                <a:tc>
                  <a:txBody>
                    <a:bodyPr/>
                    <a:lstStyle/>
                    <a:p>
                      <a:pPr algn="l" indent="0" marL="0">
                        <a:buNone/>
                      </a:pPr>
                      <a:r>
                        <a:rPr lang="en-US" sz="1200" b="1" dirty="0">
                          <a:solidFill>
                            <a:srgbClr val="21295C"/>
                          </a:solidFill>
                          <a:latin typeface="Calibri" pitchFamily="34" charset="0"/>
                          <a:ea typeface="Calibri" pitchFamily="34" charset="-122"/>
                          <a:cs typeface="Calibri" pitchFamily="34" charset="-120"/>
                        </a:rPr>
                        <a:t>売上（百万円）</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0F2F5"/>
                    </a:solidFill>
                  </a:tcPr>
                </a:tc>
                <a:tc>
                  <a:txBody>
                    <a:bodyPr/>
                    <a:lstStyle/>
                    <a:p>
                      <a:pPr algn="ctr" indent="0" marL="0">
                        <a:buNone/>
                      </a:pPr>
                      <a:r>
                        <a:rPr lang="en-US" sz="1200" dirty="0">
                          <a:solidFill>
                            <a:srgbClr val="333333"/>
                          </a:solidFill>
                          <a:latin typeface="Calibri" pitchFamily="34" charset="0"/>
                          <a:ea typeface="Calibri" pitchFamily="34" charset="-122"/>
                          <a:cs typeface="Calibri" pitchFamily="34" charset="-120"/>
                        </a:rPr>
                        <a:t>520</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333333"/>
                          </a:solidFill>
                          <a:latin typeface="Calibri" pitchFamily="34" charset="0"/>
                          <a:ea typeface="Calibri" pitchFamily="34" charset="-122"/>
                          <a:cs typeface="Calibri" pitchFamily="34" charset="-120"/>
                        </a:rPr>
                        <a:t>1,200</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333333"/>
                          </a:solidFill>
                          <a:latin typeface="Calibri" pitchFamily="34" charset="0"/>
                          <a:ea typeface="Calibri" pitchFamily="34" charset="-122"/>
                          <a:cs typeface="Calibri" pitchFamily="34" charset="-120"/>
                        </a:rPr>
                        <a:t>2,800</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333333"/>
                          </a:solidFill>
                          <a:latin typeface="Calibri" pitchFamily="34" charset="0"/>
                          <a:ea typeface="Calibri" pitchFamily="34" charset="-122"/>
                          <a:cs typeface="Calibri" pitchFamily="34" charset="-120"/>
                        </a:rPr>
                        <a:t>5,000</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r>
              <a:tr h="502920">
                <a:tc>
                  <a:txBody>
                    <a:bodyPr/>
                    <a:lstStyle/>
                    <a:p>
                      <a:pPr algn="l" indent="0" marL="0">
                        <a:buNone/>
                      </a:pPr>
                      <a:r>
                        <a:rPr lang="en-US" sz="1200" b="1" dirty="0">
                          <a:solidFill>
                            <a:srgbClr val="21295C"/>
                          </a:solidFill>
                          <a:latin typeface="Calibri" pitchFamily="34" charset="0"/>
                          <a:ea typeface="Calibri" pitchFamily="34" charset="-122"/>
                          <a:cs typeface="Calibri" pitchFamily="34" charset="-120"/>
                        </a:rPr>
                        <a:t>粗利率</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0F2F5"/>
                    </a:solidFill>
                  </a:tcPr>
                </a:tc>
                <a:tc>
                  <a:txBody>
                    <a:bodyPr/>
                    <a:lstStyle/>
                    <a:p>
                      <a:pPr algn="ctr" indent="0" marL="0">
                        <a:buNone/>
                      </a:pPr>
                      <a:r>
                        <a:rPr lang="en-US" sz="1200" dirty="0">
                          <a:solidFill>
                            <a:srgbClr val="333333"/>
                          </a:solidFill>
                          <a:latin typeface="Calibri" pitchFamily="34" charset="0"/>
                          <a:ea typeface="Calibri" pitchFamily="34" charset="-122"/>
                          <a:cs typeface="Calibri" pitchFamily="34" charset="-120"/>
                        </a:rPr>
                        <a:t>55%</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333333"/>
                          </a:solidFill>
                          <a:latin typeface="Calibri" pitchFamily="34" charset="0"/>
                          <a:ea typeface="Calibri" pitchFamily="34" charset="-122"/>
                          <a:cs typeface="Calibri" pitchFamily="34" charset="-120"/>
                        </a:rPr>
                        <a:t>62%</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333333"/>
                          </a:solidFill>
                          <a:latin typeface="Calibri" pitchFamily="34" charset="0"/>
                          <a:ea typeface="Calibri" pitchFamily="34" charset="-122"/>
                          <a:cs typeface="Calibri" pitchFamily="34" charset="-120"/>
                        </a:rPr>
                        <a:t>68%</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333333"/>
                          </a:solidFill>
                          <a:latin typeface="Calibri" pitchFamily="34" charset="0"/>
                          <a:ea typeface="Calibri" pitchFamily="34" charset="-122"/>
                          <a:cs typeface="Calibri" pitchFamily="34" charset="-120"/>
                        </a:rPr>
                        <a:t>72%</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r>
              <a:tr h="502920">
                <a:tc>
                  <a:txBody>
                    <a:bodyPr/>
                    <a:lstStyle/>
                    <a:p>
                      <a:pPr algn="l" indent="0" marL="0">
                        <a:buNone/>
                      </a:pPr>
                      <a:r>
                        <a:rPr lang="en-US" sz="1200" b="1" dirty="0">
                          <a:solidFill>
                            <a:srgbClr val="21295C"/>
                          </a:solidFill>
                          <a:latin typeface="Calibri" pitchFamily="34" charset="0"/>
                          <a:ea typeface="Calibri" pitchFamily="34" charset="-122"/>
                          <a:cs typeface="Calibri" pitchFamily="34" charset="-120"/>
                        </a:rPr>
                        <a:t>EBITDA（百万円）</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0F2F5"/>
                    </a:solidFill>
                  </a:tcPr>
                </a:tc>
                <a:tc>
                  <a:txBody>
                    <a:bodyPr/>
                    <a:lstStyle/>
                    <a:p>
                      <a:pPr algn="ctr" indent="0" marL="0">
                        <a:buNone/>
                      </a:pPr>
                      <a:r>
                        <a:rPr lang="en-US" sz="1200" dirty="0">
                          <a:solidFill>
                            <a:srgbClr val="333333"/>
                          </a:solidFill>
                          <a:latin typeface="Calibri" pitchFamily="34" charset="0"/>
                          <a:ea typeface="Calibri" pitchFamily="34" charset="-122"/>
                          <a:cs typeface="Calibri" pitchFamily="34" charset="-120"/>
                        </a:rPr>
                        <a:t>-180</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333333"/>
                          </a:solidFill>
                          <a:latin typeface="Calibri" pitchFamily="34" charset="0"/>
                          <a:ea typeface="Calibri" pitchFamily="34" charset="-122"/>
                          <a:cs typeface="Calibri" pitchFamily="34" charset="-120"/>
                        </a:rPr>
                        <a:t>-50</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2E7D32"/>
                          </a:solidFill>
                          <a:latin typeface="Calibri" pitchFamily="34" charset="0"/>
                          <a:ea typeface="Calibri" pitchFamily="34" charset="-122"/>
                          <a:cs typeface="Calibri" pitchFamily="34" charset="-120"/>
                        </a:rPr>
                        <a:t>320</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2E7D32"/>
                          </a:solidFill>
                          <a:latin typeface="Calibri" pitchFamily="34" charset="0"/>
                          <a:ea typeface="Calibri" pitchFamily="34" charset="-122"/>
                          <a:cs typeface="Calibri" pitchFamily="34" charset="-120"/>
                        </a:rPr>
                        <a:t>900</a:t>
                      </a:r>
                      <a:endParaRPr lang="en-US" sz="1200" dirty="0">
                        <a:latin typeface="Calibri" charset="0"/>
                        <a:ea typeface="Calibri" charset="0"/>
                        <a:cs typeface="Calibri" charset="0"/>
                      </a:endParaRPr>
                    </a:p>
                  </a:txBody>
                  <a:tcPr marL="101600" marR="101600" marT="63500" marB="6350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FFFFFF"/>
                    </a:solidFill>
                  </a:tcPr>
                </a:tc>
              </a:tr>
            </a:tbl>
          </a:graphicData>
        </a:graphic>
      </p:graphicFrame>
      <p:sp>
        <p:nvSpPr>
          <p:cNvPr id="4" name="Shape 1"/>
          <p:cNvSpPr/>
          <p:nvPr/>
        </p:nvSpPr>
        <p:spPr>
          <a:xfrm>
            <a:off x="731520" y="3383280"/>
            <a:ext cx="7680960" cy="640080"/>
          </a:xfrm>
          <a:prstGeom prst="rect">
            <a:avLst/>
          </a:prstGeom>
          <a:solidFill>
            <a:srgbClr val="E8F5E9"/>
          </a:solidFill>
          <a:ln/>
        </p:spPr>
      </p:sp>
      <p:sp>
        <p:nvSpPr>
          <p:cNvPr id="5" name="Shape 2"/>
          <p:cNvSpPr/>
          <p:nvPr/>
        </p:nvSpPr>
        <p:spPr>
          <a:xfrm>
            <a:off x="731520" y="3383280"/>
            <a:ext cx="54864" cy="640080"/>
          </a:xfrm>
          <a:prstGeom prst="rect">
            <a:avLst/>
          </a:prstGeom>
          <a:solidFill>
            <a:srgbClr val="2E7D32"/>
          </a:solidFill>
          <a:ln/>
        </p:spPr>
      </p:sp>
      <p:sp>
        <p:nvSpPr>
          <p:cNvPr id="6" name="Text 3"/>
          <p:cNvSpPr/>
          <p:nvPr/>
        </p:nvSpPr>
        <p:spPr>
          <a:xfrm>
            <a:off x="914400" y="3383280"/>
            <a:ext cx="7315200" cy="640080"/>
          </a:xfrm>
          <a:prstGeom prst="rect">
            <a:avLst/>
          </a:prstGeom>
          <a:noFill/>
          <a:ln/>
        </p:spPr>
        <p:txBody>
          <a:bodyPr wrap="square" lIns="0" tIns="0" rIns="0" bIns="0" rtlCol="0" anchor="ctr"/>
          <a:lstStyle/>
          <a:p>
            <a:pPr algn="l" indent="0" marL="0">
              <a:buNone/>
            </a:pPr>
            <a:r>
              <a:rPr lang="en-US" sz="1300" b="1" dirty="0">
                <a:solidFill>
                  <a:srgbClr val="2E7D32"/>
                </a:solidFill>
                <a:latin typeface="Calibri" pitchFamily="34" charset="0"/>
                <a:ea typeface="Calibri" pitchFamily="34" charset="-122"/>
                <a:cs typeface="Calibri" pitchFamily="34" charset="-120"/>
              </a:rPr>
              <a:t>2026年にEBITDA黒字転換を見込み、2027年には売上50億円・EBITDA 9億円を達成予定</a:t>
            </a:r>
            <a:endParaRPr lang="en-US" sz="1300" dirty="0"/>
          </a:p>
        </p:txBody>
      </p:sp>
      <p:sp>
        <p:nvSpPr>
          <p:cNvPr id="7" name="Text 4"/>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12</a:t>
            </a:r>
            <a:endParaRPr lang="en-US" sz="1000" dirty="0"/>
          </a:p>
        </p:txBody>
      </p:sp>
      <p:sp>
        <p:nvSpPr>
          <p:cNvPr id="8" name="Text 5"/>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資金調達</a:t>
            </a:r>
            <a:endParaRPr lang="en-US" sz="3600" dirty="0"/>
          </a:p>
        </p:txBody>
      </p:sp>
      <p:sp>
        <p:nvSpPr>
          <p:cNvPr id="3" name="Text 1"/>
          <p:cNvSpPr/>
          <p:nvPr/>
        </p:nvSpPr>
        <p:spPr>
          <a:xfrm>
            <a:off x="548640" y="1371600"/>
            <a:ext cx="3657600" cy="457200"/>
          </a:xfrm>
          <a:prstGeom prst="rect">
            <a:avLst/>
          </a:prstGeom>
          <a:noFill/>
          <a:ln/>
        </p:spPr>
        <p:txBody>
          <a:bodyPr wrap="square" lIns="0" tIns="0" rIns="0" bIns="0" rtlCol="0" anchor="ctr"/>
          <a:lstStyle/>
          <a:p>
            <a:pPr algn="l" indent="0" marL="0">
              <a:buNone/>
            </a:pPr>
            <a:r>
              <a:rPr lang="en-US" sz="1800" b="1" dirty="0">
                <a:solidFill>
                  <a:srgbClr val="1C7293"/>
                </a:solidFill>
                <a:latin typeface="Calibri" pitchFamily="34" charset="0"/>
                <a:ea typeface="Calibri" pitchFamily="34" charset="-122"/>
                <a:cs typeface="Calibri" pitchFamily="34" charset="-120"/>
              </a:rPr>
              <a:t>シリーズB</a:t>
            </a:r>
            <a:endParaRPr lang="en-US" sz="1800" dirty="0"/>
          </a:p>
        </p:txBody>
      </p:sp>
      <p:sp>
        <p:nvSpPr>
          <p:cNvPr id="4" name="Text 2"/>
          <p:cNvSpPr/>
          <p:nvPr/>
        </p:nvSpPr>
        <p:spPr>
          <a:xfrm>
            <a:off x="548640" y="1828800"/>
            <a:ext cx="3657600" cy="1097280"/>
          </a:xfrm>
          <a:prstGeom prst="rect">
            <a:avLst/>
          </a:prstGeom>
          <a:noFill/>
          <a:ln/>
        </p:spPr>
        <p:txBody>
          <a:bodyPr wrap="square" lIns="0" tIns="0" rIns="0" bIns="0" rtlCol="0" anchor="ctr"/>
          <a:lstStyle/>
          <a:p>
            <a:pPr algn="l" indent="0" marL="0">
              <a:buNone/>
            </a:pPr>
            <a:r>
              <a:rPr lang="en-US" sz="6400" b="1" dirty="0">
                <a:solidFill>
                  <a:srgbClr val="065A82"/>
                </a:solidFill>
                <a:latin typeface="Georgia" pitchFamily="34" charset="0"/>
                <a:ea typeface="Georgia" pitchFamily="34" charset="-122"/>
                <a:cs typeface="Georgia" pitchFamily="34" charset="-120"/>
              </a:rPr>
              <a:t>30億円</a:t>
            </a:r>
            <a:endParaRPr lang="en-US" sz="6400" dirty="0"/>
          </a:p>
        </p:txBody>
      </p:sp>
      <p:sp>
        <p:nvSpPr>
          <p:cNvPr id="5" name="Text 3"/>
          <p:cNvSpPr/>
          <p:nvPr/>
        </p:nvSpPr>
        <p:spPr>
          <a:xfrm>
            <a:off x="4754880" y="1005840"/>
            <a:ext cx="3931920" cy="274320"/>
          </a:xfrm>
          <a:prstGeom prst="rect">
            <a:avLst/>
          </a:prstGeom>
          <a:noFill/>
          <a:ln/>
        </p:spPr>
        <p:txBody>
          <a:bodyPr wrap="square" lIns="0" tIns="0" rIns="0" bIns="0" rtlCol="0" anchor="ctr"/>
          <a:lstStyle/>
          <a:p>
            <a:pPr algn="l" indent="0" marL="0">
              <a:buNone/>
            </a:pPr>
            <a:r>
              <a:rPr lang="en-US" sz="1400" b="1" dirty="0">
                <a:solidFill>
                  <a:srgbClr val="21295C"/>
                </a:solidFill>
                <a:latin typeface="Calibri" pitchFamily="34" charset="0"/>
                <a:ea typeface="Calibri" pitchFamily="34" charset="-122"/>
                <a:cs typeface="Calibri" pitchFamily="34" charset="-120"/>
              </a:rPr>
              <a:t>資金使途</a:t>
            </a:r>
            <a:endParaRPr lang="en-US" sz="1400" dirty="0"/>
          </a:p>
        </p:txBody>
      </p:sp>
      <p:sp>
        <p:nvSpPr>
          <p:cNvPr id="6" name="Shape 4"/>
          <p:cNvSpPr/>
          <p:nvPr/>
        </p:nvSpPr>
        <p:spPr>
          <a:xfrm>
            <a:off x="4754880" y="1280160"/>
            <a:ext cx="3931920" cy="502920"/>
          </a:xfrm>
          <a:prstGeom prst="rect">
            <a:avLst/>
          </a:prstGeom>
          <a:solidFill>
            <a:srgbClr val="E8E8E8"/>
          </a:solidFill>
          <a:ln/>
        </p:spPr>
      </p:sp>
      <p:sp>
        <p:nvSpPr>
          <p:cNvPr id="7" name="Shape 5"/>
          <p:cNvSpPr/>
          <p:nvPr/>
        </p:nvSpPr>
        <p:spPr>
          <a:xfrm>
            <a:off x="4754880" y="1280160"/>
            <a:ext cx="1769364" cy="502920"/>
          </a:xfrm>
          <a:prstGeom prst="rect">
            <a:avLst/>
          </a:prstGeom>
          <a:solidFill>
            <a:srgbClr val="065A82"/>
          </a:solidFill>
          <a:ln/>
        </p:spPr>
      </p:sp>
      <p:sp>
        <p:nvSpPr>
          <p:cNvPr id="8" name="Text 6"/>
          <p:cNvSpPr/>
          <p:nvPr/>
        </p:nvSpPr>
        <p:spPr>
          <a:xfrm>
            <a:off x="4892040" y="1280160"/>
            <a:ext cx="1586484" cy="502920"/>
          </a:xfrm>
          <a:prstGeom prst="rect">
            <a:avLst/>
          </a:prstGeom>
          <a:noFill/>
          <a:ln/>
        </p:spPr>
        <p:txBody>
          <a:bodyPr wrap="square" lIns="0" tIns="0" rIns="0" bIns="0" rtlCol="0" anchor="ctr"/>
          <a:lstStyle/>
          <a:p>
            <a:pPr algn="l" indent="0" marL="0">
              <a:buNone/>
            </a:pPr>
            <a:r>
              <a:rPr lang="en-US" sz="1100" b="1" dirty="0">
                <a:solidFill>
                  <a:srgbClr val="FFFFFF"/>
                </a:solidFill>
                <a:latin typeface="Calibri" pitchFamily="34" charset="0"/>
                <a:ea typeface="Calibri" pitchFamily="34" charset="-122"/>
                <a:cs typeface="Calibri" pitchFamily="34" charset="-120"/>
              </a:rPr>
              <a:t>研究開発  45%</a:t>
            </a:r>
            <a:endParaRPr lang="en-US" sz="1100" dirty="0"/>
          </a:p>
        </p:txBody>
      </p:sp>
      <p:sp>
        <p:nvSpPr>
          <p:cNvPr id="9" name="Text 7"/>
          <p:cNvSpPr/>
          <p:nvPr/>
        </p:nvSpPr>
        <p:spPr>
          <a:xfrm>
            <a:off x="6661404" y="1280160"/>
            <a:ext cx="1097280" cy="502920"/>
          </a:xfrm>
          <a:prstGeom prst="rect">
            <a:avLst/>
          </a:prstGeom>
          <a:noFill/>
          <a:ln/>
        </p:spPr>
        <p:txBody>
          <a:bodyPr wrap="square" lIns="0" tIns="0" rIns="0" bIns="0" rtlCol="0" anchor="ctr"/>
          <a:lstStyle/>
          <a:p>
            <a:pPr algn="l" indent="0" marL="0">
              <a:buNone/>
            </a:pPr>
            <a:r>
              <a:rPr lang="en-US" sz="1100" dirty="0">
                <a:solidFill>
                  <a:srgbClr val="333333"/>
                </a:solidFill>
                <a:latin typeface="Calibri" pitchFamily="34" charset="0"/>
                <a:ea typeface="Calibri" pitchFamily="34" charset="-122"/>
                <a:cs typeface="Calibri" pitchFamily="34" charset="-120"/>
              </a:rPr>
              <a:t>13.5億円</a:t>
            </a:r>
            <a:endParaRPr lang="en-US" sz="1100" dirty="0"/>
          </a:p>
        </p:txBody>
      </p:sp>
      <p:sp>
        <p:nvSpPr>
          <p:cNvPr id="10" name="Shape 8"/>
          <p:cNvSpPr/>
          <p:nvPr/>
        </p:nvSpPr>
        <p:spPr>
          <a:xfrm>
            <a:off x="4754880" y="1892808"/>
            <a:ext cx="3931920" cy="502920"/>
          </a:xfrm>
          <a:prstGeom prst="rect">
            <a:avLst/>
          </a:prstGeom>
          <a:solidFill>
            <a:srgbClr val="E8E8E8"/>
          </a:solidFill>
          <a:ln/>
        </p:spPr>
      </p:sp>
      <p:sp>
        <p:nvSpPr>
          <p:cNvPr id="11" name="Shape 9"/>
          <p:cNvSpPr/>
          <p:nvPr/>
        </p:nvSpPr>
        <p:spPr>
          <a:xfrm>
            <a:off x="4754880" y="1892808"/>
            <a:ext cx="1179576" cy="502920"/>
          </a:xfrm>
          <a:prstGeom prst="rect">
            <a:avLst/>
          </a:prstGeom>
          <a:solidFill>
            <a:srgbClr val="1C7293"/>
          </a:solidFill>
          <a:ln/>
        </p:spPr>
      </p:sp>
      <p:sp>
        <p:nvSpPr>
          <p:cNvPr id="12" name="Text 10"/>
          <p:cNvSpPr/>
          <p:nvPr/>
        </p:nvSpPr>
        <p:spPr>
          <a:xfrm>
            <a:off x="4800600" y="1892808"/>
            <a:ext cx="1133856"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30%</a:t>
            </a:r>
            <a:endParaRPr lang="en-US" sz="1000" dirty="0"/>
          </a:p>
        </p:txBody>
      </p:sp>
      <p:sp>
        <p:nvSpPr>
          <p:cNvPr id="13" name="Text 11"/>
          <p:cNvSpPr/>
          <p:nvPr/>
        </p:nvSpPr>
        <p:spPr>
          <a:xfrm>
            <a:off x="5980176" y="1892808"/>
            <a:ext cx="914400" cy="502920"/>
          </a:xfrm>
          <a:prstGeom prst="rect">
            <a:avLst/>
          </a:prstGeom>
          <a:noFill/>
          <a:ln/>
        </p:spPr>
        <p:txBody>
          <a:bodyPr wrap="square" lIns="0" tIns="0" rIns="0" bIns="0" rtlCol="0" anchor="ctr"/>
          <a:lstStyle/>
          <a:p>
            <a:pPr algn="l" indent="0" marL="0">
              <a:buNone/>
            </a:pPr>
            <a:r>
              <a:rPr lang="en-US" sz="1100" b="1" dirty="0">
                <a:solidFill>
                  <a:srgbClr val="1C7293"/>
                </a:solidFill>
                <a:latin typeface="Calibri" pitchFamily="34" charset="0"/>
                <a:ea typeface="Calibri" pitchFamily="34" charset="-122"/>
                <a:cs typeface="Calibri" pitchFamily="34" charset="-120"/>
              </a:rPr>
              <a:t>営業拡大</a:t>
            </a:r>
            <a:endParaRPr lang="en-US" sz="1100" dirty="0"/>
          </a:p>
        </p:txBody>
      </p:sp>
      <p:sp>
        <p:nvSpPr>
          <p:cNvPr id="14" name="Text 12"/>
          <p:cNvSpPr/>
          <p:nvPr/>
        </p:nvSpPr>
        <p:spPr>
          <a:xfrm>
            <a:off x="6940296" y="1892808"/>
            <a:ext cx="1097280" cy="502920"/>
          </a:xfrm>
          <a:prstGeom prst="rect">
            <a:avLst/>
          </a:prstGeom>
          <a:noFill/>
          <a:ln/>
        </p:spPr>
        <p:txBody>
          <a:bodyPr wrap="square" lIns="0" tIns="0" rIns="0" bIns="0" rtlCol="0" anchor="ctr"/>
          <a:lstStyle/>
          <a:p>
            <a:pPr algn="l" indent="0" marL="0">
              <a:buNone/>
            </a:pPr>
            <a:r>
              <a:rPr lang="en-US" sz="1100" dirty="0">
                <a:solidFill>
                  <a:srgbClr val="333333"/>
                </a:solidFill>
                <a:latin typeface="Calibri" pitchFamily="34" charset="0"/>
                <a:ea typeface="Calibri" pitchFamily="34" charset="-122"/>
                <a:cs typeface="Calibri" pitchFamily="34" charset="-120"/>
              </a:rPr>
              <a:t>9.0億円</a:t>
            </a:r>
            <a:endParaRPr lang="en-US" sz="1100" dirty="0"/>
          </a:p>
        </p:txBody>
      </p:sp>
      <p:sp>
        <p:nvSpPr>
          <p:cNvPr id="15" name="Shape 13"/>
          <p:cNvSpPr/>
          <p:nvPr/>
        </p:nvSpPr>
        <p:spPr>
          <a:xfrm>
            <a:off x="4754880" y="2505456"/>
            <a:ext cx="3931920" cy="502920"/>
          </a:xfrm>
          <a:prstGeom prst="rect">
            <a:avLst/>
          </a:prstGeom>
          <a:solidFill>
            <a:srgbClr val="E8E8E8"/>
          </a:solidFill>
          <a:ln/>
        </p:spPr>
      </p:sp>
      <p:sp>
        <p:nvSpPr>
          <p:cNvPr id="16" name="Shape 14"/>
          <p:cNvSpPr/>
          <p:nvPr/>
        </p:nvSpPr>
        <p:spPr>
          <a:xfrm>
            <a:off x="4754880" y="2505456"/>
            <a:ext cx="589788" cy="502920"/>
          </a:xfrm>
          <a:prstGeom prst="rect">
            <a:avLst/>
          </a:prstGeom>
          <a:solidFill>
            <a:srgbClr val="4A90D9"/>
          </a:solidFill>
          <a:ln/>
        </p:spPr>
      </p:sp>
      <p:sp>
        <p:nvSpPr>
          <p:cNvPr id="17" name="Text 15"/>
          <p:cNvSpPr/>
          <p:nvPr/>
        </p:nvSpPr>
        <p:spPr>
          <a:xfrm>
            <a:off x="4800600" y="2505456"/>
            <a:ext cx="544068"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15%</a:t>
            </a:r>
            <a:endParaRPr lang="en-US" sz="1000" dirty="0"/>
          </a:p>
        </p:txBody>
      </p:sp>
      <p:sp>
        <p:nvSpPr>
          <p:cNvPr id="18" name="Text 16"/>
          <p:cNvSpPr/>
          <p:nvPr/>
        </p:nvSpPr>
        <p:spPr>
          <a:xfrm>
            <a:off x="5390388" y="2505456"/>
            <a:ext cx="914400" cy="502920"/>
          </a:xfrm>
          <a:prstGeom prst="rect">
            <a:avLst/>
          </a:prstGeom>
          <a:noFill/>
          <a:ln/>
        </p:spPr>
        <p:txBody>
          <a:bodyPr wrap="square" lIns="0" tIns="0" rIns="0" bIns="0" rtlCol="0" anchor="ctr"/>
          <a:lstStyle/>
          <a:p>
            <a:pPr algn="l" indent="0" marL="0">
              <a:buNone/>
            </a:pPr>
            <a:r>
              <a:rPr lang="en-US" sz="1100" b="1" dirty="0">
                <a:solidFill>
                  <a:srgbClr val="4A90D9"/>
                </a:solidFill>
                <a:latin typeface="Calibri" pitchFamily="34" charset="0"/>
                <a:ea typeface="Calibri" pitchFamily="34" charset="-122"/>
                <a:cs typeface="Calibri" pitchFamily="34" charset="-120"/>
              </a:rPr>
              <a:t>海外展開</a:t>
            </a:r>
            <a:endParaRPr lang="en-US" sz="1100" dirty="0"/>
          </a:p>
        </p:txBody>
      </p:sp>
      <p:sp>
        <p:nvSpPr>
          <p:cNvPr id="19" name="Text 17"/>
          <p:cNvSpPr/>
          <p:nvPr/>
        </p:nvSpPr>
        <p:spPr>
          <a:xfrm>
            <a:off x="6350508" y="2505456"/>
            <a:ext cx="1097280" cy="502920"/>
          </a:xfrm>
          <a:prstGeom prst="rect">
            <a:avLst/>
          </a:prstGeom>
          <a:noFill/>
          <a:ln/>
        </p:spPr>
        <p:txBody>
          <a:bodyPr wrap="square" lIns="0" tIns="0" rIns="0" bIns="0" rtlCol="0" anchor="ctr"/>
          <a:lstStyle/>
          <a:p>
            <a:pPr algn="l" indent="0" marL="0">
              <a:buNone/>
            </a:pPr>
            <a:r>
              <a:rPr lang="en-US" sz="1100" dirty="0">
                <a:solidFill>
                  <a:srgbClr val="333333"/>
                </a:solidFill>
                <a:latin typeface="Calibri" pitchFamily="34" charset="0"/>
                <a:ea typeface="Calibri" pitchFamily="34" charset="-122"/>
                <a:cs typeface="Calibri" pitchFamily="34" charset="-120"/>
              </a:rPr>
              <a:t>4.5億円</a:t>
            </a:r>
            <a:endParaRPr lang="en-US" sz="1100" dirty="0"/>
          </a:p>
        </p:txBody>
      </p:sp>
      <p:sp>
        <p:nvSpPr>
          <p:cNvPr id="20" name="Shape 18"/>
          <p:cNvSpPr/>
          <p:nvPr/>
        </p:nvSpPr>
        <p:spPr>
          <a:xfrm>
            <a:off x="4754880" y="3118104"/>
            <a:ext cx="3931920" cy="502920"/>
          </a:xfrm>
          <a:prstGeom prst="rect">
            <a:avLst/>
          </a:prstGeom>
          <a:solidFill>
            <a:srgbClr val="E8E8E8"/>
          </a:solidFill>
          <a:ln/>
        </p:spPr>
      </p:sp>
      <p:sp>
        <p:nvSpPr>
          <p:cNvPr id="21" name="Shape 19"/>
          <p:cNvSpPr/>
          <p:nvPr/>
        </p:nvSpPr>
        <p:spPr>
          <a:xfrm>
            <a:off x="4754880" y="3118104"/>
            <a:ext cx="393192" cy="502920"/>
          </a:xfrm>
          <a:prstGeom prst="rect">
            <a:avLst/>
          </a:prstGeom>
          <a:solidFill>
            <a:srgbClr val="7AB8D6"/>
          </a:solidFill>
          <a:ln/>
        </p:spPr>
      </p:sp>
      <p:sp>
        <p:nvSpPr>
          <p:cNvPr id="22" name="Text 20"/>
          <p:cNvSpPr/>
          <p:nvPr/>
        </p:nvSpPr>
        <p:spPr>
          <a:xfrm>
            <a:off x="4800600" y="3118104"/>
            <a:ext cx="347472"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10%</a:t>
            </a:r>
            <a:endParaRPr lang="en-US" sz="1000" dirty="0"/>
          </a:p>
        </p:txBody>
      </p:sp>
      <p:sp>
        <p:nvSpPr>
          <p:cNvPr id="23" name="Text 21"/>
          <p:cNvSpPr/>
          <p:nvPr/>
        </p:nvSpPr>
        <p:spPr>
          <a:xfrm>
            <a:off x="5193792" y="3118104"/>
            <a:ext cx="914400" cy="502920"/>
          </a:xfrm>
          <a:prstGeom prst="rect">
            <a:avLst/>
          </a:prstGeom>
          <a:noFill/>
          <a:ln/>
        </p:spPr>
        <p:txBody>
          <a:bodyPr wrap="square" lIns="0" tIns="0" rIns="0" bIns="0" rtlCol="0" anchor="ctr"/>
          <a:lstStyle/>
          <a:p>
            <a:pPr algn="l" indent="0" marL="0">
              <a:buNone/>
            </a:pPr>
            <a:r>
              <a:rPr lang="en-US" sz="1100" b="1" dirty="0">
                <a:solidFill>
                  <a:srgbClr val="7AB8D6"/>
                </a:solidFill>
                <a:latin typeface="Calibri" pitchFamily="34" charset="0"/>
                <a:ea typeface="Calibri" pitchFamily="34" charset="-122"/>
                <a:cs typeface="Calibri" pitchFamily="34" charset="-120"/>
              </a:rPr>
              <a:t>管理</a:t>
            </a:r>
            <a:endParaRPr lang="en-US" sz="1100" dirty="0"/>
          </a:p>
        </p:txBody>
      </p:sp>
      <p:sp>
        <p:nvSpPr>
          <p:cNvPr id="24" name="Text 22"/>
          <p:cNvSpPr/>
          <p:nvPr/>
        </p:nvSpPr>
        <p:spPr>
          <a:xfrm>
            <a:off x="6153912" y="3118104"/>
            <a:ext cx="1097280" cy="502920"/>
          </a:xfrm>
          <a:prstGeom prst="rect">
            <a:avLst/>
          </a:prstGeom>
          <a:noFill/>
          <a:ln/>
        </p:spPr>
        <p:txBody>
          <a:bodyPr wrap="square" lIns="0" tIns="0" rIns="0" bIns="0" rtlCol="0" anchor="ctr"/>
          <a:lstStyle/>
          <a:p>
            <a:pPr algn="l" indent="0" marL="0">
              <a:buNone/>
            </a:pPr>
            <a:r>
              <a:rPr lang="en-US" sz="1100" dirty="0">
                <a:solidFill>
                  <a:srgbClr val="333333"/>
                </a:solidFill>
                <a:latin typeface="Calibri" pitchFamily="34" charset="0"/>
                <a:ea typeface="Calibri" pitchFamily="34" charset="-122"/>
                <a:cs typeface="Calibri" pitchFamily="34" charset="-120"/>
              </a:rPr>
              <a:t>3.0億円</a:t>
            </a:r>
            <a:endParaRPr lang="en-US" sz="1100" dirty="0"/>
          </a:p>
        </p:txBody>
      </p:sp>
      <p:sp>
        <p:nvSpPr>
          <p:cNvPr id="25" name="Text 23"/>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13</a:t>
            </a:r>
            <a:endParaRPr lang="en-US" sz="1000" dirty="0"/>
          </a:p>
        </p:txBody>
      </p:sp>
      <p:sp>
        <p:nvSpPr>
          <p:cNvPr id="26" name="Text 24"/>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ロードマップ 2026</a:t>
            </a:r>
            <a:endParaRPr lang="en-US" sz="3600" dirty="0"/>
          </a:p>
        </p:txBody>
      </p:sp>
      <p:sp>
        <p:nvSpPr>
          <p:cNvPr id="3" name="Shape 1"/>
          <p:cNvSpPr/>
          <p:nvPr/>
        </p:nvSpPr>
        <p:spPr>
          <a:xfrm>
            <a:off x="731520" y="2377440"/>
            <a:ext cx="7680960" cy="0"/>
          </a:xfrm>
          <a:prstGeom prst="line">
            <a:avLst/>
          </a:prstGeom>
          <a:noFill/>
          <a:ln w="38100">
            <a:solidFill>
              <a:srgbClr val="065A82"/>
            </a:solidFill>
            <a:prstDash val="solid"/>
          </a:ln>
        </p:spPr>
      </p:sp>
      <p:sp>
        <p:nvSpPr>
          <p:cNvPr id="4" name="Shape 2"/>
          <p:cNvSpPr/>
          <p:nvPr/>
        </p:nvSpPr>
        <p:spPr>
          <a:xfrm>
            <a:off x="1554480" y="2194560"/>
            <a:ext cx="365760" cy="365760"/>
          </a:xfrm>
          <a:prstGeom prst="ellipse">
            <a:avLst/>
          </a:prstGeom>
          <a:solidFill>
            <a:srgbClr val="065A82"/>
          </a:solidFill>
          <a:ln/>
        </p:spPr>
      </p:sp>
      <p:sp>
        <p:nvSpPr>
          <p:cNvPr id="5" name="Text 3"/>
          <p:cNvSpPr/>
          <p:nvPr/>
        </p:nvSpPr>
        <p:spPr>
          <a:xfrm>
            <a:off x="1554480" y="2194560"/>
            <a:ext cx="36576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Q1</a:t>
            </a:r>
            <a:endParaRPr lang="en-US" sz="1000" dirty="0"/>
          </a:p>
        </p:txBody>
      </p:sp>
      <p:sp>
        <p:nvSpPr>
          <p:cNvPr id="6" name="Shape 4"/>
          <p:cNvSpPr/>
          <p:nvPr/>
        </p:nvSpPr>
        <p:spPr>
          <a:xfrm>
            <a:off x="960120" y="2834640"/>
            <a:ext cx="1737360" cy="14630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7" name="Shape 5"/>
          <p:cNvSpPr/>
          <p:nvPr/>
        </p:nvSpPr>
        <p:spPr>
          <a:xfrm>
            <a:off x="960120" y="2834640"/>
            <a:ext cx="1737360" cy="54864"/>
          </a:xfrm>
          <a:prstGeom prst="rect">
            <a:avLst/>
          </a:prstGeom>
          <a:solidFill>
            <a:srgbClr val="1C7293"/>
          </a:solidFill>
          <a:ln/>
        </p:spPr>
      </p:sp>
      <p:sp>
        <p:nvSpPr>
          <p:cNvPr id="8" name="Text 6"/>
          <p:cNvSpPr/>
          <p:nvPr/>
        </p:nvSpPr>
        <p:spPr>
          <a:xfrm>
            <a:off x="1051560" y="2926080"/>
            <a:ext cx="1554480" cy="457200"/>
          </a:xfrm>
          <a:prstGeom prst="rect">
            <a:avLst/>
          </a:prstGeom>
          <a:noFill/>
          <a:ln/>
        </p:spPr>
        <p:txBody>
          <a:bodyPr wrap="square" lIns="0" tIns="0" rIns="0" bIns="0" rtlCol="0" anchor="ctr"/>
          <a:lstStyle/>
          <a:p>
            <a:pPr algn="l" indent="0" marL="0">
              <a:buNone/>
            </a:pPr>
            <a:r>
              <a:rPr lang="en-US" sz="1200" b="1" dirty="0">
                <a:solidFill>
                  <a:srgbClr val="21295C"/>
                </a:solidFill>
                <a:latin typeface="Calibri" pitchFamily="34" charset="0"/>
                <a:ea typeface="Calibri" pitchFamily="34" charset="-122"/>
                <a:cs typeface="Calibri" pitchFamily="34" charset="-120"/>
              </a:rPr>
              <a:t>次世代AI基盤リリース</a:t>
            </a:r>
            <a:endParaRPr lang="en-US" sz="1200" dirty="0"/>
          </a:p>
        </p:txBody>
      </p:sp>
      <p:sp>
        <p:nvSpPr>
          <p:cNvPr id="9" name="Text 7"/>
          <p:cNvSpPr/>
          <p:nvPr/>
        </p:nvSpPr>
        <p:spPr>
          <a:xfrm>
            <a:off x="1051560" y="3383280"/>
            <a:ext cx="1554480" cy="640080"/>
          </a:xfrm>
          <a:prstGeom prst="rect">
            <a:avLst/>
          </a:prstGeom>
          <a:noFill/>
          <a:ln/>
        </p:spPr>
        <p:txBody>
          <a:bodyPr wrap="square" lIns="0" tIns="0" rIns="0" bIns="0" rtlCol="0" anchor="t"/>
          <a:lstStyle/>
          <a:p>
            <a:pPr algn="l" indent="0" marL="0">
              <a:buNone/>
            </a:pPr>
            <a:r>
              <a:rPr lang="en-US" sz="1000" dirty="0">
                <a:solidFill>
                  <a:srgbClr val="333333"/>
                </a:solidFill>
                <a:latin typeface="Calibri" pitchFamily="34" charset="0"/>
                <a:ea typeface="Calibri" pitchFamily="34" charset="-122"/>
                <a:cs typeface="Calibri" pitchFamily="34" charset="-120"/>
              </a:rPr>
              <a:t>診断精度95%超のAIモデルv3.0をリリース</a:t>
            </a:r>
            <a:endParaRPr lang="en-US" sz="1000" dirty="0"/>
          </a:p>
        </p:txBody>
      </p:sp>
      <p:sp>
        <p:nvSpPr>
          <p:cNvPr id="10" name="Shape 8"/>
          <p:cNvSpPr/>
          <p:nvPr/>
        </p:nvSpPr>
        <p:spPr>
          <a:xfrm>
            <a:off x="3566160" y="2194560"/>
            <a:ext cx="365760" cy="365760"/>
          </a:xfrm>
          <a:prstGeom prst="ellipse">
            <a:avLst/>
          </a:prstGeom>
          <a:solidFill>
            <a:srgbClr val="065A82"/>
          </a:solidFill>
          <a:ln/>
        </p:spPr>
      </p:sp>
      <p:sp>
        <p:nvSpPr>
          <p:cNvPr id="11" name="Text 9"/>
          <p:cNvSpPr/>
          <p:nvPr/>
        </p:nvSpPr>
        <p:spPr>
          <a:xfrm>
            <a:off x="3566160" y="2194560"/>
            <a:ext cx="36576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Q2</a:t>
            </a:r>
            <a:endParaRPr lang="en-US" sz="1000" dirty="0"/>
          </a:p>
        </p:txBody>
      </p:sp>
      <p:sp>
        <p:nvSpPr>
          <p:cNvPr id="12" name="Shape 10"/>
          <p:cNvSpPr/>
          <p:nvPr/>
        </p:nvSpPr>
        <p:spPr>
          <a:xfrm>
            <a:off x="2971800" y="2834640"/>
            <a:ext cx="1737360" cy="14630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3" name="Shape 11"/>
          <p:cNvSpPr/>
          <p:nvPr/>
        </p:nvSpPr>
        <p:spPr>
          <a:xfrm>
            <a:off x="2971800" y="2834640"/>
            <a:ext cx="1737360" cy="54864"/>
          </a:xfrm>
          <a:prstGeom prst="rect">
            <a:avLst/>
          </a:prstGeom>
          <a:solidFill>
            <a:srgbClr val="1C7293"/>
          </a:solidFill>
          <a:ln/>
        </p:spPr>
      </p:sp>
      <p:sp>
        <p:nvSpPr>
          <p:cNvPr id="14" name="Text 12"/>
          <p:cNvSpPr/>
          <p:nvPr/>
        </p:nvSpPr>
        <p:spPr>
          <a:xfrm>
            <a:off x="3063240" y="2926080"/>
            <a:ext cx="1554480" cy="457200"/>
          </a:xfrm>
          <a:prstGeom prst="rect">
            <a:avLst/>
          </a:prstGeom>
          <a:noFill/>
          <a:ln/>
        </p:spPr>
        <p:txBody>
          <a:bodyPr wrap="square" lIns="0" tIns="0" rIns="0" bIns="0" rtlCol="0" anchor="ctr"/>
          <a:lstStyle/>
          <a:p>
            <a:pPr algn="l" indent="0" marL="0">
              <a:buNone/>
            </a:pPr>
            <a:r>
              <a:rPr lang="en-US" sz="1200" b="1" dirty="0">
                <a:solidFill>
                  <a:srgbClr val="21295C"/>
                </a:solidFill>
                <a:latin typeface="Calibri" pitchFamily="34" charset="0"/>
                <a:ea typeface="Calibri" pitchFamily="34" charset="-122"/>
                <a:cs typeface="Calibri" pitchFamily="34" charset="-120"/>
              </a:rPr>
              <a:t>大手病院チェーン契約</a:t>
            </a:r>
            <a:endParaRPr lang="en-US" sz="1200" dirty="0"/>
          </a:p>
        </p:txBody>
      </p:sp>
      <p:sp>
        <p:nvSpPr>
          <p:cNvPr id="15" name="Text 13"/>
          <p:cNvSpPr/>
          <p:nvPr/>
        </p:nvSpPr>
        <p:spPr>
          <a:xfrm>
            <a:off x="3063240" y="3383280"/>
            <a:ext cx="1554480" cy="640080"/>
          </a:xfrm>
          <a:prstGeom prst="rect">
            <a:avLst/>
          </a:prstGeom>
          <a:noFill/>
          <a:ln/>
        </p:spPr>
        <p:txBody>
          <a:bodyPr wrap="square" lIns="0" tIns="0" rIns="0" bIns="0" rtlCol="0" anchor="t"/>
          <a:lstStyle/>
          <a:p>
            <a:pPr algn="l" indent="0" marL="0">
              <a:buNone/>
            </a:pPr>
            <a:r>
              <a:rPr lang="en-US" sz="1000" dirty="0">
                <a:solidFill>
                  <a:srgbClr val="333333"/>
                </a:solidFill>
                <a:latin typeface="Calibri" pitchFamily="34" charset="0"/>
                <a:ea typeface="Calibri" pitchFamily="34" charset="-122"/>
                <a:cs typeface="Calibri" pitchFamily="34" charset="-120"/>
              </a:rPr>
              <a:t>大手病院グループ3社との包括契約を締結</a:t>
            </a:r>
            <a:endParaRPr lang="en-US" sz="1000" dirty="0"/>
          </a:p>
        </p:txBody>
      </p:sp>
      <p:sp>
        <p:nvSpPr>
          <p:cNvPr id="16" name="Shape 14"/>
          <p:cNvSpPr/>
          <p:nvPr/>
        </p:nvSpPr>
        <p:spPr>
          <a:xfrm>
            <a:off x="5577840" y="2194560"/>
            <a:ext cx="365760" cy="365760"/>
          </a:xfrm>
          <a:prstGeom prst="ellipse">
            <a:avLst/>
          </a:prstGeom>
          <a:solidFill>
            <a:srgbClr val="065A82"/>
          </a:solidFill>
          <a:ln/>
        </p:spPr>
      </p:sp>
      <p:sp>
        <p:nvSpPr>
          <p:cNvPr id="17" name="Text 15"/>
          <p:cNvSpPr/>
          <p:nvPr/>
        </p:nvSpPr>
        <p:spPr>
          <a:xfrm>
            <a:off x="5577840" y="2194560"/>
            <a:ext cx="36576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Q3</a:t>
            </a:r>
            <a:endParaRPr lang="en-US" sz="1000" dirty="0"/>
          </a:p>
        </p:txBody>
      </p:sp>
      <p:sp>
        <p:nvSpPr>
          <p:cNvPr id="18" name="Shape 16"/>
          <p:cNvSpPr/>
          <p:nvPr/>
        </p:nvSpPr>
        <p:spPr>
          <a:xfrm>
            <a:off x="4983480" y="2834640"/>
            <a:ext cx="1737360" cy="14630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9" name="Shape 17"/>
          <p:cNvSpPr/>
          <p:nvPr/>
        </p:nvSpPr>
        <p:spPr>
          <a:xfrm>
            <a:off x="4983480" y="2834640"/>
            <a:ext cx="1737360" cy="54864"/>
          </a:xfrm>
          <a:prstGeom prst="rect">
            <a:avLst/>
          </a:prstGeom>
          <a:solidFill>
            <a:srgbClr val="1C7293"/>
          </a:solidFill>
          <a:ln/>
        </p:spPr>
      </p:sp>
      <p:sp>
        <p:nvSpPr>
          <p:cNvPr id="20" name="Text 18"/>
          <p:cNvSpPr/>
          <p:nvPr/>
        </p:nvSpPr>
        <p:spPr>
          <a:xfrm>
            <a:off x="5074920" y="2926080"/>
            <a:ext cx="1554480" cy="457200"/>
          </a:xfrm>
          <a:prstGeom prst="rect">
            <a:avLst/>
          </a:prstGeom>
          <a:noFill/>
          <a:ln/>
        </p:spPr>
        <p:txBody>
          <a:bodyPr wrap="square" lIns="0" tIns="0" rIns="0" bIns="0" rtlCol="0" anchor="ctr"/>
          <a:lstStyle/>
          <a:p>
            <a:pPr algn="l" indent="0" marL="0">
              <a:buNone/>
            </a:pPr>
            <a:r>
              <a:rPr lang="en-US" sz="1200" b="1" dirty="0">
                <a:solidFill>
                  <a:srgbClr val="21295C"/>
                </a:solidFill>
                <a:latin typeface="Calibri" pitchFamily="34" charset="0"/>
                <a:ea typeface="Calibri" pitchFamily="34" charset="-122"/>
                <a:cs typeface="Calibri" pitchFamily="34" charset="-120"/>
              </a:rPr>
              <a:t>アジア展開開始</a:t>
            </a:r>
            <a:endParaRPr lang="en-US" sz="1200" dirty="0"/>
          </a:p>
        </p:txBody>
      </p:sp>
      <p:sp>
        <p:nvSpPr>
          <p:cNvPr id="21" name="Text 19"/>
          <p:cNvSpPr/>
          <p:nvPr/>
        </p:nvSpPr>
        <p:spPr>
          <a:xfrm>
            <a:off x="5074920" y="3383280"/>
            <a:ext cx="1554480" cy="640080"/>
          </a:xfrm>
          <a:prstGeom prst="rect">
            <a:avLst/>
          </a:prstGeom>
          <a:noFill/>
          <a:ln/>
        </p:spPr>
        <p:txBody>
          <a:bodyPr wrap="square" lIns="0" tIns="0" rIns="0" bIns="0" rtlCol="0" anchor="t"/>
          <a:lstStyle/>
          <a:p>
            <a:pPr algn="l" indent="0" marL="0">
              <a:buNone/>
            </a:pPr>
            <a:r>
              <a:rPr lang="en-US" sz="1000" dirty="0">
                <a:solidFill>
                  <a:srgbClr val="333333"/>
                </a:solidFill>
                <a:latin typeface="Calibri" pitchFamily="34" charset="0"/>
                <a:ea typeface="Calibri" pitchFamily="34" charset="-122"/>
                <a:cs typeface="Calibri" pitchFamily="34" charset="-120"/>
              </a:rPr>
              <a:t>シンガポール・台湾での試験導入を開始</a:t>
            </a:r>
            <a:endParaRPr lang="en-US" sz="1000" dirty="0"/>
          </a:p>
        </p:txBody>
      </p:sp>
      <p:sp>
        <p:nvSpPr>
          <p:cNvPr id="22" name="Shape 20"/>
          <p:cNvSpPr/>
          <p:nvPr/>
        </p:nvSpPr>
        <p:spPr>
          <a:xfrm>
            <a:off x="7589520" y="2194560"/>
            <a:ext cx="365760" cy="365760"/>
          </a:xfrm>
          <a:prstGeom prst="ellipse">
            <a:avLst/>
          </a:prstGeom>
          <a:solidFill>
            <a:srgbClr val="065A82"/>
          </a:solidFill>
          <a:ln/>
        </p:spPr>
      </p:sp>
      <p:sp>
        <p:nvSpPr>
          <p:cNvPr id="23" name="Text 21"/>
          <p:cNvSpPr/>
          <p:nvPr/>
        </p:nvSpPr>
        <p:spPr>
          <a:xfrm>
            <a:off x="7589520" y="2194560"/>
            <a:ext cx="36576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Q4</a:t>
            </a:r>
            <a:endParaRPr lang="en-US" sz="1000" dirty="0"/>
          </a:p>
        </p:txBody>
      </p:sp>
      <p:sp>
        <p:nvSpPr>
          <p:cNvPr id="24" name="Shape 22"/>
          <p:cNvSpPr/>
          <p:nvPr/>
        </p:nvSpPr>
        <p:spPr>
          <a:xfrm>
            <a:off x="6995160" y="2834640"/>
            <a:ext cx="1737360" cy="14630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25" name="Shape 23"/>
          <p:cNvSpPr/>
          <p:nvPr/>
        </p:nvSpPr>
        <p:spPr>
          <a:xfrm>
            <a:off x="6995160" y="2834640"/>
            <a:ext cx="1737360" cy="54864"/>
          </a:xfrm>
          <a:prstGeom prst="rect">
            <a:avLst/>
          </a:prstGeom>
          <a:solidFill>
            <a:srgbClr val="1C7293"/>
          </a:solidFill>
          <a:ln/>
        </p:spPr>
      </p:sp>
      <p:sp>
        <p:nvSpPr>
          <p:cNvPr id="26" name="Text 24"/>
          <p:cNvSpPr/>
          <p:nvPr/>
        </p:nvSpPr>
        <p:spPr>
          <a:xfrm>
            <a:off x="7086600" y="2926080"/>
            <a:ext cx="1554480" cy="457200"/>
          </a:xfrm>
          <a:prstGeom prst="rect">
            <a:avLst/>
          </a:prstGeom>
          <a:noFill/>
          <a:ln/>
        </p:spPr>
        <p:txBody>
          <a:bodyPr wrap="square" lIns="0" tIns="0" rIns="0" bIns="0" rtlCol="0" anchor="ctr"/>
          <a:lstStyle/>
          <a:p>
            <a:pPr algn="l" indent="0" marL="0">
              <a:buNone/>
            </a:pPr>
            <a:r>
              <a:rPr lang="en-US" sz="1200" b="1" dirty="0">
                <a:solidFill>
                  <a:srgbClr val="21295C"/>
                </a:solidFill>
                <a:latin typeface="Calibri" pitchFamily="34" charset="0"/>
                <a:ea typeface="Calibri" pitchFamily="34" charset="-122"/>
                <a:cs typeface="Calibri" pitchFamily="34" charset="-120"/>
              </a:rPr>
              <a:t>シリーズB資金調達</a:t>
            </a:r>
            <a:endParaRPr lang="en-US" sz="1200" dirty="0"/>
          </a:p>
        </p:txBody>
      </p:sp>
      <p:sp>
        <p:nvSpPr>
          <p:cNvPr id="27" name="Text 25"/>
          <p:cNvSpPr/>
          <p:nvPr/>
        </p:nvSpPr>
        <p:spPr>
          <a:xfrm>
            <a:off x="7086600" y="3383280"/>
            <a:ext cx="1554480" cy="640080"/>
          </a:xfrm>
          <a:prstGeom prst="rect">
            <a:avLst/>
          </a:prstGeom>
          <a:noFill/>
          <a:ln/>
        </p:spPr>
        <p:txBody>
          <a:bodyPr wrap="square" lIns="0" tIns="0" rIns="0" bIns="0" rtlCol="0" anchor="t"/>
          <a:lstStyle/>
          <a:p>
            <a:pPr algn="l" indent="0" marL="0">
              <a:buNone/>
            </a:pPr>
            <a:r>
              <a:rPr lang="en-US" sz="1000" dirty="0">
                <a:solidFill>
                  <a:srgbClr val="333333"/>
                </a:solidFill>
                <a:latin typeface="Calibri" pitchFamily="34" charset="0"/>
                <a:ea typeface="Calibri" pitchFamily="34" charset="-122"/>
                <a:cs typeface="Calibri" pitchFamily="34" charset="-120"/>
              </a:rPr>
              <a:t>30億円の調達完了、IPO準備開始</a:t>
            </a:r>
            <a:endParaRPr lang="en-US" sz="1000" dirty="0"/>
          </a:p>
        </p:txBody>
      </p:sp>
      <p:sp>
        <p:nvSpPr>
          <p:cNvPr id="28" name="Text 26"/>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14</a:t>
            </a:r>
            <a:endParaRPr lang="en-US" sz="1000" dirty="0"/>
          </a:p>
        </p:txBody>
      </p:sp>
      <p:sp>
        <p:nvSpPr>
          <p:cNvPr id="29" name="Text 27"/>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1295C"/>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65A82"/>
          </a:solidFill>
          <a:ln/>
        </p:spPr>
      </p:sp>
      <p:sp>
        <p:nvSpPr>
          <p:cNvPr id="3" name="Text 1"/>
          <p:cNvSpPr/>
          <p:nvPr/>
        </p:nvSpPr>
        <p:spPr>
          <a:xfrm>
            <a:off x="457200" y="1371600"/>
            <a:ext cx="8229600" cy="1097280"/>
          </a:xfrm>
          <a:prstGeom prst="rect">
            <a:avLst/>
          </a:prstGeom>
          <a:noFill/>
          <a:ln/>
        </p:spPr>
        <p:txBody>
          <a:bodyPr wrap="square" lIns="0" tIns="0" rIns="0" bIns="0" rtlCol="0" anchor="ctr"/>
          <a:lstStyle/>
          <a:p>
            <a:pPr algn="ctr" indent="0" marL="0">
              <a:buNone/>
            </a:pPr>
            <a:r>
              <a:rPr lang="en-US" sz="4200" b="1" spc="300" kern="0" dirty="0">
                <a:solidFill>
                  <a:srgbClr val="FFFFFF"/>
                </a:solidFill>
                <a:latin typeface="Georgia" pitchFamily="34" charset="0"/>
                <a:ea typeface="Georgia" pitchFamily="34" charset="-122"/>
                <a:cs typeface="Georgia" pitchFamily="34" charset="-120"/>
              </a:rPr>
              <a:t>医療の未来を、ともに。</a:t>
            </a:r>
            <a:endParaRPr lang="en-US" sz="4200" dirty="0"/>
          </a:p>
        </p:txBody>
      </p:sp>
      <p:sp>
        <p:nvSpPr>
          <p:cNvPr id="4" name="Shape 2"/>
          <p:cNvSpPr/>
          <p:nvPr/>
        </p:nvSpPr>
        <p:spPr>
          <a:xfrm>
            <a:off x="3200400" y="2743200"/>
            <a:ext cx="2743200" cy="27432"/>
          </a:xfrm>
          <a:prstGeom prst="rect">
            <a:avLst/>
          </a:prstGeom>
          <a:solidFill>
            <a:srgbClr val="065A82"/>
          </a:solidFill>
          <a:ln/>
        </p:spPr>
      </p:sp>
      <p:pic>
        <p:nvPicPr>
          <p:cNvPr id="5" name="Image 0" descr="preencoded.png">    </p:cNvPr>
          <p:cNvPicPr>
            <a:picLocks noChangeAspect="1"/>
          </p:cNvPicPr>
          <p:nvPr/>
        </p:nvPicPr>
        <p:blipFill>
          <a:blip r:embed="rId1"/>
          <a:stretch>
            <a:fillRect/>
          </a:stretch>
        </p:blipFill>
        <p:spPr>
          <a:xfrm>
            <a:off x="3291840" y="3108960"/>
            <a:ext cx="228600" cy="228600"/>
          </a:xfrm>
          <a:prstGeom prst="rect">
            <a:avLst/>
          </a:prstGeom>
        </p:spPr>
      </p:pic>
      <p:sp>
        <p:nvSpPr>
          <p:cNvPr id="6" name="Text 3"/>
          <p:cNvSpPr/>
          <p:nvPr/>
        </p:nvSpPr>
        <p:spPr>
          <a:xfrm>
            <a:off x="3657600" y="3108960"/>
            <a:ext cx="2743200" cy="228600"/>
          </a:xfrm>
          <a:prstGeom prst="rect">
            <a:avLst/>
          </a:prstGeom>
          <a:noFill/>
          <a:ln/>
        </p:spPr>
        <p:txBody>
          <a:bodyPr wrap="square" lIns="0" tIns="0" rIns="0" bIns="0" rtlCol="0" anchor="ctr"/>
          <a:lstStyle/>
          <a:p>
            <a:pPr algn="l" indent="0" marL="0">
              <a:buNone/>
            </a:pPr>
            <a:r>
              <a:rPr lang="en-US" sz="1300" dirty="0">
                <a:solidFill>
                  <a:srgbClr val="BBBBBB"/>
                </a:solidFill>
                <a:latin typeface="Calibri" pitchFamily="34" charset="0"/>
                <a:ea typeface="Calibri" pitchFamily="34" charset="-122"/>
                <a:cs typeface="Calibri" pitchFamily="34" charset="-120"/>
              </a:rPr>
              <a:t>contact@medicore.jp</a:t>
            </a:r>
            <a:endParaRPr lang="en-US" sz="1300" dirty="0"/>
          </a:p>
        </p:txBody>
      </p:sp>
      <p:pic>
        <p:nvPicPr>
          <p:cNvPr id="7" name="Image 1" descr="preencoded.png">    </p:cNvPr>
          <p:cNvPicPr>
            <a:picLocks noChangeAspect="1"/>
          </p:cNvPicPr>
          <p:nvPr/>
        </p:nvPicPr>
        <p:blipFill>
          <a:blip r:embed="rId2"/>
          <a:stretch>
            <a:fillRect/>
          </a:stretch>
        </p:blipFill>
        <p:spPr>
          <a:xfrm>
            <a:off x="3291840" y="3520440"/>
            <a:ext cx="228600" cy="228600"/>
          </a:xfrm>
          <a:prstGeom prst="rect">
            <a:avLst/>
          </a:prstGeom>
        </p:spPr>
      </p:pic>
      <p:sp>
        <p:nvSpPr>
          <p:cNvPr id="8" name="Text 4"/>
          <p:cNvSpPr/>
          <p:nvPr/>
        </p:nvSpPr>
        <p:spPr>
          <a:xfrm>
            <a:off x="3657600" y="3520440"/>
            <a:ext cx="2743200" cy="228600"/>
          </a:xfrm>
          <a:prstGeom prst="rect">
            <a:avLst/>
          </a:prstGeom>
          <a:noFill/>
          <a:ln/>
        </p:spPr>
        <p:txBody>
          <a:bodyPr wrap="square" lIns="0" tIns="0" rIns="0" bIns="0" rtlCol="0" anchor="ctr"/>
          <a:lstStyle/>
          <a:p>
            <a:pPr algn="l" indent="0" marL="0">
              <a:buNone/>
            </a:pPr>
            <a:r>
              <a:rPr lang="en-US" sz="1300" dirty="0">
                <a:solidFill>
                  <a:srgbClr val="BBBBBB"/>
                </a:solidFill>
                <a:latin typeface="Calibri" pitchFamily="34" charset="0"/>
                <a:ea typeface="Calibri" pitchFamily="34" charset="-122"/>
                <a:cs typeface="Calibri" pitchFamily="34" charset="-120"/>
              </a:rPr>
              <a:t>+81-3-XXXX-XXXX</a:t>
            </a:r>
            <a:endParaRPr lang="en-US" sz="1300" dirty="0"/>
          </a:p>
        </p:txBody>
      </p:sp>
      <p:pic>
        <p:nvPicPr>
          <p:cNvPr id="9" name="Image 2" descr="preencoded.png">    </p:cNvPr>
          <p:cNvPicPr>
            <a:picLocks noChangeAspect="1"/>
          </p:cNvPicPr>
          <p:nvPr/>
        </p:nvPicPr>
        <p:blipFill>
          <a:blip r:embed="rId3"/>
          <a:stretch>
            <a:fillRect/>
          </a:stretch>
        </p:blipFill>
        <p:spPr>
          <a:xfrm>
            <a:off x="3291840" y="3931920"/>
            <a:ext cx="228600" cy="228600"/>
          </a:xfrm>
          <a:prstGeom prst="rect">
            <a:avLst/>
          </a:prstGeom>
        </p:spPr>
      </p:pic>
      <p:sp>
        <p:nvSpPr>
          <p:cNvPr id="10" name="Text 5"/>
          <p:cNvSpPr/>
          <p:nvPr/>
        </p:nvSpPr>
        <p:spPr>
          <a:xfrm>
            <a:off x="3657600" y="3931920"/>
            <a:ext cx="2743200" cy="228600"/>
          </a:xfrm>
          <a:prstGeom prst="rect">
            <a:avLst/>
          </a:prstGeom>
          <a:noFill/>
          <a:ln/>
        </p:spPr>
        <p:txBody>
          <a:bodyPr wrap="square" lIns="0" tIns="0" rIns="0" bIns="0" rtlCol="0" anchor="ctr"/>
          <a:lstStyle/>
          <a:p>
            <a:pPr algn="l" indent="0" marL="0">
              <a:buNone/>
            </a:pPr>
            <a:r>
              <a:rPr lang="en-US" sz="1300" dirty="0">
                <a:solidFill>
                  <a:srgbClr val="BBBBBB"/>
                </a:solidFill>
                <a:latin typeface="Calibri" pitchFamily="34" charset="0"/>
                <a:ea typeface="Calibri" pitchFamily="34" charset="-122"/>
                <a:cs typeface="Calibri" pitchFamily="34" charset="-120"/>
              </a:rPr>
              <a:t>www.medicore.jp</a:t>
            </a:r>
            <a:endParaRPr lang="en-US" sz="1300" dirty="0"/>
          </a:p>
        </p:txBody>
      </p:sp>
      <p:sp>
        <p:nvSpPr>
          <p:cNvPr id="11" name="Text 6"/>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15</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医療現場が直面する課題</a:t>
            </a:r>
            <a:endParaRPr lang="en-US" sz="3600" dirty="0"/>
          </a:p>
        </p:txBody>
      </p:sp>
      <p:sp>
        <p:nvSpPr>
          <p:cNvPr id="3" name="Shape 1"/>
          <p:cNvSpPr/>
          <p:nvPr/>
        </p:nvSpPr>
        <p:spPr>
          <a:xfrm>
            <a:off x="640080" y="1188720"/>
            <a:ext cx="548640" cy="548640"/>
          </a:xfrm>
          <a:prstGeom prst="ellipse">
            <a:avLst/>
          </a:prstGeom>
          <a:solidFill>
            <a:srgbClr val="065A82"/>
          </a:solidFill>
          <a:ln/>
        </p:spPr>
      </p:sp>
      <p:pic>
        <p:nvPicPr>
          <p:cNvPr id="4" name="Image 0" descr="preencoded.png">    </p:cNvPr>
          <p:cNvPicPr>
            <a:picLocks noChangeAspect="1"/>
          </p:cNvPicPr>
          <p:nvPr/>
        </p:nvPicPr>
        <p:blipFill>
          <a:blip r:embed="rId1"/>
          <a:stretch>
            <a:fillRect/>
          </a:stretch>
        </p:blipFill>
        <p:spPr>
          <a:xfrm>
            <a:off x="758952" y="1307592"/>
            <a:ext cx="310896" cy="310896"/>
          </a:xfrm>
          <a:prstGeom prst="rect">
            <a:avLst/>
          </a:prstGeom>
        </p:spPr>
      </p:pic>
      <p:sp>
        <p:nvSpPr>
          <p:cNvPr id="5" name="Text 2"/>
          <p:cNvSpPr/>
          <p:nvPr/>
        </p:nvSpPr>
        <p:spPr>
          <a:xfrm>
            <a:off x="1371600" y="1143000"/>
            <a:ext cx="3200400" cy="365760"/>
          </a:xfrm>
          <a:prstGeom prst="rect">
            <a:avLst/>
          </a:prstGeom>
          <a:noFill/>
          <a:ln/>
        </p:spPr>
        <p:txBody>
          <a:bodyPr wrap="square" lIns="0" tIns="0" rIns="0" bIns="0" rtlCol="0" anchor="ctr"/>
          <a:lstStyle/>
          <a:p>
            <a:pPr algn="l" indent="0" marL="0">
              <a:buNone/>
            </a:pPr>
            <a:r>
              <a:rPr lang="en-US" sz="1600" b="1" dirty="0">
                <a:solidFill>
                  <a:srgbClr val="21295C"/>
                </a:solidFill>
                <a:latin typeface="Calibri" pitchFamily="34" charset="0"/>
                <a:ea typeface="Calibri" pitchFamily="34" charset="-122"/>
                <a:cs typeface="Calibri" pitchFamily="34" charset="-120"/>
              </a:rPr>
              <a:t>医師の過重労働</a:t>
            </a:r>
            <a:endParaRPr lang="en-US" sz="1600" dirty="0"/>
          </a:p>
        </p:txBody>
      </p:sp>
      <p:sp>
        <p:nvSpPr>
          <p:cNvPr id="6" name="Text 3"/>
          <p:cNvSpPr/>
          <p:nvPr/>
        </p:nvSpPr>
        <p:spPr>
          <a:xfrm>
            <a:off x="1371600" y="1508760"/>
            <a:ext cx="3200400" cy="320040"/>
          </a:xfrm>
          <a:prstGeom prst="rect">
            <a:avLst/>
          </a:prstGeom>
          <a:noFill/>
          <a:ln/>
        </p:spPr>
        <p:txBody>
          <a:bodyPr wrap="square" lIns="0" tIns="0" rIns="0" bIns="0" rtlCol="0" anchor="t"/>
          <a:lstStyle/>
          <a:p>
            <a:pPr algn="l" indent="0" marL="0">
              <a:buNone/>
            </a:pPr>
            <a:r>
              <a:rPr lang="en-US" sz="1100" dirty="0">
                <a:solidFill>
                  <a:srgbClr val="333333"/>
                </a:solidFill>
                <a:latin typeface="Calibri" pitchFamily="34" charset="0"/>
                <a:ea typeface="Calibri" pitchFamily="34" charset="-122"/>
                <a:cs typeface="Calibri" pitchFamily="34" charset="-120"/>
              </a:rPr>
              <a:t>長時間労働と膨大な事務作業が医療の質を低下させている</a:t>
            </a:r>
            <a:endParaRPr lang="en-US" sz="1100" dirty="0"/>
          </a:p>
        </p:txBody>
      </p:sp>
      <p:sp>
        <p:nvSpPr>
          <p:cNvPr id="7" name="Shape 4"/>
          <p:cNvSpPr/>
          <p:nvPr/>
        </p:nvSpPr>
        <p:spPr>
          <a:xfrm>
            <a:off x="640080" y="2423160"/>
            <a:ext cx="548640" cy="548640"/>
          </a:xfrm>
          <a:prstGeom prst="ellipse">
            <a:avLst/>
          </a:prstGeom>
          <a:solidFill>
            <a:srgbClr val="065A82"/>
          </a:solidFill>
          <a:ln/>
        </p:spPr>
      </p:sp>
      <p:pic>
        <p:nvPicPr>
          <p:cNvPr id="8" name="Image 1" descr="preencoded.png">    </p:cNvPr>
          <p:cNvPicPr>
            <a:picLocks noChangeAspect="1"/>
          </p:cNvPicPr>
          <p:nvPr/>
        </p:nvPicPr>
        <p:blipFill>
          <a:blip r:embed="rId2"/>
          <a:stretch>
            <a:fillRect/>
          </a:stretch>
        </p:blipFill>
        <p:spPr>
          <a:xfrm>
            <a:off x="758952" y="2542032"/>
            <a:ext cx="310896" cy="310896"/>
          </a:xfrm>
          <a:prstGeom prst="rect">
            <a:avLst/>
          </a:prstGeom>
        </p:spPr>
      </p:pic>
      <p:sp>
        <p:nvSpPr>
          <p:cNvPr id="9" name="Text 5"/>
          <p:cNvSpPr/>
          <p:nvPr/>
        </p:nvSpPr>
        <p:spPr>
          <a:xfrm>
            <a:off x="1371600" y="2377440"/>
            <a:ext cx="3200400" cy="365760"/>
          </a:xfrm>
          <a:prstGeom prst="rect">
            <a:avLst/>
          </a:prstGeom>
          <a:noFill/>
          <a:ln/>
        </p:spPr>
        <p:txBody>
          <a:bodyPr wrap="square" lIns="0" tIns="0" rIns="0" bIns="0" rtlCol="0" anchor="ctr"/>
          <a:lstStyle/>
          <a:p>
            <a:pPr algn="l" indent="0" marL="0">
              <a:buNone/>
            </a:pPr>
            <a:r>
              <a:rPr lang="en-US" sz="1600" b="1" dirty="0">
                <a:solidFill>
                  <a:srgbClr val="21295C"/>
                </a:solidFill>
                <a:latin typeface="Calibri" pitchFamily="34" charset="0"/>
                <a:ea typeface="Calibri" pitchFamily="34" charset="-122"/>
                <a:cs typeface="Calibri" pitchFamily="34" charset="-120"/>
              </a:rPr>
              <a:t>診断の遅延</a:t>
            </a:r>
            <a:endParaRPr lang="en-US" sz="1600" dirty="0"/>
          </a:p>
        </p:txBody>
      </p:sp>
      <p:sp>
        <p:nvSpPr>
          <p:cNvPr id="10" name="Text 6"/>
          <p:cNvSpPr/>
          <p:nvPr/>
        </p:nvSpPr>
        <p:spPr>
          <a:xfrm>
            <a:off x="1371600" y="2743200"/>
            <a:ext cx="3200400" cy="320040"/>
          </a:xfrm>
          <a:prstGeom prst="rect">
            <a:avLst/>
          </a:prstGeom>
          <a:noFill/>
          <a:ln/>
        </p:spPr>
        <p:txBody>
          <a:bodyPr wrap="square" lIns="0" tIns="0" rIns="0" bIns="0" rtlCol="0" anchor="t"/>
          <a:lstStyle/>
          <a:p>
            <a:pPr algn="l" indent="0" marL="0">
              <a:buNone/>
            </a:pPr>
            <a:r>
              <a:rPr lang="en-US" sz="1100" dirty="0">
                <a:solidFill>
                  <a:srgbClr val="333333"/>
                </a:solidFill>
                <a:latin typeface="Calibri" pitchFamily="34" charset="0"/>
                <a:ea typeface="Calibri" pitchFamily="34" charset="-122"/>
                <a:cs typeface="Calibri" pitchFamily="34" charset="-120"/>
              </a:rPr>
              <a:t>データ分散により、迅速な判断が困難な現場環境</a:t>
            </a:r>
            <a:endParaRPr lang="en-US" sz="1100" dirty="0"/>
          </a:p>
        </p:txBody>
      </p:sp>
      <p:sp>
        <p:nvSpPr>
          <p:cNvPr id="11" name="Shape 7"/>
          <p:cNvSpPr/>
          <p:nvPr/>
        </p:nvSpPr>
        <p:spPr>
          <a:xfrm>
            <a:off x="640080" y="3657600"/>
            <a:ext cx="548640" cy="548640"/>
          </a:xfrm>
          <a:prstGeom prst="ellipse">
            <a:avLst/>
          </a:prstGeom>
          <a:solidFill>
            <a:srgbClr val="065A82"/>
          </a:solidFill>
          <a:ln/>
        </p:spPr>
      </p:sp>
      <p:pic>
        <p:nvPicPr>
          <p:cNvPr id="12" name="Image 2" descr="preencoded.png">    </p:cNvPr>
          <p:cNvPicPr>
            <a:picLocks noChangeAspect="1"/>
          </p:cNvPicPr>
          <p:nvPr/>
        </p:nvPicPr>
        <p:blipFill>
          <a:blip r:embed="rId3"/>
          <a:stretch>
            <a:fillRect/>
          </a:stretch>
        </p:blipFill>
        <p:spPr>
          <a:xfrm>
            <a:off x="758952" y="3776472"/>
            <a:ext cx="310896" cy="310896"/>
          </a:xfrm>
          <a:prstGeom prst="rect">
            <a:avLst/>
          </a:prstGeom>
        </p:spPr>
      </p:pic>
      <p:sp>
        <p:nvSpPr>
          <p:cNvPr id="13" name="Text 8"/>
          <p:cNvSpPr/>
          <p:nvPr/>
        </p:nvSpPr>
        <p:spPr>
          <a:xfrm>
            <a:off x="1371600" y="3611880"/>
            <a:ext cx="3200400" cy="365760"/>
          </a:xfrm>
          <a:prstGeom prst="rect">
            <a:avLst/>
          </a:prstGeom>
          <a:noFill/>
          <a:ln/>
        </p:spPr>
        <p:txBody>
          <a:bodyPr wrap="square" lIns="0" tIns="0" rIns="0" bIns="0" rtlCol="0" anchor="ctr"/>
          <a:lstStyle/>
          <a:p>
            <a:pPr algn="l" indent="0" marL="0">
              <a:buNone/>
            </a:pPr>
            <a:r>
              <a:rPr lang="en-US" sz="1600" b="1" dirty="0">
                <a:solidFill>
                  <a:srgbClr val="21295C"/>
                </a:solidFill>
                <a:latin typeface="Calibri" pitchFamily="34" charset="0"/>
                <a:ea typeface="Calibri" pitchFamily="34" charset="-122"/>
                <a:cs typeface="Calibri" pitchFamily="34" charset="-120"/>
              </a:rPr>
              <a:t>データの分断</a:t>
            </a:r>
            <a:endParaRPr lang="en-US" sz="1600" dirty="0"/>
          </a:p>
        </p:txBody>
      </p:sp>
      <p:sp>
        <p:nvSpPr>
          <p:cNvPr id="14" name="Text 9"/>
          <p:cNvSpPr/>
          <p:nvPr/>
        </p:nvSpPr>
        <p:spPr>
          <a:xfrm>
            <a:off x="1371600" y="3977640"/>
            <a:ext cx="3200400" cy="320040"/>
          </a:xfrm>
          <a:prstGeom prst="rect">
            <a:avLst/>
          </a:prstGeom>
          <a:noFill/>
          <a:ln/>
        </p:spPr>
        <p:txBody>
          <a:bodyPr wrap="square" lIns="0" tIns="0" rIns="0" bIns="0" rtlCol="0" anchor="t"/>
          <a:lstStyle/>
          <a:p>
            <a:pPr algn="l" indent="0" marL="0">
              <a:buNone/>
            </a:pPr>
            <a:r>
              <a:rPr lang="en-US" sz="1100" dirty="0">
                <a:solidFill>
                  <a:srgbClr val="333333"/>
                </a:solidFill>
                <a:latin typeface="Calibri" pitchFamily="34" charset="0"/>
                <a:ea typeface="Calibri" pitchFamily="34" charset="-122"/>
                <a:cs typeface="Calibri" pitchFamily="34" charset="-120"/>
              </a:rPr>
              <a:t>システム間連携の欠如で、患者情報の統合が進まない</a:t>
            </a:r>
            <a:endParaRPr lang="en-US" sz="1100" dirty="0"/>
          </a:p>
        </p:txBody>
      </p:sp>
      <p:sp>
        <p:nvSpPr>
          <p:cNvPr id="15" name="Shape 10"/>
          <p:cNvSpPr/>
          <p:nvPr/>
        </p:nvSpPr>
        <p:spPr>
          <a:xfrm>
            <a:off x="5029200" y="1097280"/>
            <a:ext cx="3749040" cy="338328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6" name="Text 11"/>
          <p:cNvSpPr/>
          <p:nvPr/>
        </p:nvSpPr>
        <p:spPr>
          <a:xfrm>
            <a:off x="5212080" y="1371600"/>
            <a:ext cx="3383280" cy="822960"/>
          </a:xfrm>
          <a:prstGeom prst="rect">
            <a:avLst/>
          </a:prstGeom>
          <a:noFill/>
          <a:ln/>
        </p:spPr>
        <p:txBody>
          <a:bodyPr wrap="square" lIns="0" tIns="0" rIns="0" bIns="0" rtlCol="0" anchor="ctr"/>
          <a:lstStyle/>
          <a:p>
            <a:pPr algn="ctr" indent="0" marL="0">
              <a:buNone/>
            </a:pPr>
            <a:r>
              <a:rPr lang="en-US" sz="6400" b="1" dirty="0">
                <a:solidFill>
                  <a:srgbClr val="E65100"/>
                </a:solidFill>
                <a:latin typeface="Georgia" pitchFamily="34" charset="0"/>
                <a:ea typeface="Georgia" pitchFamily="34" charset="-122"/>
                <a:cs typeface="Georgia" pitchFamily="34" charset="-120"/>
              </a:rPr>
              <a:t>47%</a:t>
            </a:r>
            <a:endParaRPr lang="en-US" sz="6400" dirty="0"/>
          </a:p>
        </p:txBody>
      </p:sp>
      <p:sp>
        <p:nvSpPr>
          <p:cNvPr id="17" name="Text 12"/>
          <p:cNvSpPr/>
          <p:nvPr/>
        </p:nvSpPr>
        <p:spPr>
          <a:xfrm>
            <a:off x="5212080" y="2148840"/>
            <a:ext cx="3383280" cy="365760"/>
          </a:xfrm>
          <a:prstGeom prst="rect">
            <a:avLst/>
          </a:prstGeom>
          <a:noFill/>
          <a:ln/>
        </p:spPr>
        <p:txBody>
          <a:bodyPr wrap="square" lIns="0" tIns="0" rIns="0" bIns="0" rtlCol="0" anchor="ctr"/>
          <a:lstStyle/>
          <a:p>
            <a:pPr algn="ctr" indent="0" marL="0">
              <a:buNone/>
            </a:pPr>
            <a:r>
              <a:rPr lang="en-US" sz="1400" dirty="0">
                <a:solidFill>
                  <a:srgbClr val="333333"/>
                </a:solidFill>
                <a:latin typeface="Calibri" pitchFamily="34" charset="0"/>
                <a:ea typeface="Calibri" pitchFamily="34" charset="-122"/>
                <a:cs typeface="Calibri" pitchFamily="34" charset="-120"/>
              </a:rPr>
              <a:t>の医師が燃え尽き症候群を経験</a:t>
            </a:r>
            <a:endParaRPr lang="en-US" sz="1400" dirty="0"/>
          </a:p>
        </p:txBody>
      </p:sp>
      <p:sp>
        <p:nvSpPr>
          <p:cNvPr id="18" name="Shape 13"/>
          <p:cNvSpPr/>
          <p:nvPr/>
        </p:nvSpPr>
        <p:spPr>
          <a:xfrm>
            <a:off x="5303520" y="2834640"/>
            <a:ext cx="3200400" cy="27432"/>
          </a:xfrm>
          <a:prstGeom prst="rect">
            <a:avLst/>
          </a:prstGeom>
          <a:solidFill>
            <a:srgbClr val="E0E0E0"/>
          </a:solidFill>
          <a:ln/>
        </p:spPr>
      </p:sp>
      <p:sp>
        <p:nvSpPr>
          <p:cNvPr id="19" name="Text 14"/>
          <p:cNvSpPr/>
          <p:nvPr/>
        </p:nvSpPr>
        <p:spPr>
          <a:xfrm>
            <a:off x="5212080" y="3017520"/>
            <a:ext cx="3383280" cy="640080"/>
          </a:xfrm>
          <a:prstGeom prst="rect">
            <a:avLst/>
          </a:prstGeom>
          <a:noFill/>
          <a:ln/>
        </p:spPr>
        <p:txBody>
          <a:bodyPr wrap="square" lIns="0" tIns="0" rIns="0" bIns="0" rtlCol="0" anchor="ctr"/>
          <a:lstStyle/>
          <a:p>
            <a:pPr algn="ctr" indent="0" marL="0">
              <a:buNone/>
            </a:pPr>
            <a:r>
              <a:rPr lang="en-US" sz="4800" b="1" dirty="0">
                <a:solidFill>
                  <a:srgbClr val="065A82"/>
                </a:solidFill>
                <a:latin typeface="Georgia" pitchFamily="34" charset="0"/>
                <a:ea typeface="Georgia" pitchFamily="34" charset="-122"/>
                <a:cs typeface="Georgia" pitchFamily="34" charset="-120"/>
              </a:rPr>
              <a:t>30%</a:t>
            </a:r>
            <a:endParaRPr lang="en-US" sz="4800" dirty="0"/>
          </a:p>
        </p:txBody>
      </p:sp>
      <p:sp>
        <p:nvSpPr>
          <p:cNvPr id="20" name="Text 15"/>
          <p:cNvSpPr/>
          <p:nvPr/>
        </p:nvSpPr>
        <p:spPr>
          <a:xfrm>
            <a:off x="5212080" y="3657600"/>
            <a:ext cx="3383280" cy="365760"/>
          </a:xfrm>
          <a:prstGeom prst="rect">
            <a:avLst/>
          </a:prstGeom>
          <a:noFill/>
          <a:ln/>
        </p:spPr>
        <p:txBody>
          <a:bodyPr wrap="square" lIns="0" tIns="0" rIns="0" bIns="0" rtlCol="0" anchor="ctr"/>
          <a:lstStyle/>
          <a:p>
            <a:pPr algn="ctr" indent="0" marL="0">
              <a:buNone/>
            </a:pPr>
            <a:r>
              <a:rPr lang="en-US" sz="1400" dirty="0">
                <a:solidFill>
                  <a:srgbClr val="333333"/>
                </a:solidFill>
                <a:latin typeface="Calibri" pitchFamily="34" charset="0"/>
                <a:ea typeface="Calibri" pitchFamily="34" charset="-122"/>
                <a:cs typeface="Calibri" pitchFamily="34" charset="-120"/>
              </a:rPr>
              <a:t>の医療データが活用されていない</a:t>
            </a:r>
            <a:endParaRPr lang="en-US" sz="1400" dirty="0"/>
          </a:p>
        </p:txBody>
      </p:sp>
      <p:sp>
        <p:nvSpPr>
          <p:cNvPr id="21" name="Text 16"/>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2</a:t>
            </a:r>
            <a:endParaRPr lang="en-US" sz="1000" dirty="0"/>
          </a:p>
        </p:txBody>
      </p:sp>
      <p:sp>
        <p:nvSpPr>
          <p:cNvPr id="22" name="Text 17"/>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ソリューション</a:t>
            </a:r>
            <a:endParaRPr lang="en-US" sz="3600" dirty="0"/>
          </a:p>
        </p:txBody>
      </p:sp>
      <p:sp>
        <p:nvSpPr>
          <p:cNvPr id="3" name="Shape 1"/>
          <p:cNvSpPr/>
          <p:nvPr/>
        </p:nvSpPr>
        <p:spPr>
          <a:xfrm>
            <a:off x="3429000" y="2103120"/>
            <a:ext cx="2286000" cy="2286000"/>
          </a:xfrm>
          <a:prstGeom prst="ellipse">
            <a:avLst/>
          </a:prstGeom>
          <a:solidFill>
            <a:srgbClr val="065A82"/>
          </a:solidFill>
          <a:ln/>
        </p:spPr>
      </p:sp>
      <p:sp>
        <p:nvSpPr>
          <p:cNvPr id="4" name="Text 2"/>
          <p:cNvSpPr/>
          <p:nvPr/>
        </p:nvSpPr>
        <p:spPr>
          <a:xfrm>
            <a:off x="3429000" y="2697480"/>
            <a:ext cx="2286000" cy="548640"/>
          </a:xfrm>
          <a:prstGeom prst="rect">
            <a:avLst/>
          </a:prstGeom>
          <a:noFill/>
          <a:ln/>
        </p:spPr>
        <p:txBody>
          <a:bodyPr wrap="square" lIns="0" tIns="0" rIns="0" bIns="0" rtlCol="0" anchor="ctr"/>
          <a:lstStyle/>
          <a:p>
            <a:pPr algn="ctr" indent="0" marL="0">
              <a:buNone/>
            </a:pPr>
            <a:r>
              <a:rPr lang="en-US" sz="2000" b="1" dirty="0">
                <a:solidFill>
                  <a:srgbClr val="FFFFFF"/>
                </a:solidFill>
                <a:latin typeface="Georgia" pitchFamily="34" charset="0"/>
                <a:ea typeface="Georgia" pitchFamily="34" charset="-122"/>
                <a:cs typeface="Georgia" pitchFamily="34" charset="-120"/>
              </a:rPr>
              <a:t>MediCore</a:t>
            </a:r>
            <a:endParaRPr lang="en-US" sz="2000" dirty="0"/>
          </a:p>
        </p:txBody>
      </p:sp>
      <p:sp>
        <p:nvSpPr>
          <p:cNvPr id="5" name="Text 3"/>
          <p:cNvSpPr/>
          <p:nvPr/>
        </p:nvSpPr>
        <p:spPr>
          <a:xfrm>
            <a:off x="3429000" y="3154680"/>
            <a:ext cx="2286000" cy="365760"/>
          </a:xfrm>
          <a:prstGeom prst="rect">
            <a:avLst/>
          </a:prstGeom>
          <a:noFill/>
          <a:ln/>
        </p:spPr>
        <p:txBody>
          <a:bodyPr wrap="square" lIns="0" tIns="0" rIns="0" bIns="0" rtlCol="0" anchor="ctr"/>
          <a:lstStyle/>
          <a:p>
            <a:pPr algn="ctr" indent="0" marL="0">
              <a:buNone/>
            </a:pPr>
            <a:r>
              <a:rPr lang="en-US" sz="1200" dirty="0">
                <a:solidFill>
                  <a:srgbClr val="B0D0E0"/>
                </a:solidFill>
                <a:latin typeface="Calibri" pitchFamily="34" charset="0"/>
                <a:ea typeface="Calibri" pitchFamily="34" charset="-122"/>
                <a:cs typeface="Calibri" pitchFamily="34" charset="-120"/>
              </a:rPr>
              <a:t>AI Platform</a:t>
            </a:r>
            <a:endParaRPr lang="en-US" sz="1200" dirty="0"/>
          </a:p>
        </p:txBody>
      </p:sp>
      <p:sp>
        <p:nvSpPr>
          <p:cNvPr id="6" name="Shape 4"/>
          <p:cNvSpPr/>
          <p:nvPr/>
        </p:nvSpPr>
        <p:spPr>
          <a:xfrm>
            <a:off x="548640" y="1051560"/>
            <a:ext cx="2651760" cy="128016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7" name="Shape 5"/>
          <p:cNvSpPr/>
          <p:nvPr/>
        </p:nvSpPr>
        <p:spPr>
          <a:xfrm>
            <a:off x="548640" y="1051560"/>
            <a:ext cx="54864" cy="1280160"/>
          </a:xfrm>
          <a:prstGeom prst="rect">
            <a:avLst/>
          </a:prstGeom>
          <a:solidFill>
            <a:srgbClr val="1C7293"/>
          </a:solidFill>
          <a:ln/>
        </p:spPr>
      </p:sp>
      <p:pic>
        <p:nvPicPr>
          <p:cNvPr id="8" name="Image 0" descr="preencoded.png">    </p:cNvPr>
          <p:cNvPicPr>
            <a:picLocks noChangeAspect="1"/>
          </p:cNvPicPr>
          <p:nvPr/>
        </p:nvPicPr>
        <p:blipFill>
          <a:blip r:embed="rId1"/>
          <a:stretch>
            <a:fillRect/>
          </a:stretch>
        </p:blipFill>
        <p:spPr>
          <a:xfrm>
            <a:off x="731520" y="1234440"/>
            <a:ext cx="365760" cy="365760"/>
          </a:xfrm>
          <a:prstGeom prst="rect">
            <a:avLst/>
          </a:prstGeom>
        </p:spPr>
      </p:pic>
      <p:sp>
        <p:nvSpPr>
          <p:cNvPr id="9" name="Text 6"/>
          <p:cNvSpPr/>
          <p:nvPr/>
        </p:nvSpPr>
        <p:spPr>
          <a:xfrm>
            <a:off x="1188720" y="1188720"/>
            <a:ext cx="1828800" cy="365760"/>
          </a:xfrm>
          <a:prstGeom prst="rect">
            <a:avLst/>
          </a:prstGeom>
          <a:noFill/>
          <a:ln/>
        </p:spPr>
        <p:txBody>
          <a:bodyPr wrap="square" lIns="0" tIns="0" rIns="0" bIns="0" rtlCol="0" anchor="ctr"/>
          <a:lstStyle/>
          <a:p>
            <a:pPr algn="l" indent="0" marL="0">
              <a:buNone/>
            </a:pPr>
            <a:r>
              <a:rPr lang="en-US" sz="1400" b="1" dirty="0">
                <a:solidFill>
                  <a:srgbClr val="21295C"/>
                </a:solidFill>
                <a:latin typeface="Calibri" pitchFamily="34" charset="0"/>
                <a:ea typeface="Calibri" pitchFamily="34" charset="-122"/>
                <a:cs typeface="Calibri" pitchFamily="34" charset="-120"/>
              </a:rPr>
              <a:t>診断支援AI</a:t>
            </a:r>
            <a:endParaRPr lang="en-US" sz="1400" dirty="0"/>
          </a:p>
        </p:txBody>
      </p:sp>
      <p:sp>
        <p:nvSpPr>
          <p:cNvPr id="10" name="Text 7"/>
          <p:cNvSpPr/>
          <p:nvPr/>
        </p:nvSpPr>
        <p:spPr>
          <a:xfrm>
            <a:off x="731520" y="1691640"/>
            <a:ext cx="2286000" cy="502920"/>
          </a:xfrm>
          <a:prstGeom prst="rect">
            <a:avLst/>
          </a:prstGeom>
          <a:noFill/>
          <a:ln/>
        </p:spPr>
        <p:txBody>
          <a:bodyPr wrap="square" lIns="0" tIns="0" rIns="0" bIns="0" rtlCol="0" anchor="t"/>
          <a:lstStyle/>
          <a:p>
            <a:pPr algn="l" indent="0" marL="0">
              <a:buNone/>
            </a:pPr>
            <a:r>
              <a:rPr lang="en-US" sz="1100" dirty="0">
                <a:solidFill>
                  <a:srgbClr val="333333"/>
                </a:solidFill>
                <a:latin typeface="Calibri" pitchFamily="34" charset="0"/>
                <a:ea typeface="Calibri" pitchFamily="34" charset="-122"/>
                <a:cs typeface="Calibri" pitchFamily="34" charset="-120"/>
              </a:rPr>
              <a:t>画像・検査データのAI自動解析で診断精度を向上</a:t>
            </a:r>
            <a:endParaRPr lang="en-US" sz="1100" dirty="0"/>
          </a:p>
        </p:txBody>
      </p:sp>
      <p:sp>
        <p:nvSpPr>
          <p:cNvPr id="11" name="Shape 8"/>
          <p:cNvSpPr/>
          <p:nvPr/>
        </p:nvSpPr>
        <p:spPr>
          <a:xfrm>
            <a:off x="5943600" y="1051560"/>
            <a:ext cx="2651760" cy="128016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2" name="Shape 9"/>
          <p:cNvSpPr/>
          <p:nvPr/>
        </p:nvSpPr>
        <p:spPr>
          <a:xfrm>
            <a:off x="5943600" y="1051560"/>
            <a:ext cx="54864" cy="1280160"/>
          </a:xfrm>
          <a:prstGeom prst="rect">
            <a:avLst/>
          </a:prstGeom>
          <a:solidFill>
            <a:srgbClr val="1C7293"/>
          </a:solidFill>
          <a:ln/>
        </p:spPr>
      </p:sp>
      <p:pic>
        <p:nvPicPr>
          <p:cNvPr id="13" name="Image 1" descr="preencoded.png">    </p:cNvPr>
          <p:cNvPicPr>
            <a:picLocks noChangeAspect="1"/>
          </p:cNvPicPr>
          <p:nvPr/>
        </p:nvPicPr>
        <p:blipFill>
          <a:blip r:embed="rId2"/>
          <a:stretch>
            <a:fillRect/>
          </a:stretch>
        </p:blipFill>
        <p:spPr>
          <a:xfrm>
            <a:off x="6126480" y="1234440"/>
            <a:ext cx="365760" cy="365760"/>
          </a:xfrm>
          <a:prstGeom prst="rect">
            <a:avLst/>
          </a:prstGeom>
        </p:spPr>
      </p:pic>
      <p:sp>
        <p:nvSpPr>
          <p:cNvPr id="14" name="Text 10"/>
          <p:cNvSpPr/>
          <p:nvPr/>
        </p:nvSpPr>
        <p:spPr>
          <a:xfrm>
            <a:off x="6583680" y="1188720"/>
            <a:ext cx="1828800" cy="365760"/>
          </a:xfrm>
          <a:prstGeom prst="rect">
            <a:avLst/>
          </a:prstGeom>
          <a:noFill/>
          <a:ln/>
        </p:spPr>
        <p:txBody>
          <a:bodyPr wrap="square" lIns="0" tIns="0" rIns="0" bIns="0" rtlCol="0" anchor="ctr"/>
          <a:lstStyle/>
          <a:p>
            <a:pPr algn="l" indent="0" marL="0">
              <a:buNone/>
            </a:pPr>
            <a:r>
              <a:rPr lang="en-US" sz="1400" b="1" dirty="0">
                <a:solidFill>
                  <a:srgbClr val="21295C"/>
                </a:solidFill>
                <a:latin typeface="Calibri" pitchFamily="34" charset="0"/>
                <a:ea typeface="Calibri" pitchFamily="34" charset="-122"/>
                <a:cs typeface="Calibri" pitchFamily="34" charset="-120"/>
              </a:rPr>
              <a:t>電子カルテ統合</a:t>
            </a:r>
            <a:endParaRPr lang="en-US" sz="1400" dirty="0"/>
          </a:p>
        </p:txBody>
      </p:sp>
      <p:sp>
        <p:nvSpPr>
          <p:cNvPr id="15" name="Text 11"/>
          <p:cNvSpPr/>
          <p:nvPr/>
        </p:nvSpPr>
        <p:spPr>
          <a:xfrm>
            <a:off x="6126480" y="1691640"/>
            <a:ext cx="2286000" cy="502920"/>
          </a:xfrm>
          <a:prstGeom prst="rect">
            <a:avLst/>
          </a:prstGeom>
          <a:noFill/>
          <a:ln/>
        </p:spPr>
        <p:txBody>
          <a:bodyPr wrap="square" lIns="0" tIns="0" rIns="0" bIns="0" rtlCol="0" anchor="t"/>
          <a:lstStyle/>
          <a:p>
            <a:pPr algn="l" indent="0" marL="0">
              <a:buNone/>
            </a:pPr>
            <a:r>
              <a:rPr lang="en-US" sz="1100" dirty="0">
                <a:solidFill>
                  <a:srgbClr val="333333"/>
                </a:solidFill>
                <a:latin typeface="Calibri" pitchFamily="34" charset="0"/>
                <a:ea typeface="Calibri" pitchFamily="34" charset="-122"/>
                <a:cs typeface="Calibri" pitchFamily="34" charset="-120"/>
              </a:rPr>
              <a:t>既存システムとシームレスに連携しデータを一元化</a:t>
            </a:r>
            <a:endParaRPr lang="en-US" sz="1100" dirty="0"/>
          </a:p>
        </p:txBody>
      </p:sp>
      <p:sp>
        <p:nvSpPr>
          <p:cNvPr id="16" name="Shape 12"/>
          <p:cNvSpPr/>
          <p:nvPr/>
        </p:nvSpPr>
        <p:spPr>
          <a:xfrm>
            <a:off x="5943600" y="3291840"/>
            <a:ext cx="2651760" cy="128016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7" name="Shape 13"/>
          <p:cNvSpPr/>
          <p:nvPr/>
        </p:nvSpPr>
        <p:spPr>
          <a:xfrm>
            <a:off x="5943600" y="3291840"/>
            <a:ext cx="54864" cy="1280160"/>
          </a:xfrm>
          <a:prstGeom prst="rect">
            <a:avLst/>
          </a:prstGeom>
          <a:solidFill>
            <a:srgbClr val="1C7293"/>
          </a:solidFill>
          <a:ln/>
        </p:spPr>
      </p:sp>
      <p:pic>
        <p:nvPicPr>
          <p:cNvPr id="18" name="Image 2" descr="preencoded.png">    </p:cNvPr>
          <p:cNvPicPr>
            <a:picLocks noChangeAspect="1"/>
          </p:cNvPicPr>
          <p:nvPr/>
        </p:nvPicPr>
        <p:blipFill>
          <a:blip r:embed="rId3"/>
          <a:stretch>
            <a:fillRect/>
          </a:stretch>
        </p:blipFill>
        <p:spPr>
          <a:xfrm>
            <a:off x="6126480" y="3474720"/>
            <a:ext cx="365760" cy="365760"/>
          </a:xfrm>
          <a:prstGeom prst="rect">
            <a:avLst/>
          </a:prstGeom>
        </p:spPr>
      </p:pic>
      <p:sp>
        <p:nvSpPr>
          <p:cNvPr id="19" name="Text 14"/>
          <p:cNvSpPr/>
          <p:nvPr/>
        </p:nvSpPr>
        <p:spPr>
          <a:xfrm>
            <a:off x="6583680" y="3429000"/>
            <a:ext cx="1828800" cy="365760"/>
          </a:xfrm>
          <a:prstGeom prst="rect">
            <a:avLst/>
          </a:prstGeom>
          <a:noFill/>
          <a:ln/>
        </p:spPr>
        <p:txBody>
          <a:bodyPr wrap="square" lIns="0" tIns="0" rIns="0" bIns="0" rtlCol="0" anchor="ctr"/>
          <a:lstStyle/>
          <a:p>
            <a:pPr algn="l" indent="0" marL="0">
              <a:buNone/>
            </a:pPr>
            <a:r>
              <a:rPr lang="en-US" sz="1400" b="1" dirty="0">
                <a:solidFill>
                  <a:srgbClr val="21295C"/>
                </a:solidFill>
                <a:latin typeface="Calibri" pitchFamily="34" charset="0"/>
                <a:ea typeface="Calibri" pitchFamily="34" charset="-122"/>
                <a:cs typeface="Calibri" pitchFamily="34" charset="-120"/>
              </a:rPr>
              <a:t>データ分析ダッシュボード</a:t>
            </a:r>
            <a:endParaRPr lang="en-US" sz="1400" dirty="0"/>
          </a:p>
        </p:txBody>
      </p:sp>
      <p:sp>
        <p:nvSpPr>
          <p:cNvPr id="20" name="Text 15"/>
          <p:cNvSpPr/>
          <p:nvPr/>
        </p:nvSpPr>
        <p:spPr>
          <a:xfrm>
            <a:off x="6126480" y="3931920"/>
            <a:ext cx="2286000" cy="502920"/>
          </a:xfrm>
          <a:prstGeom prst="rect">
            <a:avLst/>
          </a:prstGeom>
          <a:noFill/>
          <a:ln/>
        </p:spPr>
        <p:txBody>
          <a:bodyPr wrap="square" lIns="0" tIns="0" rIns="0" bIns="0" rtlCol="0" anchor="t"/>
          <a:lstStyle/>
          <a:p>
            <a:pPr algn="l" indent="0" marL="0">
              <a:buNone/>
            </a:pPr>
            <a:r>
              <a:rPr lang="en-US" sz="1100" dirty="0">
                <a:solidFill>
                  <a:srgbClr val="333333"/>
                </a:solidFill>
                <a:latin typeface="Calibri" pitchFamily="34" charset="0"/>
                <a:ea typeface="Calibri" pitchFamily="34" charset="-122"/>
                <a:cs typeface="Calibri" pitchFamily="34" charset="-120"/>
              </a:rPr>
              <a:t>リアルタイムで経営・臨床データを可視化</a:t>
            </a:r>
            <a:endParaRPr lang="en-US" sz="1100" dirty="0"/>
          </a:p>
        </p:txBody>
      </p:sp>
      <p:sp>
        <p:nvSpPr>
          <p:cNvPr id="21" name="Shape 16"/>
          <p:cNvSpPr/>
          <p:nvPr/>
        </p:nvSpPr>
        <p:spPr>
          <a:xfrm>
            <a:off x="548640" y="3291840"/>
            <a:ext cx="2651760" cy="128016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22" name="Shape 17"/>
          <p:cNvSpPr/>
          <p:nvPr/>
        </p:nvSpPr>
        <p:spPr>
          <a:xfrm>
            <a:off x="548640" y="3291840"/>
            <a:ext cx="54864" cy="1280160"/>
          </a:xfrm>
          <a:prstGeom prst="rect">
            <a:avLst/>
          </a:prstGeom>
          <a:solidFill>
            <a:srgbClr val="1C7293"/>
          </a:solidFill>
          <a:ln/>
        </p:spPr>
      </p:sp>
      <p:pic>
        <p:nvPicPr>
          <p:cNvPr id="23" name="Image 3" descr="preencoded.png">    </p:cNvPr>
          <p:cNvPicPr>
            <a:picLocks noChangeAspect="1"/>
          </p:cNvPicPr>
          <p:nvPr/>
        </p:nvPicPr>
        <p:blipFill>
          <a:blip r:embed="rId4"/>
          <a:stretch>
            <a:fillRect/>
          </a:stretch>
        </p:blipFill>
        <p:spPr>
          <a:xfrm>
            <a:off x="731520" y="3474720"/>
            <a:ext cx="365760" cy="365760"/>
          </a:xfrm>
          <a:prstGeom prst="rect">
            <a:avLst/>
          </a:prstGeom>
        </p:spPr>
      </p:pic>
      <p:sp>
        <p:nvSpPr>
          <p:cNvPr id="24" name="Text 18"/>
          <p:cNvSpPr/>
          <p:nvPr/>
        </p:nvSpPr>
        <p:spPr>
          <a:xfrm>
            <a:off x="1188720" y="3429000"/>
            <a:ext cx="1828800" cy="365760"/>
          </a:xfrm>
          <a:prstGeom prst="rect">
            <a:avLst/>
          </a:prstGeom>
          <a:noFill/>
          <a:ln/>
        </p:spPr>
        <p:txBody>
          <a:bodyPr wrap="square" lIns="0" tIns="0" rIns="0" bIns="0" rtlCol="0" anchor="ctr"/>
          <a:lstStyle/>
          <a:p>
            <a:pPr algn="l" indent="0" marL="0">
              <a:buNone/>
            </a:pPr>
            <a:r>
              <a:rPr lang="en-US" sz="1400" b="1" dirty="0">
                <a:solidFill>
                  <a:srgbClr val="21295C"/>
                </a:solidFill>
                <a:latin typeface="Calibri" pitchFamily="34" charset="0"/>
                <a:ea typeface="Calibri" pitchFamily="34" charset="-122"/>
                <a:cs typeface="Calibri" pitchFamily="34" charset="-120"/>
              </a:rPr>
              <a:t>患者モニタリング</a:t>
            </a:r>
            <a:endParaRPr lang="en-US" sz="1400" dirty="0"/>
          </a:p>
        </p:txBody>
      </p:sp>
      <p:sp>
        <p:nvSpPr>
          <p:cNvPr id="25" name="Text 19"/>
          <p:cNvSpPr/>
          <p:nvPr/>
        </p:nvSpPr>
        <p:spPr>
          <a:xfrm>
            <a:off x="731520" y="3931920"/>
            <a:ext cx="2286000" cy="502920"/>
          </a:xfrm>
          <a:prstGeom prst="rect">
            <a:avLst/>
          </a:prstGeom>
          <a:noFill/>
          <a:ln/>
        </p:spPr>
        <p:txBody>
          <a:bodyPr wrap="square" lIns="0" tIns="0" rIns="0" bIns="0" rtlCol="0" anchor="t"/>
          <a:lstStyle/>
          <a:p>
            <a:pPr algn="l" indent="0" marL="0">
              <a:buNone/>
            </a:pPr>
            <a:r>
              <a:rPr lang="en-US" sz="1100" dirty="0">
                <a:solidFill>
                  <a:srgbClr val="333333"/>
                </a:solidFill>
                <a:latin typeface="Calibri" pitchFamily="34" charset="0"/>
                <a:ea typeface="Calibri" pitchFamily="34" charset="-122"/>
                <a:cs typeface="Calibri" pitchFamily="34" charset="-120"/>
              </a:rPr>
              <a:t>24時間の遠隔監視と異常の早期アラート</a:t>
            </a:r>
            <a:endParaRPr lang="en-US" sz="1100" dirty="0"/>
          </a:p>
        </p:txBody>
      </p:sp>
      <p:sp>
        <p:nvSpPr>
          <p:cNvPr id="26" name="Text 20"/>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3</a:t>
            </a:r>
            <a:endParaRPr lang="en-US" sz="1000" dirty="0"/>
          </a:p>
        </p:txBody>
      </p:sp>
      <p:sp>
        <p:nvSpPr>
          <p:cNvPr id="27" name="Text 21"/>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市場規模</a:t>
            </a:r>
            <a:endParaRPr lang="en-US" sz="3600" dirty="0"/>
          </a:p>
        </p:txBody>
      </p:sp>
      <p:sp>
        <p:nvSpPr>
          <p:cNvPr id="3" name="Shape 1"/>
          <p:cNvSpPr/>
          <p:nvPr/>
        </p:nvSpPr>
        <p:spPr>
          <a:xfrm>
            <a:off x="1828800" y="1005840"/>
            <a:ext cx="4114800" cy="3840480"/>
          </a:xfrm>
          <a:prstGeom prst="ellipse">
            <a:avLst/>
          </a:prstGeom>
          <a:solidFill>
            <a:srgbClr val="065A82">
              <a:alpha val="85000"/>
            </a:srgbClr>
          </a:solidFill>
          <a:ln w="19050">
            <a:solidFill>
              <a:srgbClr val="065A82"/>
            </a:solidFill>
            <a:prstDash val="solid"/>
          </a:ln>
        </p:spPr>
      </p:sp>
      <p:sp>
        <p:nvSpPr>
          <p:cNvPr id="4" name="Text 2"/>
          <p:cNvSpPr/>
          <p:nvPr/>
        </p:nvSpPr>
        <p:spPr>
          <a:xfrm>
            <a:off x="2011680" y="1188720"/>
            <a:ext cx="914400" cy="365760"/>
          </a:xfrm>
          <a:prstGeom prst="rect">
            <a:avLst/>
          </a:prstGeom>
          <a:noFill/>
          <a:ln/>
        </p:spPr>
        <p:txBody>
          <a:bodyPr wrap="square" lIns="0" tIns="0" rIns="0" bIns="0" rtlCol="0" anchor="ctr"/>
          <a:lstStyle/>
          <a:p>
            <a:pPr algn="l" indent="0" marL="0">
              <a:buNone/>
            </a:pPr>
            <a:r>
              <a:rPr lang="en-US" sz="1200" b="1" dirty="0">
                <a:solidFill>
                  <a:srgbClr val="065A82"/>
                </a:solidFill>
                <a:latin typeface="Calibri" pitchFamily="34" charset="0"/>
                <a:ea typeface="Calibri" pitchFamily="34" charset="-122"/>
                <a:cs typeface="Calibri" pitchFamily="34" charset="-120"/>
              </a:rPr>
              <a:t>TAM</a:t>
            </a:r>
            <a:endParaRPr lang="en-US" sz="1200" dirty="0"/>
          </a:p>
        </p:txBody>
      </p:sp>
      <p:sp>
        <p:nvSpPr>
          <p:cNvPr id="5" name="Shape 3"/>
          <p:cNvSpPr/>
          <p:nvPr/>
        </p:nvSpPr>
        <p:spPr>
          <a:xfrm>
            <a:off x="2560320" y="1645920"/>
            <a:ext cx="3017520" cy="2743200"/>
          </a:xfrm>
          <a:prstGeom prst="ellipse">
            <a:avLst/>
          </a:prstGeom>
          <a:solidFill>
            <a:srgbClr val="1C7293">
              <a:alpha val="85000"/>
            </a:srgbClr>
          </a:solidFill>
          <a:ln w="19050">
            <a:solidFill>
              <a:srgbClr val="1C7293"/>
            </a:solidFill>
            <a:prstDash val="solid"/>
          </a:ln>
        </p:spPr>
      </p:sp>
      <p:sp>
        <p:nvSpPr>
          <p:cNvPr id="6" name="Text 4"/>
          <p:cNvSpPr/>
          <p:nvPr/>
        </p:nvSpPr>
        <p:spPr>
          <a:xfrm>
            <a:off x="2743200" y="1828800"/>
            <a:ext cx="914400" cy="365760"/>
          </a:xfrm>
          <a:prstGeom prst="rect">
            <a:avLst/>
          </a:prstGeom>
          <a:noFill/>
          <a:ln/>
        </p:spPr>
        <p:txBody>
          <a:bodyPr wrap="square" lIns="0" tIns="0" rIns="0" bIns="0" rtlCol="0" anchor="ctr"/>
          <a:lstStyle/>
          <a:p>
            <a:pPr algn="l" indent="0" marL="0">
              <a:buNone/>
            </a:pPr>
            <a:r>
              <a:rPr lang="en-US" sz="1200" b="1" dirty="0">
                <a:solidFill>
                  <a:srgbClr val="1C7293"/>
                </a:solidFill>
                <a:latin typeface="Calibri" pitchFamily="34" charset="0"/>
                <a:ea typeface="Calibri" pitchFamily="34" charset="-122"/>
                <a:cs typeface="Calibri" pitchFamily="34" charset="-120"/>
              </a:rPr>
              <a:t>SAM</a:t>
            </a:r>
            <a:endParaRPr lang="en-US" sz="1200" dirty="0"/>
          </a:p>
        </p:txBody>
      </p:sp>
      <p:sp>
        <p:nvSpPr>
          <p:cNvPr id="7" name="Shape 5"/>
          <p:cNvSpPr/>
          <p:nvPr/>
        </p:nvSpPr>
        <p:spPr>
          <a:xfrm>
            <a:off x="3200400" y="2194560"/>
            <a:ext cx="1828800" cy="1737360"/>
          </a:xfrm>
          <a:prstGeom prst="ellipse">
            <a:avLst/>
          </a:prstGeom>
          <a:solidFill>
            <a:srgbClr val="21295C">
              <a:alpha val="90000"/>
            </a:srgbClr>
          </a:solidFill>
          <a:ln w="19050">
            <a:solidFill>
              <a:srgbClr val="21295C"/>
            </a:solidFill>
            <a:prstDash val="solid"/>
          </a:ln>
        </p:spPr>
      </p:sp>
      <p:sp>
        <p:nvSpPr>
          <p:cNvPr id="8" name="Text 6"/>
          <p:cNvSpPr/>
          <p:nvPr/>
        </p:nvSpPr>
        <p:spPr>
          <a:xfrm>
            <a:off x="3474720" y="2606040"/>
            <a:ext cx="1280160" cy="27432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SOM</a:t>
            </a:r>
            <a:endParaRPr lang="en-US" sz="1200" dirty="0"/>
          </a:p>
        </p:txBody>
      </p:sp>
      <p:sp>
        <p:nvSpPr>
          <p:cNvPr id="9" name="Text 7"/>
          <p:cNvSpPr/>
          <p:nvPr/>
        </p:nvSpPr>
        <p:spPr>
          <a:xfrm>
            <a:off x="3200400" y="2834640"/>
            <a:ext cx="1828800" cy="457200"/>
          </a:xfrm>
          <a:prstGeom prst="rect">
            <a:avLst/>
          </a:prstGeom>
          <a:noFill/>
          <a:ln/>
        </p:spPr>
        <p:txBody>
          <a:bodyPr wrap="square" lIns="0" tIns="0" rIns="0" bIns="0" rtlCol="0" anchor="ctr"/>
          <a:lstStyle/>
          <a:p>
            <a:pPr algn="ctr" indent="0" marL="0">
              <a:buNone/>
            </a:pPr>
            <a:r>
              <a:rPr lang="en-US" sz="2000" b="1" dirty="0">
                <a:solidFill>
                  <a:srgbClr val="FFFFFF"/>
                </a:solidFill>
                <a:latin typeface="Georgia" pitchFamily="34" charset="0"/>
                <a:ea typeface="Georgia" pitchFamily="34" charset="-122"/>
                <a:cs typeface="Georgia" pitchFamily="34" charset="-120"/>
              </a:rPr>
              <a:t>¥500億</a:t>
            </a:r>
            <a:endParaRPr lang="en-US" sz="2000" dirty="0"/>
          </a:p>
        </p:txBody>
      </p:sp>
      <p:sp>
        <p:nvSpPr>
          <p:cNvPr id="10" name="Shape 8"/>
          <p:cNvSpPr/>
          <p:nvPr/>
        </p:nvSpPr>
        <p:spPr>
          <a:xfrm>
            <a:off x="6400800" y="1371600"/>
            <a:ext cx="2468880" cy="86868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1" name="Shape 9"/>
          <p:cNvSpPr/>
          <p:nvPr/>
        </p:nvSpPr>
        <p:spPr>
          <a:xfrm>
            <a:off x="6400800" y="1371600"/>
            <a:ext cx="54864" cy="868680"/>
          </a:xfrm>
          <a:prstGeom prst="rect">
            <a:avLst/>
          </a:prstGeom>
          <a:solidFill>
            <a:srgbClr val="065A82"/>
          </a:solidFill>
          <a:ln/>
        </p:spPr>
      </p:sp>
      <p:sp>
        <p:nvSpPr>
          <p:cNvPr id="12" name="Text 10"/>
          <p:cNvSpPr/>
          <p:nvPr/>
        </p:nvSpPr>
        <p:spPr>
          <a:xfrm>
            <a:off x="6537960" y="1417320"/>
            <a:ext cx="2240280" cy="457200"/>
          </a:xfrm>
          <a:prstGeom prst="rect">
            <a:avLst/>
          </a:prstGeom>
          <a:noFill/>
          <a:ln/>
        </p:spPr>
        <p:txBody>
          <a:bodyPr wrap="square" lIns="0" tIns="0" rIns="0" bIns="0" rtlCol="0" anchor="ctr"/>
          <a:lstStyle/>
          <a:p>
            <a:pPr algn="l" indent="0" marL="0">
              <a:buNone/>
            </a:pPr>
            <a:r>
              <a:rPr lang="en-US" sz="2200" b="1" dirty="0">
                <a:solidFill>
                  <a:srgbClr val="065A82"/>
                </a:solidFill>
                <a:latin typeface="Georgia" pitchFamily="34" charset="0"/>
                <a:ea typeface="Georgia" pitchFamily="34" charset="-122"/>
                <a:cs typeface="Georgia" pitchFamily="34" charset="-120"/>
              </a:rPr>
              <a:t>¥3兆</a:t>
            </a:r>
            <a:endParaRPr lang="en-US" sz="2200" dirty="0"/>
          </a:p>
        </p:txBody>
      </p:sp>
      <p:sp>
        <p:nvSpPr>
          <p:cNvPr id="13" name="Text 11"/>
          <p:cNvSpPr/>
          <p:nvPr/>
        </p:nvSpPr>
        <p:spPr>
          <a:xfrm>
            <a:off x="6537960" y="1828800"/>
            <a:ext cx="2240280" cy="320040"/>
          </a:xfrm>
          <a:prstGeom prst="rect">
            <a:avLst/>
          </a:prstGeom>
          <a:noFill/>
          <a:ln/>
        </p:spPr>
        <p:txBody>
          <a:bodyPr wrap="square" lIns="0" tIns="0" rIns="0" bIns="0" rtlCol="0" anchor="t"/>
          <a:lstStyle/>
          <a:p>
            <a:pPr algn="l" indent="0" marL="0">
              <a:buNone/>
            </a:pPr>
            <a:r>
              <a:rPr lang="en-US" sz="1000" dirty="0">
                <a:solidFill>
                  <a:srgbClr val="333333"/>
                </a:solidFill>
                <a:latin typeface="Calibri" pitchFamily="34" charset="0"/>
                <a:ea typeface="Calibri" pitchFamily="34" charset="-122"/>
                <a:cs typeface="Calibri" pitchFamily="34" charset="-120"/>
              </a:rPr>
              <a:t>TAM（国内医療IT市場全体）</a:t>
            </a:r>
            <a:endParaRPr lang="en-US" sz="1000" dirty="0"/>
          </a:p>
        </p:txBody>
      </p:sp>
      <p:sp>
        <p:nvSpPr>
          <p:cNvPr id="14" name="Shape 12"/>
          <p:cNvSpPr/>
          <p:nvPr/>
        </p:nvSpPr>
        <p:spPr>
          <a:xfrm>
            <a:off x="6400800" y="2468880"/>
            <a:ext cx="2468880" cy="86868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5" name="Shape 13"/>
          <p:cNvSpPr/>
          <p:nvPr/>
        </p:nvSpPr>
        <p:spPr>
          <a:xfrm>
            <a:off x="6400800" y="2468880"/>
            <a:ext cx="54864" cy="868680"/>
          </a:xfrm>
          <a:prstGeom prst="rect">
            <a:avLst/>
          </a:prstGeom>
          <a:solidFill>
            <a:srgbClr val="1C7293"/>
          </a:solidFill>
          <a:ln/>
        </p:spPr>
      </p:sp>
      <p:sp>
        <p:nvSpPr>
          <p:cNvPr id="16" name="Text 14"/>
          <p:cNvSpPr/>
          <p:nvPr/>
        </p:nvSpPr>
        <p:spPr>
          <a:xfrm>
            <a:off x="6537960" y="2514600"/>
            <a:ext cx="2240280" cy="457200"/>
          </a:xfrm>
          <a:prstGeom prst="rect">
            <a:avLst/>
          </a:prstGeom>
          <a:noFill/>
          <a:ln/>
        </p:spPr>
        <p:txBody>
          <a:bodyPr wrap="square" lIns="0" tIns="0" rIns="0" bIns="0" rtlCol="0" anchor="ctr"/>
          <a:lstStyle/>
          <a:p>
            <a:pPr algn="l" indent="0" marL="0">
              <a:buNone/>
            </a:pPr>
            <a:r>
              <a:rPr lang="en-US" sz="2200" b="1" dirty="0">
                <a:solidFill>
                  <a:srgbClr val="1C7293"/>
                </a:solidFill>
                <a:latin typeface="Georgia" pitchFamily="34" charset="0"/>
                <a:ea typeface="Georgia" pitchFamily="34" charset="-122"/>
                <a:cs typeface="Georgia" pitchFamily="34" charset="-120"/>
              </a:rPr>
              <a:t>¥8,000億</a:t>
            </a:r>
            <a:endParaRPr lang="en-US" sz="2200" dirty="0"/>
          </a:p>
        </p:txBody>
      </p:sp>
      <p:sp>
        <p:nvSpPr>
          <p:cNvPr id="17" name="Text 15"/>
          <p:cNvSpPr/>
          <p:nvPr/>
        </p:nvSpPr>
        <p:spPr>
          <a:xfrm>
            <a:off x="6537960" y="2926080"/>
            <a:ext cx="2240280" cy="320040"/>
          </a:xfrm>
          <a:prstGeom prst="rect">
            <a:avLst/>
          </a:prstGeom>
          <a:noFill/>
          <a:ln/>
        </p:spPr>
        <p:txBody>
          <a:bodyPr wrap="square" lIns="0" tIns="0" rIns="0" bIns="0" rtlCol="0" anchor="t"/>
          <a:lstStyle/>
          <a:p>
            <a:pPr algn="l" indent="0" marL="0">
              <a:buNone/>
            </a:pPr>
            <a:r>
              <a:rPr lang="en-US" sz="1000" dirty="0">
                <a:solidFill>
                  <a:srgbClr val="333333"/>
                </a:solidFill>
                <a:latin typeface="Calibri" pitchFamily="34" charset="0"/>
                <a:ea typeface="Calibri" pitchFamily="34" charset="-122"/>
                <a:cs typeface="Calibri" pitchFamily="34" charset="-120"/>
              </a:rPr>
              <a:t>SAM（AI医療ソフトウェア）</a:t>
            </a:r>
            <a:endParaRPr lang="en-US" sz="1000" dirty="0"/>
          </a:p>
        </p:txBody>
      </p:sp>
      <p:sp>
        <p:nvSpPr>
          <p:cNvPr id="18" name="Shape 16"/>
          <p:cNvSpPr/>
          <p:nvPr/>
        </p:nvSpPr>
        <p:spPr>
          <a:xfrm>
            <a:off x="6400800" y="3566160"/>
            <a:ext cx="2468880" cy="86868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9" name="Shape 17"/>
          <p:cNvSpPr/>
          <p:nvPr/>
        </p:nvSpPr>
        <p:spPr>
          <a:xfrm>
            <a:off x="6400800" y="3566160"/>
            <a:ext cx="54864" cy="868680"/>
          </a:xfrm>
          <a:prstGeom prst="rect">
            <a:avLst/>
          </a:prstGeom>
          <a:solidFill>
            <a:srgbClr val="21295C"/>
          </a:solidFill>
          <a:ln/>
        </p:spPr>
      </p:sp>
      <p:sp>
        <p:nvSpPr>
          <p:cNvPr id="20" name="Text 18"/>
          <p:cNvSpPr/>
          <p:nvPr/>
        </p:nvSpPr>
        <p:spPr>
          <a:xfrm>
            <a:off x="6537960" y="3611880"/>
            <a:ext cx="2240280" cy="457200"/>
          </a:xfrm>
          <a:prstGeom prst="rect">
            <a:avLst/>
          </a:prstGeom>
          <a:noFill/>
          <a:ln/>
        </p:spPr>
        <p:txBody>
          <a:bodyPr wrap="square" lIns="0" tIns="0" rIns="0" bIns="0" rtlCol="0" anchor="ctr"/>
          <a:lstStyle/>
          <a:p>
            <a:pPr algn="l" indent="0" marL="0">
              <a:buNone/>
            </a:pPr>
            <a:r>
              <a:rPr lang="en-US" sz="2200" b="1" dirty="0">
                <a:solidFill>
                  <a:srgbClr val="21295C"/>
                </a:solidFill>
                <a:latin typeface="Georgia" pitchFamily="34" charset="0"/>
                <a:ea typeface="Georgia" pitchFamily="34" charset="-122"/>
                <a:cs typeface="Georgia" pitchFamily="34" charset="-120"/>
              </a:rPr>
              <a:t>¥500億</a:t>
            </a:r>
            <a:endParaRPr lang="en-US" sz="2200" dirty="0"/>
          </a:p>
        </p:txBody>
      </p:sp>
      <p:sp>
        <p:nvSpPr>
          <p:cNvPr id="21" name="Text 19"/>
          <p:cNvSpPr/>
          <p:nvPr/>
        </p:nvSpPr>
        <p:spPr>
          <a:xfrm>
            <a:off x="6537960" y="4023360"/>
            <a:ext cx="2240280" cy="320040"/>
          </a:xfrm>
          <a:prstGeom prst="rect">
            <a:avLst/>
          </a:prstGeom>
          <a:noFill/>
          <a:ln/>
        </p:spPr>
        <p:txBody>
          <a:bodyPr wrap="square" lIns="0" tIns="0" rIns="0" bIns="0" rtlCol="0" anchor="t"/>
          <a:lstStyle/>
          <a:p>
            <a:pPr algn="l" indent="0" marL="0">
              <a:buNone/>
            </a:pPr>
            <a:r>
              <a:rPr lang="en-US" sz="1000" dirty="0">
                <a:solidFill>
                  <a:srgbClr val="333333"/>
                </a:solidFill>
                <a:latin typeface="Calibri" pitchFamily="34" charset="0"/>
                <a:ea typeface="Calibri" pitchFamily="34" charset="-122"/>
                <a:cs typeface="Calibri" pitchFamily="34" charset="-120"/>
              </a:rPr>
              <a:t>SOM（初期ターゲット）</a:t>
            </a:r>
            <a:endParaRPr lang="en-US" sz="1000" dirty="0"/>
          </a:p>
        </p:txBody>
      </p:sp>
      <p:sp>
        <p:nvSpPr>
          <p:cNvPr id="22" name="Text 20"/>
          <p:cNvSpPr/>
          <p:nvPr/>
        </p:nvSpPr>
        <p:spPr>
          <a:xfrm>
            <a:off x="548640" y="4572000"/>
            <a:ext cx="7772400" cy="274320"/>
          </a:xfrm>
          <a:prstGeom prst="rect">
            <a:avLst/>
          </a:prstGeom>
          <a:noFill/>
          <a:ln/>
        </p:spPr>
        <p:txBody>
          <a:bodyPr wrap="square" lIns="0" tIns="0" rIns="0" bIns="0" rtlCol="0" anchor="b"/>
          <a:lstStyle/>
          <a:p>
            <a:pPr algn="l" indent="0" marL="0">
              <a:buNone/>
            </a:pPr>
            <a:r>
              <a:rPr lang="en-US" sz="900" dirty="0">
                <a:solidFill>
                  <a:srgbClr val="999999"/>
                </a:solidFill>
                <a:latin typeface="Calibri" pitchFamily="34" charset="0"/>
                <a:ea typeface="Calibri" pitchFamily="34" charset="-122"/>
                <a:cs typeface="Calibri" pitchFamily="34" charset="-120"/>
              </a:rPr>
              <a:t>出典：矢野経済研究所「医療ICT市場に関する調査」2024年、各種業界レポートに基づく推計</a:t>
            </a:r>
            <a:endParaRPr lang="en-US" sz="900" dirty="0"/>
          </a:p>
        </p:txBody>
      </p:sp>
      <p:sp>
        <p:nvSpPr>
          <p:cNvPr id="23" name="Text 21"/>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4</a:t>
            </a:r>
            <a:endParaRPr lang="en-US" sz="1000" dirty="0"/>
          </a:p>
        </p:txBody>
      </p:sp>
      <p:sp>
        <p:nvSpPr>
          <p:cNvPr id="24" name="Text 22"/>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トラクション — 売上推移</a:t>
            </a:r>
            <a:endParaRPr lang="en-US" sz="3600" dirty="0"/>
          </a:p>
        </p:txBody>
      </p:sp>
      <p:sp>
        <p:nvSpPr>
          <p:cNvPr id="3" name="Shape 1"/>
          <p:cNvSpPr/>
          <p:nvPr/>
        </p:nvSpPr>
        <p:spPr>
          <a:xfrm>
            <a:off x="640080" y="4153989"/>
            <a:ext cx="960120" cy="52251"/>
          </a:xfrm>
          <a:prstGeom prst="rect">
            <a:avLst/>
          </a:prstGeom>
          <a:solidFill>
            <a:srgbClr val="065A82"/>
          </a:solidFill>
          <a:ln/>
        </p:spPr>
      </p:sp>
      <p:sp>
        <p:nvSpPr>
          <p:cNvPr id="4" name="Text 2"/>
          <p:cNvSpPr/>
          <p:nvPr/>
        </p:nvSpPr>
        <p:spPr>
          <a:xfrm>
            <a:off x="640080" y="3833949"/>
            <a:ext cx="960120" cy="274320"/>
          </a:xfrm>
          <a:prstGeom prst="rect">
            <a:avLst/>
          </a:prstGeom>
          <a:noFill/>
          <a:ln/>
        </p:spPr>
        <p:txBody>
          <a:bodyPr wrap="square" lIns="0" tIns="0" rIns="0" bIns="0" rtlCol="0" anchor="ctr"/>
          <a:lstStyle/>
          <a:p>
            <a:pPr algn="ctr" indent="0" marL="0">
              <a:buNone/>
            </a:pPr>
            <a:r>
              <a:rPr lang="en-US" sz="1300" b="1" dirty="0">
                <a:solidFill>
                  <a:srgbClr val="065A82"/>
                </a:solidFill>
                <a:latin typeface="Georgia" pitchFamily="34" charset="0"/>
                <a:ea typeface="Georgia" pitchFamily="34" charset="-122"/>
                <a:cs typeface="Georgia" pitchFamily="34" charset="-120"/>
              </a:rPr>
              <a:t>¥50M</a:t>
            </a:r>
            <a:endParaRPr lang="en-US" sz="1300" dirty="0"/>
          </a:p>
        </p:txBody>
      </p:sp>
      <p:sp>
        <p:nvSpPr>
          <p:cNvPr id="5" name="Text 3"/>
          <p:cNvSpPr/>
          <p:nvPr/>
        </p:nvSpPr>
        <p:spPr>
          <a:xfrm>
            <a:off x="640080" y="4251960"/>
            <a:ext cx="960120" cy="274320"/>
          </a:xfrm>
          <a:prstGeom prst="rect">
            <a:avLst/>
          </a:prstGeom>
          <a:noFill/>
          <a:ln/>
        </p:spPr>
        <p:txBody>
          <a:bodyPr wrap="square" lIns="0" tIns="0" rIns="0" bIns="0" rtlCol="0" anchor="ctr"/>
          <a:lstStyle/>
          <a:p>
            <a:pPr algn="ctr" indent="0" marL="0">
              <a:buNone/>
            </a:pPr>
            <a:r>
              <a:rPr lang="en-US" sz="1200" b="1" dirty="0">
                <a:solidFill>
                  <a:srgbClr val="333333"/>
                </a:solidFill>
                <a:latin typeface="Calibri" pitchFamily="34" charset="0"/>
                <a:ea typeface="Calibri" pitchFamily="34" charset="-122"/>
                <a:cs typeface="Calibri" pitchFamily="34" charset="-120"/>
              </a:rPr>
              <a:t>2022</a:t>
            </a:r>
            <a:endParaRPr lang="en-US" sz="1200" dirty="0"/>
          </a:p>
        </p:txBody>
      </p:sp>
      <p:sp>
        <p:nvSpPr>
          <p:cNvPr id="6" name="Shape 4"/>
          <p:cNvSpPr/>
          <p:nvPr/>
        </p:nvSpPr>
        <p:spPr>
          <a:xfrm>
            <a:off x="2057400" y="4018135"/>
            <a:ext cx="960120" cy="188105"/>
          </a:xfrm>
          <a:prstGeom prst="rect">
            <a:avLst/>
          </a:prstGeom>
          <a:solidFill>
            <a:srgbClr val="065A82"/>
          </a:solidFill>
          <a:ln/>
        </p:spPr>
      </p:sp>
      <p:sp>
        <p:nvSpPr>
          <p:cNvPr id="7" name="Text 5"/>
          <p:cNvSpPr/>
          <p:nvPr/>
        </p:nvSpPr>
        <p:spPr>
          <a:xfrm>
            <a:off x="2057400" y="3698095"/>
            <a:ext cx="960120" cy="274320"/>
          </a:xfrm>
          <a:prstGeom prst="rect">
            <a:avLst/>
          </a:prstGeom>
          <a:noFill/>
          <a:ln/>
        </p:spPr>
        <p:txBody>
          <a:bodyPr wrap="square" lIns="0" tIns="0" rIns="0" bIns="0" rtlCol="0" anchor="ctr"/>
          <a:lstStyle/>
          <a:p>
            <a:pPr algn="ctr" indent="0" marL="0">
              <a:buNone/>
            </a:pPr>
            <a:r>
              <a:rPr lang="en-US" sz="1300" b="1" dirty="0">
                <a:solidFill>
                  <a:srgbClr val="065A82"/>
                </a:solidFill>
                <a:latin typeface="Georgia" pitchFamily="34" charset="0"/>
                <a:ea typeface="Georgia" pitchFamily="34" charset="-122"/>
                <a:cs typeface="Georgia" pitchFamily="34" charset="-120"/>
              </a:rPr>
              <a:t>¥180M</a:t>
            </a:r>
            <a:endParaRPr lang="en-US" sz="1300" dirty="0"/>
          </a:p>
        </p:txBody>
      </p:sp>
      <p:sp>
        <p:nvSpPr>
          <p:cNvPr id="8" name="Text 6"/>
          <p:cNvSpPr/>
          <p:nvPr/>
        </p:nvSpPr>
        <p:spPr>
          <a:xfrm>
            <a:off x="2057400" y="4251960"/>
            <a:ext cx="960120" cy="274320"/>
          </a:xfrm>
          <a:prstGeom prst="rect">
            <a:avLst/>
          </a:prstGeom>
          <a:noFill/>
          <a:ln/>
        </p:spPr>
        <p:txBody>
          <a:bodyPr wrap="square" lIns="0" tIns="0" rIns="0" bIns="0" rtlCol="0" anchor="ctr"/>
          <a:lstStyle/>
          <a:p>
            <a:pPr algn="ctr" indent="0" marL="0">
              <a:buNone/>
            </a:pPr>
            <a:r>
              <a:rPr lang="en-US" sz="1200" b="1" dirty="0">
                <a:solidFill>
                  <a:srgbClr val="333333"/>
                </a:solidFill>
                <a:latin typeface="Calibri" pitchFamily="34" charset="0"/>
                <a:ea typeface="Calibri" pitchFamily="34" charset="-122"/>
                <a:cs typeface="Calibri" pitchFamily="34" charset="-120"/>
              </a:rPr>
              <a:t>2023</a:t>
            </a:r>
            <a:endParaRPr lang="en-US" sz="1200" dirty="0"/>
          </a:p>
        </p:txBody>
      </p:sp>
      <p:sp>
        <p:nvSpPr>
          <p:cNvPr id="9" name="Text 7"/>
          <p:cNvSpPr/>
          <p:nvPr/>
        </p:nvSpPr>
        <p:spPr>
          <a:xfrm>
            <a:off x="2057400" y="3423775"/>
            <a:ext cx="960120" cy="274320"/>
          </a:xfrm>
          <a:prstGeom prst="rect">
            <a:avLst/>
          </a:prstGeom>
          <a:noFill/>
          <a:ln/>
        </p:spPr>
        <p:txBody>
          <a:bodyPr wrap="square" lIns="0" tIns="0" rIns="0" bIns="0" rtlCol="0" anchor="ctr"/>
          <a:lstStyle/>
          <a:p>
            <a:pPr algn="ctr" indent="0" marL="0">
              <a:buNone/>
            </a:pPr>
            <a:r>
              <a:rPr lang="en-US" sz="1100" b="1" dirty="0">
                <a:solidFill>
                  <a:srgbClr val="2E7D32"/>
                </a:solidFill>
                <a:latin typeface="Calibri" pitchFamily="34" charset="0"/>
                <a:ea typeface="Calibri" pitchFamily="34" charset="-122"/>
                <a:cs typeface="Calibri" pitchFamily="34" charset="-120"/>
              </a:rPr>
              <a:t>YoY +260%</a:t>
            </a:r>
            <a:endParaRPr lang="en-US" sz="1100" dirty="0"/>
          </a:p>
        </p:txBody>
      </p:sp>
      <p:sp>
        <p:nvSpPr>
          <p:cNvPr id="10" name="Shape 8"/>
          <p:cNvSpPr/>
          <p:nvPr/>
        </p:nvSpPr>
        <p:spPr>
          <a:xfrm>
            <a:off x="3474720" y="3662825"/>
            <a:ext cx="960120" cy="543415"/>
          </a:xfrm>
          <a:prstGeom prst="rect">
            <a:avLst/>
          </a:prstGeom>
          <a:solidFill>
            <a:srgbClr val="065A82"/>
          </a:solidFill>
          <a:ln/>
        </p:spPr>
      </p:sp>
      <p:sp>
        <p:nvSpPr>
          <p:cNvPr id="11" name="Text 9"/>
          <p:cNvSpPr/>
          <p:nvPr/>
        </p:nvSpPr>
        <p:spPr>
          <a:xfrm>
            <a:off x="3474720" y="3342785"/>
            <a:ext cx="960120" cy="274320"/>
          </a:xfrm>
          <a:prstGeom prst="rect">
            <a:avLst/>
          </a:prstGeom>
          <a:noFill/>
          <a:ln/>
        </p:spPr>
        <p:txBody>
          <a:bodyPr wrap="square" lIns="0" tIns="0" rIns="0" bIns="0" rtlCol="0" anchor="ctr"/>
          <a:lstStyle/>
          <a:p>
            <a:pPr algn="ctr" indent="0" marL="0">
              <a:buNone/>
            </a:pPr>
            <a:r>
              <a:rPr lang="en-US" sz="1300" b="1" dirty="0">
                <a:solidFill>
                  <a:srgbClr val="065A82"/>
                </a:solidFill>
                <a:latin typeface="Georgia" pitchFamily="34" charset="0"/>
                <a:ea typeface="Georgia" pitchFamily="34" charset="-122"/>
                <a:cs typeface="Georgia" pitchFamily="34" charset="-120"/>
              </a:rPr>
              <a:t>¥520M</a:t>
            </a:r>
            <a:endParaRPr lang="en-US" sz="1300" dirty="0"/>
          </a:p>
        </p:txBody>
      </p:sp>
      <p:sp>
        <p:nvSpPr>
          <p:cNvPr id="12" name="Text 10"/>
          <p:cNvSpPr/>
          <p:nvPr/>
        </p:nvSpPr>
        <p:spPr>
          <a:xfrm>
            <a:off x="3474720" y="4251960"/>
            <a:ext cx="960120" cy="274320"/>
          </a:xfrm>
          <a:prstGeom prst="rect">
            <a:avLst/>
          </a:prstGeom>
          <a:noFill/>
          <a:ln/>
        </p:spPr>
        <p:txBody>
          <a:bodyPr wrap="square" lIns="0" tIns="0" rIns="0" bIns="0" rtlCol="0" anchor="ctr"/>
          <a:lstStyle/>
          <a:p>
            <a:pPr algn="ctr" indent="0" marL="0">
              <a:buNone/>
            </a:pPr>
            <a:r>
              <a:rPr lang="en-US" sz="1200" b="1" dirty="0">
                <a:solidFill>
                  <a:srgbClr val="333333"/>
                </a:solidFill>
                <a:latin typeface="Calibri" pitchFamily="34" charset="0"/>
                <a:ea typeface="Calibri" pitchFamily="34" charset="-122"/>
                <a:cs typeface="Calibri" pitchFamily="34" charset="-120"/>
              </a:rPr>
              <a:t>2024</a:t>
            </a:r>
            <a:endParaRPr lang="en-US" sz="1200" dirty="0"/>
          </a:p>
        </p:txBody>
      </p:sp>
      <p:sp>
        <p:nvSpPr>
          <p:cNvPr id="13" name="Text 11"/>
          <p:cNvSpPr/>
          <p:nvPr/>
        </p:nvSpPr>
        <p:spPr>
          <a:xfrm>
            <a:off x="3474720" y="3068465"/>
            <a:ext cx="960120" cy="274320"/>
          </a:xfrm>
          <a:prstGeom prst="rect">
            <a:avLst/>
          </a:prstGeom>
          <a:noFill/>
          <a:ln/>
        </p:spPr>
        <p:txBody>
          <a:bodyPr wrap="square" lIns="0" tIns="0" rIns="0" bIns="0" rtlCol="0" anchor="ctr"/>
          <a:lstStyle/>
          <a:p>
            <a:pPr algn="ctr" indent="0" marL="0">
              <a:buNone/>
            </a:pPr>
            <a:r>
              <a:rPr lang="en-US" sz="1100" b="1" dirty="0">
                <a:solidFill>
                  <a:srgbClr val="333333"/>
                </a:solidFill>
                <a:latin typeface="Calibri" pitchFamily="34" charset="0"/>
                <a:ea typeface="Calibri" pitchFamily="34" charset="-122"/>
                <a:cs typeface="Calibri" pitchFamily="34" charset="-120"/>
              </a:rPr>
              <a:t>YoY +189%</a:t>
            </a:r>
            <a:endParaRPr lang="en-US" sz="1100" dirty="0"/>
          </a:p>
        </p:txBody>
      </p:sp>
      <p:sp>
        <p:nvSpPr>
          <p:cNvPr id="14" name="Shape 12"/>
          <p:cNvSpPr/>
          <p:nvPr/>
        </p:nvSpPr>
        <p:spPr>
          <a:xfrm>
            <a:off x="4892040" y="2952206"/>
            <a:ext cx="960120" cy="1254034"/>
          </a:xfrm>
          <a:prstGeom prst="rect">
            <a:avLst/>
          </a:prstGeom>
          <a:solidFill>
            <a:srgbClr val="1C7293"/>
          </a:solidFill>
          <a:ln/>
        </p:spPr>
      </p:sp>
      <p:sp>
        <p:nvSpPr>
          <p:cNvPr id="15" name="Text 13"/>
          <p:cNvSpPr/>
          <p:nvPr/>
        </p:nvSpPr>
        <p:spPr>
          <a:xfrm>
            <a:off x="4892040" y="2632166"/>
            <a:ext cx="960120" cy="274320"/>
          </a:xfrm>
          <a:prstGeom prst="rect">
            <a:avLst/>
          </a:prstGeom>
          <a:noFill/>
          <a:ln/>
        </p:spPr>
        <p:txBody>
          <a:bodyPr wrap="square" lIns="0" tIns="0" rIns="0" bIns="0" rtlCol="0" anchor="ctr"/>
          <a:lstStyle/>
          <a:p>
            <a:pPr algn="ctr" indent="0" marL="0">
              <a:buNone/>
            </a:pPr>
            <a:r>
              <a:rPr lang="en-US" sz="1300" b="1" dirty="0">
                <a:solidFill>
                  <a:srgbClr val="1C7293"/>
                </a:solidFill>
                <a:latin typeface="Georgia" pitchFamily="34" charset="0"/>
                <a:ea typeface="Georgia" pitchFamily="34" charset="-122"/>
                <a:cs typeface="Georgia" pitchFamily="34" charset="-120"/>
              </a:rPr>
              <a:t>¥1,200M</a:t>
            </a:r>
            <a:endParaRPr lang="en-US" sz="1300" dirty="0"/>
          </a:p>
        </p:txBody>
      </p:sp>
      <p:sp>
        <p:nvSpPr>
          <p:cNvPr id="16" name="Text 14"/>
          <p:cNvSpPr/>
          <p:nvPr/>
        </p:nvSpPr>
        <p:spPr>
          <a:xfrm>
            <a:off x="4892040" y="4251960"/>
            <a:ext cx="960120" cy="274320"/>
          </a:xfrm>
          <a:prstGeom prst="rect">
            <a:avLst/>
          </a:prstGeom>
          <a:noFill/>
          <a:ln/>
        </p:spPr>
        <p:txBody>
          <a:bodyPr wrap="square" lIns="0" tIns="0" rIns="0" bIns="0" rtlCol="0" anchor="ctr"/>
          <a:lstStyle/>
          <a:p>
            <a:pPr algn="ctr" indent="0" marL="0">
              <a:buNone/>
            </a:pPr>
            <a:r>
              <a:rPr lang="en-US" sz="1200" b="1" dirty="0">
                <a:solidFill>
                  <a:srgbClr val="333333"/>
                </a:solidFill>
                <a:latin typeface="Calibri" pitchFamily="34" charset="0"/>
                <a:ea typeface="Calibri" pitchFamily="34" charset="-122"/>
                <a:cs typeface="Calibri" pitchFamily="34" charset="-120"/>
              </a:rPr>
              <a:t>2025E</a:t>
            </a:r>
            <a:endParaRPr lang="en-US" sz="1200" dirty="0"/>
          </a:p>
        </p:txBody>
      </p:sp>
      <p:sp>
        <p:nvSpPr>
          <p:cNvPr id="17" name="Text 15"/>
          <p:cNvSpPr/>
          <p:nvPr/>
        </p:nvSpPr>
        <p:spPr>
          <a:xfrm>
            <a:off x="4892040" y="2357846"/>
            <a:ext cx="960120" cy="274320"/>
          </a:xfrm>
          <a:prstGeom prst="rect">
            <a:avLst/>
          </a:prstGeom>
          <a:noFill/>
          <a:ln/>
        </p:spPr>
        <p:txBody>
          <a:bodyPr wrap="square" lIns="0" tIns="0" rIns="0" bIns="0" rtlCol="0" anchor="ctr"/>
          <a:lstStyle/>
          <a:p>
            <a:pPr algn="ctr" indent="0" marL="0">
              <a:buNone/>
            </a:pPr>
            <a:r>
              <a:rPr lang="en-US" sz="1100" b="1" dirty="0">
                <a:solidFill>
                  <a:srgbClr val="333333"/>
                </a:solidFill>
                <a:latin typeface="Calibri" pitchFamily="34" charset="0"/>
                <a:ea typeface="Calibri" pitchFamily="34" charset="-122"/>
                <a:cs typeface="Calibri" pitchFamily="34" charset="-120"/>
              </a:rPr>
              <a:t>YoY +131%</a:t>
            </a:r>
            <a:endParaRPr lang="en-US" sz="1100" dirty="0"/>
          </a:p>
        </p:txBody>
      </p:sp>
      <p:sp>
        <p:nvSpPr>
          <p:cNvPr id="18" name="Shape 16"/>
          <p:cNvSpPr/>
          <p:nvPr/>
        </p:nvSpPr>
        <p:spPr>
          <a:xfrm>
            <a:off x="6309360" y="1280160"/>
            <a:ext cx="960120" cy="2926080"/>
          </a:xfrm>
          <a:prstGeom prst="rect">
            <a:avLst/>
          </a:prstGeom>
          <a:solidFill>
            <a:srgbClr val="1C7293"/>
          </a:solidFill>
          <a:ln/>
        </p:spPr>
      </p:sp>
      <p:sp>
        <p:nvSpPr>
          <p:cNvPr id="19" name="Text 17"/>
          <p:cNvSpPr/>
          <p:nvPr/>
        </p:nvSpPr>
        <p:spPr>
          <a:xfrm>
            <a:off x="6309360" y="960120"/>
            <a:ext cx="960120" cy="274320"/>
          </a:xfrm>
          <a:prstGeom prst="rect">
            <a:avLst/>
          </a:prstGeom>
          <a:noFill/>
          <a:ln/>
        </p:spPr>
        <p:txBody>
          <a:bodyPr wrap="square" lIns="0" tIns="0" rIns="0" bIns="0" rtlCol="0" anchor="ctr"/>
          <a:lstStyle/>
          <a:p>
            <a:pPr algn="ctr" indent="0" marL="0">
              <a:buNone/>
            </a:pPr>
            <a:r>
              <a:rPr lang="en-US" sz="1300" b="1" dirty="0">
                <a:solidFill>
                  <a:srgbClr val="1C7293"/>
                </a:solidFill>
                <a:latin typeface="Georgia" pitchFamily="34" charset="0"/>
                <a:ea typeface="Georgia" pitchFamily="34" charset="-122"/>
                <a:cs typeface="Georgia" pitchFamily="34" charset="-120"/>
              </a:rPr>
              <a:t>¥2,800M</a:t>
            </a:r>
            <a:endParaRPr lang="en-US" sz="1300" dirty="0"/>
          </a:p>
        </p:txBody>
      </p:sp>
      <p:sp>
        <p:nvSpPr>
          <p:cNvPr id="20" name="Text 18"/>
          <p:cNvSpPr/>
          <p:nvPr/>
        </p:nvSpPr>
        <p:spPr>
          <a:xfrm>
            <a:off x="6309360" y="4251960"/>
            <a:ext cx="960120" cy="274320"/>
          </a:xfrm>
          <a:prstGeom prst="rect">
            <a:avLst/>
          </a:prstGeom>
          <a:noFill/>
          <a:ln/>
        </p:spPr>
        <p:txBody>
          <a:bodyPr wrap="square" lIns="0" tIns="0" rIns="0" bIns="0" rtlCol="0" anchor="ctr"/>
          <a:lstStyle/>
          <a:p>
            <a:pPr algn="ctr" indent="0" marL="0">
              <a:buNone/>
            </a:pPr>
            <a:r>
              <a:rPr lang="en-US" sz="1200" b="1" dirty="0">
                <a:solidFill>
                  <a:srgbClr val="333333"/>
                </a:solidFill>
                <a:latin typeface="Calibri" pitchFamily="34" charset="0"/>
                <a:ea typeface="Calibri" pitchFamily="34" charset="-122"/>
                <a:cs typeface="Calibri" pitchFamily="34" charset="-120"/>
              </a:rPr>
              <a:t>2026E</a:t>
            </a:r>
            <a:endParaRPr lang="en-US" sz="1200" dirty="0"/>
          </a:p>
        </p:txBody>
      </p:sp>
      <p:sp>
        <p:nvSpPr>
          <p:cNvPr id="21" name="Text 19"/>
          <p:cNvSpPr/>
          <p:nvPr/>
        </p:nvSpPr>
        <p:spPr>
          <a:xfrm>
            <a:off x="6309360" y="685800"/>
            <a:ext cx="960120" cy="274320"/>
          </a:xfrm>
          <a:prstGeom prst="rect">
            <a:avLst/>
          </a:prstGeom>
          <a:noFill/>
          <a:ln/>
        </p:spPr>
        <p:txBody>
          <a:bodyPr wrap="square" lIns="0" tIns="0" rIns="0" bIns="0" rtlCol="0" anchor="ctr"/>
          <a:lstStyle/>
          <a:p>
            <a:pPr algn="ctr" indent="0" marL="0">
              <a:buNone/>
            </a:pPr>
            <a:r>
              <a:rPr lang="en-US" sz="1100" b="1" dirty="0">
                <a:solidFill>
                  <a:srgbClr val="333333"/>
                </a:solidFill>
                <a:latin typeface="Calibri" pitchFamily="34" charset="0"/>
                <a:ea typeface="Calibri" pitchFamily="34" charset="-122"/>
                <a:cs typeface="Calibri" pitchFamily="34" charset="-120"/>
              </a:rPr>
              <a:t>YoY +133%</a:t>
            </a:r>
            <a:endParaRPr lang="en-US" sz="1100" dirty="0"/>
          </a:p>
        </p:txBody>
      </p:sp>
      <p:sp>
        <p:nvSpPr>
          <p:cNvPr id="22" name="Shape 20"/>
          <p:cNvSpPr/>
          <p:nvPr/>
        </p:nvSpPr>
        <p:spPr>
          <a:xfrm>
            <a:off x="640080" y="777240"/>
            <a:ext cx="164592" cy="164592"/>
          </a:xfrm>
          <a:prstGeom prst="rect">
            <a:avLst/>
          </a:prstGeom>
          <a:solidFill>
            <a:srgbClr val="065A82"/>
          </a:solidFill>
          <a:ln/>
        </p:spPr>
      </p:sp>
      <p:sp>
        <p:nvSpPr>
          <p:cNvPr id="23" name="Text 21"/>
          <p:cNvSpPr/>
          <p:nvPr/>
        </p:nvSpPr>
        <p:spPr>
          <a:xfrm>
            <a:off x="868680" y="758952"/>
            <a:ext cx="457200" cy="201168"/>
          </a:xfrm>
          <a:prstGeom prst="rect">
            <a:avLst/>
          </a:prstGeom>
          <a:noFill/>
          <a:ln/>
        </p:spPr>
        <p:txBody>
          <a:bodyPr wrap="square" lIns="0" tIns="0" rIns="0" bIns="0" rtlCol="0" anchor="ctr"/>
          <a:lstStyle/>
          <a:p>
            <a:pPr algn="l" indent="0" marL="0">
              <a:buNone/>
            </a:pPr>
            <a:r>
              <a:rPr lang="en-US" sz="1100" dirty="0">
                <a:solidFill>
                  <a:srgbClr val="333333"/>
                </a:solidFill>
                <a:latin typeface="Calibri" pitchFamily="34" charset="0"/>
                <a:ea typeface="Calibri" pitchFamily="34" charset="-122"/>
                <a:cs typeface="Calibri" pitchFamily="34" charset="-120"/>
              </a:rPr>
              <a:t>実績</a:t>
            </a:r>
            <a:endParaRPr lang="en-US" sz="1100" dirty="0"/>
          </a:p>
        </p:txBody>
      </p:sp>
      <p:sp>
        <p:nvSpPr>
          <p:cNvPr id="24" name="Shape 22"/>
          <p:cNvSpPr/>
          <p:nvPr/>
        </p:nvSpPr>
        <p:spPr>
          <a:xfrm>
            <a:off x="1463040" y="777240"/>
            <a:ext cx="164592" cy="164592"/>
          </a:xfrm>
          <a:prstGeom prst="rect">
            <a:avLst/>
          </a:prstGeom>
          <a:solidFill>
            <a:srgbClr val="1C7293"/>
          </a:solidFill>
          <a:ln/>
        </p:spPr>
      </p:sp>
      <p:sp>
        <p:nvSpPr>
          <p:cNvPr id="25" name="Text 23"/>
          <p:cNvSpPr/>
          <p:nvPr/>
        </p:nvSpPr>
        <p:spPr>
          <a:xfrm>
            <a:off x="1691640" y="758952"/>
            <a:ext cx="457200" cy="201168"/>
          </a:xfrm>
          <a:prstGeom prst="rect">
            <a:avLst/>
          </a:prstGeom>
          <a:noFill/>
          <a:ln/>
        </p:spPr>
        <p:txBody>
          <a:bodyPr wrap="square" lIns="0" tIns="0" rIns="0" bIns="0" rtlCol="0" anchor="ctr"/>
          <a:lstStyle/>
          <a:p>
            <a:pPr algn="l" indent="0" marL="0">
              <a:buNone/>
            </a:pPr>
            <a:r>
              <a:rPr lang="en-US" sz="1100" dirty="0">
                <a:solidFill>
                  <a:srgbClr val="333333"/>
                </a:solidFill>
                <a:latin typeface="Calibri" pitchFamily="34" charset="0"/>
                <a:ea typeface="Calibri" pitchFamily="34" charset="-122"/>
                <a:cs typeface="Calibri" pitchFamily="34" charset="-120"/>
              </a:rPr>
              <a:t>予測</a:t>
            </a:r>
            <a:endParaRPr lang="en-US" sz="1100" dirty="0"/>
          </a:p>
        </p:txBody>
      </p:sp>
      <p:sp>
        <p:nvSpPr>
          <p:cNvPr id="26" name="Text 24"/>
          <p:cNvSpPr/>
          <p:nvPr/>
        </p:nvSpPr>
        <p:spPr>
          <a:xfrm>
            <a:off x="548640" y="4572000"/>
            <a:ext cx="2743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（単位：百万円）</a:t>
            </a:r>
            <a:endParaRPr lang="en-US" sz="1000" dirty="0"/>
          </a:p>
        </p:txBody>
      </p:sp>
      <p:sp>
        <p:nvSpPr>
          <p:cNvPr id="27" name="Text 25"/>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5</a:t>
            </a:r>
            <a:endParaRPr lang="en-US" sz="1000" dirty="0"/>
          </a:p>
        </p:txBody>
      </p:sp>
      <p:sp>
        <p:nvSpPr>
          <p:cNvPr id="28" name="Text 26"/>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トラクション — 顧客セグメント</a:t>
            </a:r>
            <a:endParaRPr lang="en-US" sz="3600" dirty="0"/>
          </a:p>
        </p:txBody>
      </p:sp>
      <p:sp>
        <p:nvSpPr>
          <p:cNvPr id="3" name="Text 1"/>
          <p:cNvSpPr/>
          <p:nvPr/>
        </p:nvSpPr>
        <p:spPr>
          <a:xfrm>
            <a:off x="548640" y="1051560"/>
            <a:ext cx="3200400" cy="914400"/>
          </a:xfrm>
          <a:prstGeom prst="rect">
            <a:avLst/>
          </a:prstGeom>
          <a:noFill/>
          <a:ln/>
        </p:spPr>
        <p:txBody>
          <a:bodyPr wrap="square" lIns="0" tIns="0" rIns="0" bIns="0" rtlCol="0" anchor="ctr"/>
          <a:lstStyle/>
          <a:p>
            <a:pPr algn="l" indent="0" marL="0">
              <a:buNone/>
            </a:pPr>
            <a:r>
              <a:rPr lang="en-US" sz="6400" b="1" dirty="0">
                <a:solidFill>
                  <a:srgbClr val="065A82"/>
                </a:solidFill>
                <a:latin typeface="Georgia" pitchFamily="34" charset="0"/>
                <a:ea typeface="Georgia" pitchFamily="34" charset="-122"/>
                <a:cs typeface="Georgia" pitchFamily="34" charset="-120"/>
              </a:rPr>
              <a:t>120+</a:t>
            </a:r>
            <a:endParaRPr lang="en-US" sz="6400" dirty="0"/>
          </a:p>
        </p:txBody>
      </p:sp>
      <p:sp>
        <p:nvSpPr>
          <p:cNvPr id="4" name="Text 2"/>
          <p:cNvSpPr/>
          <p:nvPr/>
        </p:nvSpPr>
        <p:spPr>
          <a:xfrm>
            <a:off x="548640" y="1920240"/>
            <a:ext cx="3200400" cy="365760"/>
          </a:xfrm>
          <a:prstGeom prst="rect">
            <a:avLst/>
          </a:prstGeom>
          <a:noFill/>
          <a:ln/>
        </p:spPr>
        <p:txBody>
          <a:bodyPr wrap="square" lIns="0" tIns="0" rIns="0" bIns="0" rtlCol="0" anchor="ctr"/>
          <a:lstStyle/>
          <a:p>
            <a:pPr algn="l" indent="0" marL="0">
              <a:buNone/>
            </a:pPr>
            <a:r>
              <a:rPr lang="en-US" sz="1600" dirty="0">
                <a:solidFill>
                  <a:srgbClr val="333333"/>
                </a:solidFill>
                <a:latin typeface="Calibri" pitchFamily="34" charset="0"/>
                <a:ea typeface="Calibri" pitchFamily="34" charset="-122"/>
                <a:cs typeface="Calibri" pitchFamily="34" charset="-120"/>
              </a:rPr>
              <a:t>導入医療機関数</a:t>
            </a:r>
            <a:endParaRPr lang="en-US" sz="1600" dirty="0"/>
          </a:p>
        </p:txBody>
      </p:sp>
      <p:sp>
        <p:nvSpPr>
          <p:cNvPr id="5" name="Text 3"/>
          <p:cNvSpPr/>
          <p:nvPr/>
        </p:nvSpPr>
        <p:spPr>
          <a:xfrm>
            <a:off x="4114800" y="1143000"/>
            <a:ext cx="1828800" cy="274320"/>
          </a:xfrm>
          <a:prstGeom prst="rect">
            <a:avLst/>
          </a:prstGeom>
          <a:noFill/>
          <a:ln/>
        </p:spPr>
        <p:txBody>
          <a:bodyPr wrap="square" lIns="0" tIns="0" rIns="0" bIns="0" rtlCol="0" anchor="ctr"/>
          <a:lstStyle/>
          <a:p>
            <a:pPr algn="l" indent="0" marL="0">
              <a:buNone/>
            </a:pPr>
            <a:r>
              <a:rPr lang="en-US" sz="1300" b="1" dirty="0">
                <a:solidFill>
                  <a:srgbClr val="21295C"/>
                </a:solidFill>
                <a:latin typeface="Calibri" pitchFamily="34" charset="0"/>
                <a:ea typeface="Calibri" pitchFamily="34" charset="-122"/>
                <a:cs typeface="Calibri" pitchFamily="34" charset="-120"/>
              </a:rPr>
              <a:t>大学病院</a:t>
            </a:r>
            <a:endParaRPr lang="en-US" sz="1300" dirty="0"/>
          </a:p>
        </p:txBody>
      </p:sp>
      <p:sp>
        <p:nvSpPr>
          <p:cNvPr id="6" name="Shape 4"/>
          <p:cNvSpPr/>
          <p:nvPr/>
        </p:nvSpPr>
        <p:spPr>
          <a:xfrm>
            <a:off x="4114800" y="1463040"/>
            <a:ext cx="4114800" cy="320040"/>
          </a:xfrm>
          <a:prstGeom prst="rect">
            <a:avLst/>
          </a:prstGeom>
          <a:solidFill>
            <a:srgbClr val="E8E8E8"/>
          </a:solidFill>
          <a:ln/>
        </p:spPr>
      </p:sp>
      <p:sp>
        <p:nvSpPr>
          <p:cNvPr id="7" name="Shape 5"/>
          <p:cNvSpPr/>
          <p:nvPr/>
        </p:nvSpPr>
        <p:spPr>
          <a:xfrm>
            <a:off x="4114800" y="1463040"/>
            <a:ext cx="1440180" cy="320040"/>
          </a:xfrm>
          <a:prstGeom prst="rect">
            <a:avLst/>
          </a:prstGeom>
          <a:solidFill>
            <a:srgbClr val="065A82"/>
          </a:solidFill>
          <a:ln/>
        </p:spPr>
      </p:sp>
      <p:sp>
        <p:nvSpPr>
          <p:cNvPr id="8" name="Text 6"/>
          <p:cNvSpPr/>
          <p:nvPr/>
        </p:nvSpPr>
        <p:spPr>
          <a:xfrm>
            <a:off x="5646420" y="1463040"/>
            <a:ext cx="548640" cy="320040"/>
          </a:xfrm>
          <a:prstGeom prst="rect">
            <a:avLst/>
          </a:prstGeom>
          <a:noFill/>
          <a:ln/>
        </p:spPr>
        <p:txBody>
          <a:bodyPr wrap="square" lIns="0" tIns="0" rIns="0" bIns="0" rtlCol="0" anchor="ctr"/>
          <a:lstStyle/>
          <a:p>
            <a:pPr algn="l" indent="0" marL="0">
              <a:buNone/>
            </a:pPr>
            <a:r>
              <a:rPr lang="en-US" sz="1300" b="1" dirty="0">
                <a:solidFill>
                  <a:srgbClr val="065A82"/>
                </a:solidFill>
                <a:latin typeface="Georgia" pitchFamily="34" charset="0"/>
                <a:ea typeface="Georgia" pitchFamily="34" charset="-122"/>
                <a:cs typeface="Georgia" pitchFamily="34" charset="-120"/>
              </a:rPr>
              <a:t>35%</a:t>
            </a:r>
            <a:endParaRPr lang="en-US" sz="1300" dirty="0"/>
          </a:p>
        </p:txBody>
      </p:sp>
      <p:sp>
        <p:nvSpPr>
          <p:cNvPr id="9" name="Text 7"/>
          <p:cNvSpPr/>
          <p:nvPr/>
        </p:nvSpPr>
        <p:spPr>
          <a:xfrm>
            <a:off x="4114800" y="2057400"/>
            <a:ext cx="1828800" cy="274320"/>
          </a:xfrm>
          <a:prstGeom prst="rect">
            <a:avLst/>
          </a:prstGeom>
          <a:noFill/>
          <a:ln/>
        </p:spPr>
        <p:txBody>
          <a:bodyPr wrap="square" lIns="0" tIns="0" rIns="0" bIns="0" rtlCol="0" anchor="ctr"/>
          <a:lstStyle/>
          <a:p>
            <a:pPr algn="l" indent="0" marL="0">
              <a:buNone/>
            </a:pPr>
            <a:r>
              <a:rPr lang="en-US" sz="1300" b="1" dirty="0">
                <a:solidFill>
                  <a:srgbClr val="21295C"/>
                </a:solidFill>
                <a:latin typeface="Calibri" pitchFamily="34" charset="0"/>
                <a:ea typeface="Calibri" pitchFamily="34" charset="-122"/>
                <a:cs typeface="Calibri" pitchFamily="34" charset="-120"/>
              </a:rPr>
              <a:t>地域中核病院</a:t>
            </a:r>
            <a:endParaRPr lang="en-US" sz="1300" dirty="0"/>
          </a:p>
        </p:txBody>
      </p:sp>
      <p:sp>
        <p:nvSpPr>
          <p:cNvPr id="10" name="Shape 8"/>
          <p:cNvSpPr/>
          <p:nvPr/>
        </p:nvSpPr>
        <p:spPr>
          <a:xfrm>
            <a:off x="4114800" y="2377440"/>
            <a:ext cx="4114800" cy="320040"/>
          </a:xfrm>
          <a:prstGeom prst="rect">
            <a:avLst/>
          </a:prstGeom>
          <a:solidFill>
            <a:srgbClr val="E8E8E8"/>
          </a:solidFill>
          <a:ln/>
        </p:spPr>
      </p:sp>
      <p:sp>
        <p:nvSpPr>
          <p:cNvPr id="11" name="Shape 9"/>
          <p:cNvSpPr/>
          <p:nvPr/>
        </p:nvSpPr>
        <p:spPr>
          <a:xfrm>
            <a:off x="4114800" y="2377440"/>
            <a:ext cx="1234440" cy="320040"/>
          </a:xfrm>
          <a:prstGeom prst="rect">
            <a:avLst/>
          </a:prstGeom>
          <a:solidFill>
            <a:srgbClr val="1C7293"/>
          </a:solidFill>
          <a:ln/>
        </p:spPr>
      </p:sp>
      <p:sp>
        <p:nvSpPr>
          <p:cNvPr id="12" name="Text 10"/>
          <p:cNvSpPr/>
          <p:nvPr/>
        </p:nvSpPr>
        <p:spPr>
          <a:xfrm>
            <a:off x="5440680" y="2377440"/>
            <a:ext cx="548640" cy="320040"/>
          </a:xfrm>
          <a:prstGeom prst="rect">
            <a:avLst/>
          </a:prstGeom>
          <a:noFill/>
          <a:ln/>
        </p:spPr>
        <p:txBody>
          <a:bodyPr wrap="square" lIns="0" tIns="0" rIns="0" bIns="0" rtlCol="0" anchor="ctr"/>
          <a:lstStyle/>
          <a:p>
            <a:pPr algn="l" indent="0" marL="0">
              <a:buNone/>
            </a:pPr>
            <a:r>
              <a:rPr lang="en-US" sz="1300" b="1" dirty="0">
                <a:solidFill>
                  <a:srgbClr val="1C7293"/>
                </a:solidFill>
                <a:latin typeface="Georgia" pitchFamily="34" charset="0"/>
                <a:ea typeface="Georgia" pitchFamily="34" charset="-122"/>
                <a:cs typeface="Georgia" pitchFamily="34" charset="-120"/>
              </a:rPr>
              <a:t>30%</a:t>
            </a:r>
            <a:endParaRPr lang="en-US" sz="1300" dirty="0"/>
          </a:p>
        </p:txBody>
      </p:sp>
      <p:sp>
        <p:nvSpPr>
          <p:cNvPr id="13" name="Text 11"/>
          <p:cNvSpPr/>
          <p:nvPr/>
        </p:nvSpPr>
        <p:spPr>
          <a:xfrm>
            <a:off x="4114800" y="2971800"/>
            <a:ext cx="1828800" cy="274320"/>
          </a:xfrm>
          <a:prstGeom prst="rect">
            <a:avLst/>
          </a:prstGeom>
          <a:noFill/>
          <a:ln/>
        </p:spPr>
        <p:txBody>
          <a:bodyPr wrap="square" lIns="0" tIns="0" rIns="0" bIns="0" rtlCol="0" anchor="ctr"/>
          <a:lstStyle/>
          <a:p>
            <a:pPr algn="l" indent="0" marL="0">
              <a:buNone/>
            </a:pPr>
            <a:r>
              <a:rPr lang="en-US" sz="1300" b="1" dirty="0">
                <a:solidFill>
                  <a:srgbClr val="21295C"/>
                </a:solidFill>
                <a:latin typeface="Calibri" pitchFamily="34" charset="0"/>
                <a:ea typeface="Calibri" pitchFamily="34" charset="-122"/>
                <a:cs typeface="Calibri" pitchFamily="34" charset="-120"/>
              </a:rPr>
              <a:t>クリニック</a:t>
            </a:r>
            <a:endParaRPr lang="en-US" sz="1300" dirty="0"/>
          </a:p>
        </p:txBody>
      </p:sp>
      <p:sp>
        <p:nvSpPr>
          <p:cNvPr id="14" name="Shape 12"/>
          <p:cNvSpPr/>
          <p:nvPr/>
        </p:nvSpPr>
        <p:spPr>
          <a:xfrm>
            <a:off x="4114800" y="3291840"/>
            <a:ext cx="4114800" cy="320040"/>
          </a:xfrm>
          <a:prstGeom prst="rect">
            <a:avLst/>
          </a:prstGeom>
          <a:solidFill>
            <a:srgbClr val="E8E8E8"/>
          </a:solidFill>
          <a:ln/>
        </p:spPr>
      </p:sp>
      <p:sp>
        <p:nvSpPr>
          <p:cNvPr id="15" name="Shape 13"/>
          <p:cNvSpPr/>
          <p:nvPr/>
        </p:nvSpPr>
        <p:spPr>
          <a:xfrm>
            <a:off x="4114800" y="3291840"/>
            <a:ext cx="1028700" cy="320040"/>
          </a:xfrm>
          <a:prstGeom prst="rect">
            <a:avLst/>
          </a:prstGeom>
          <a:solidFill>
            <a:srgbClr val="4A90D9"/>
          </a:solidFill>
          <a:ln/>
        </p:spPr>
      </p:sp>
      <p:sp>
        <p:nvSpPr>
          <p:cNvPr id="16" name="Text 14"/>
          <p:cNvSpPr/>
          <p:nvPr/>
        </p:nvSpPr>
        <p:spPr>
          <a:xfrm>
            <a:off x="5234940" y="3291840"/>
            <a:ext cx="548640" cy="320040"/>
          </a:xfrm>
          <a:prstGeom prst="rect">
            <a:avLst/>
          </a:prstGeom>
          <a:noFill/>
          <a:ln/>
        </p:spPr>
        <p:txBody>
          <a:bodyPr wrap="square" lIns="0" tIns="0" rIns="0" bIns="0" rtlCol="0" anchor="ctr"/>
          <a:lstStyle/>
          <a:p>
            <a:pPr algn="l" indent="0" marL="0">
              <a:buNone/>
            </a:pPr>
            <a:r>
              <a:rPr lang="en-US" sz="1300" b="1" dirty="0">
                <a:solidFill>
                  <a:srgbClr val="4A90D9"/>
                </a:solidFill>
                <a:latin typeface="Georgia" pitchFamily="34" charset="0"/>
                <a:ea typeface="Georgia" pitchFamily="34" charset="-122"/>
                <a:cs typeface="Georgia" pitchFamily="34" charset="-120"/>
              </a:rPr>
              <a:t>25%</a:t>
            </a:r>
            <a:endParaRPr lang="en-US" sz="1300" dirty="0"/>
          </a:p>
        </p:txBody>
      </p:sp>
      <p:sp>
        <p:nvSpPr>
          <p:cNvPr id="17" name="Text 15"/>
          <p:cNvSpPr/>
          <p:nvPr/>
        </p:nvSpPr>
        <p:spPr>
          <a:xfrm>
            <a:off x="4114800" y="3886200"/>
            <a:ext cx="1828800" cy="274320"/>
          </a:xfrm>
          <a:prstGeom prst="rect">
            <a:avLst/>
          </a:prstGeom>
          <a:noFill/>
          <a:ln/>
        </p:spPr>
        <p:txBody>
          <a:bodyPr wrap="square" lIns="0" tIns="0" rIns="0" bIns="0" rtlCol="0" anchor="ctr"/>
          <a:lstStyle/>
          <a:p>
            <a:pPr algn="l" indent="0" marL="0">
              <a:buNone/>
            </a:pPr>
            <a:r>
              <a:rPr lang="en-US" sz="1300" b="1" dirty="0">
                <a:solidFill>
                  <a:srgbClr val="21295C"/>
                </a:solidFill>
                <a:latin typeface="Calibri" pitchFamily="34" charset="0"/>
                <a:ea typeface="Calibri" pitchFamily="34" charset="-122"/>
                <a:cs typeface="Calibri" pitchFamily="34" charset="-120"/>
              </a:rPr>
              <a:t>製薬企業</a:t>
            </a:r>
            <a:endParaRPr lang="en-US" sz="1300" dirty="0"/>
          </a:p>
        </p:txBody>
      </p:sp>
      <p:sp>
        <p:nvSpPr>
          <p:cNvPr id="18" name="Shape 16"/>
          <p:cNvSpPr/>
          <p:nvPr/>
        </p:nvSpPr>
        <p:spPr>
          <a:xfrm>
            <a:off x="4114800" y="4206240"/>
            <a:ext cx="4114800" cy="320040"/>
          </a:xfrm>
          <a:prstGeom prst="rect">
            <a:avLst/>
          </a:prstGeom>
          <a:solidFill>
            <a:srgbClr val="E8E8E8"/>
          </a:solidFill>
          <a:ln/>
        </p:spPr>
      </p:sp>
      <p:sp>
        <p:nvSpPr>
          <p:cNvPr id="19" name="Shape 17"/>
          <p:cNvSpPr/>
          <p:nvPr/>
        </p:nvSpPr>
        <p:spPr>
          <a:xfrm>
            <a:off x="4114800" y="4206240"/>
            <a:ext cx="411480" cy="320040"/>
          </a:xfrm>
          <a:prstGeom prst="rect">
            <a:avLst/>
          </a:prstGeom>
          <a:solidFill>
            <a:srgbClr val="7AB8D6"/>
          </a:solidFill>
          <a:ln/>
        </p:spPr>
      </p:sp>
      <p:sp>
        <p:nvSpPr>
          <p:cNvPr id="20" name="Text 18"/>
          <p:cNvSpPr/>
          <p:nvPr/>
        </p:nvSpPr>
        <p:spPr>
          <a:xfrm>
            <a:off x="4617720" y="4206240"/>
            <a:ext cx="548640" cy="320040"/>
          </a:xfrm>
          <a:prstGeom prst="rect">
            <a:avLst/>
          </a:prstGeom>
          <a:noFill/>
          <a:ln/>
        </p:spPr>
        <p:txBody>
          <a:bodyPr wrap="square" lIns="0" tIns="0" rIns="0" bIns="0" rtlCol="0" anchor="ctr"/>
          <a:lstStyle/>
          <a:p>
            <a:pPr algn="l" indent="0" marL="0">
              <a:buNone/>
            </a:pPr>
            <a:r>
              <a:rPr lang="en-US" sz="1300" b="1" dirty="0">
                <a:solidFill>
                  <a:srgbClr val="7AB8D6"/>
                </a:solidFill>
                <a:latin typeface="Georgia" pitchFamily="34" charset="0"/>
                <a:ea typeface="Georgia" pitchFamily="34" charset="-122"/>
                <a:cs typeface="Georgia" pitchFamily="34" charset="-120"/>
              </a:rPr>
              <a:t>10%</a:t>
            </a:r>
            <a:endParaRPr lang="en-US" sz="1300" dirty="0"/>
          </a:p>
        </p:txBody>
      </p:sp>
      <p:sp>
        <p:nvSpPr>
          <p:cNvPr id="21" name="Text 19"/>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6</a:t>
            </a:r>
            <a:endParaRPr lang="en-US" sz="1000" dirty="0"/>
          </a:p>
        </p:txBody>
      </p:sp>
      <p:sp>
        <p:nvSpPr>
          <p:cNvPr id="22" name="Text 20"/>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ビジネスモデル — 料金プラン</a:t>
            </a:r>
            <a:endParaRPr lang="en-US" sz="3600" dirty="0"/>
          </a:p>
        </p:txBody>
      </p:sp>
      <p:sp>
        <p:nvSpPr>
          <p:cNvPr id="3" name="Shape 1"/>
          <p:cNvSpPr/>
          <p:nvPr/>
        </p:nvSpPr>
        <p:spPr>
          <a:xfrm>
            <a:off x="640080" y="1188720"/>
            <a:ext cx="2560320" cy="320040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4" name="Text 2"/>
          <p:cNvSpPr/>
          <p:nvPr/>
        </p:nvSpPr>
        <p:spPr>
          <a:xfrm>
            <a:off x="640080" y="1325880"/>
            <a:ext cx="2560320" cy="457200"/>
          </a:xfrm>
          <a:prstGeom prst="rect">
            <a:avLst/>
          </a:prstGeom>
          <a:noFill/>
          <a:ln/>
        </p:spPr>
        <p:txBody>
          <a:bodyPr wrap="square" lIns="0" tIns="0" rIns="0" bIns="0" rtlCol="0" anchor="ctr"/>
          <a:lstStyle/>
          <a:p>
            <a:pPr algn="ctr" indent="0" marL="0">
              <a:buNone/>
            </a:pPr>
            <a:r>
              <a:rPr lang="en-US" sz="2200" b="1" dirty="0">
                <a:solidFill>
                  <a:srgbClr val="21295C"/>
                </a:solidFill>
                <a:latin typeface="Georgia" pitchFamily="34" charset="0"/>
                <a:ea typeface="Georgia" pitchFamily="34" charset="-122"/>
                <a:cs typeface="Georgia" pitchFamily="34" charset="-120"/>
              </a:rPr>
              <a:t>ライト</a:t>
            </a:r>
            <a:endParaRPr lang="en-US" sz="2200" dirty="0"/>
          </a:p>
        </p:txBody>
      </p:sp>
      <p:sp>
        <p:nvSpPr>
          <p:cNvPr id="5" name="Text 3"/>
          <p:cNvSpPr/>
          <p:nvPr/>
        </p:nvSpPr>
        <p:spPr>
          <a:xfrm>
            <a:off x="640080" y="1783080"/>
            <a:ext cx="2560320" cy="365760"/>
          </a:xfrm>
          <a:prstGeom prst="rect">
            <a:avLst/>
          </a:prstGeom>
          <a:noFill/>
          <a:ln/>
        </p:spPr>
        <p:txBody>
          <a:bodyPr wrap="square" lIns="0" tIns="0" rIns="0" bIns="0" rtlCol="0" anchor="ctr"/>
          <a:lstStyle/>
          <a:p>
            <a:pPr algn="ctr" indent="0" marL="0">
              <a:buNone/>
            </a:pPr>
            <a:r>
              <a:rPr lang="en-US" sz="1400" b="1" dirty="0">
                <a:solidFill>
                  <a:srgbClr val="065A82"/>
                </a:solidFill>
                <a:latin typeface="Calibri" pitchFamily="34" charset="0"/>
                <a:ea typeface="Calibri" pitchFamily="34" charset="-122"/>
                <a:cs typeface="Calibri" pitchFamily="34" charset="-120"/>
              </a:rPr>
              <a:t>月額 ¥300,000〜</a:t>
            </a:r>
            <a:endParaRPr lang="en-US" sz="1400" dirty="0"/>
          </a:p>
        </p:txBody>
      </p:sp>
      <p:sp>
        <p:nvSpPr>
          <p:cNvPr id="6" name="Shape 4"/>
          <p:cNvSpPr/>
          <p:nvPr/>
        </p:nvSpPr>
        <p:spPr>
          <a:xfrm>
            <a:off x="914400" y="2240280"/>
            <a:ext cx="2011680" cy="18288"/>
          </a:xfrm>
          <a:prstGeom prst="rect">
            <a:avLst/>
          </a:prstGeom>
          <a:solidFill>
            <a:srgbClr val="E0E0E0"/>
          </a:solidFill>
          <a:ln/>
        </p:spPr>
      </p:sp>
      <p:pic>
        <p:nvPicPr>
          <p:cNvPr id="7" name="Image 0" descr="preencoded.png">    </p:cNvPr>
          <p:cNvPicPr>
            <a:picLocks noChangeAspect="1"/>
          </p:cNvPicPr>
          <p:nvPr/>
        </p:nvPicPr>
        <p:blipFill>
          <a:blip r:embed="rId1"/>
          <a:stretch>
            <a:fillRect/>
          </a:stretch>
        </p:blipFill>
        <p:spPr>
          <a:xfrm>
            <a:off x="868680" y="2423160"/>
            <a:ext cx="201168" cy="201168"/>
          </a:xfrm>
          <a:prstGeom prst="rect">
            <a:avLst/>
          </a:prstGeom>
        </p:spPr>
      </p:pic>
      <p:sp>
        <p:nvSpPr>
          <p:cNvPr id="8" name="Text 5"/>
          <p:cNvSpPr/>
          <p:nvPr/>
        </p:nvSpPr>
        <p:spPr>
          <a:xfrm>
            <a:off x="1143000" y="2377440"/>
            <a:ext cx="1828800" cy="320040"/>
          </a:xfrm>
          <a:prstGeom prst="rect">
            <a:avLst/>
          </a:prstGeom>
          <a:noFill/>
          <a:ln/>
        </p:spPr>
        <p:txBody>
          <a:bodyPr wrap="square" lIns="0" tIns="0" rIns="0" bIns="0" rtlCol="0" anchor="ctr"/>
          <a:lstStyle/>
          <a:p>
            <a:pPr algn="l" indent="0" marL="0">
              <a:buNone/>
            </a:pPr>
            <a:r>
              <a:rPr lang="en-US" sz="1200" dirty="0">
                <a:solidFill>
                  <a:srgbClr val="333333"/>
                </a:solidFill>
                <a:latin typeface="Calibri" pitchFamily="34" charset="0"/>
                <a:ea typeface="Calibri" pitchFamily="34" charset="-122"/>
                <a:cs typeface="Calibri" pitchFamily="34" charset="-120"/>
              </a:rPr>
              <a:t>診断支援AI（基本）</a:t>
            </a:r>
            <a:endParaRPr lang="en-US" sz="1200" dirty="0"/>
          </a:p>
        </p:txBody>
      </p:sp>
      <p:pic>
        <p:nvPicPr>
          <p:cNvPr id="9" name="Image 1" descr="preencoded.png">    </p:cNvPr>
          <p:cNvPicPr>
            <a:picLocks noChangeAspect="1"/>
          </p:cNvPicPr>
          <p:nvPr/>
        </p:nvPicPr>
        <p:blipFill>
          <a:blip r:embed="rId2"/>
          <a:stretch>
            <a:fillRect/>
          </a:stretch>
        </p:blipFill>
        <p:spPr>
          <a:xfrm>
            <a:off x="868680" y="2880360"/>
            <a:ext cx="201168" cy="201168"/>
          </a:xfrm>
          <a:prstGeom prst="rect">
            <a:avLst/>
          </a:prstGeom>
        </p:spPr>
      </p:pic>
      <p:sp>
        <p:nvSpPr>
          <p:cNvPr id="10" name="Text 6"/>
          <p:cNvSpPr/>
          <p:nvPr/>
        </p:nvSpPr>
        <p:spPr>
          <a:xfrm>
            <a:off x="1143000" y="2834640"/>
            <a:ext cx="1828800" cy="320040"/>
          </a:xfrm>
          <a:prstGeom prst="rect">
            <a:avLst/>
          </a:prstGeom>
          <a:noFill/>
          <a:ln/>
        </p:spPr>
        <p:txBody>
          <a:bodyPr wrap="square" lIns="0" tIns="0" rIns="0" bIns="0" rtlCol="0" anchor="ctr"/>
          <a:lstStyle/>
          <a:p>
            <a:pPr algn="l" indent="0" marL="0">
              <a:buNone/>
            </a:pPr>
            <a:r>
              <a:rPr lang="en-US" sz="1200" dirty="0">
                <a:solidFill>
                  <a:srgbClr val="333333"/>
                </a:solidFill>
                <a:latin typeface="Calibri" pitchFamily="34" charset="0"/>
                <a:ea typeface="Calibri" pitchFamily="34" charset="-122"/>
                <a:cs typeface="Calibri" pitchFamily="34" charset="-120"/>
              </a:rPr>
              <a:t>電子カルテ統合</a:t>
            </a:r>
            <a:endParaRPr lang="en-US" sz="1200" dirty="0"/>
          </a:p>
        </p:txBody>
      </p:sp>
      <p:pic>
        <p:nvPicPr>
          <p:cNvPr id="11" name="Image 2" descr="preencoded.png">    </p:cNvPr>
          <p:cNvPicPr>
            <a:picLocks noChangeAspect="1"/>
          </p:cNvPicPr>
          <p:nvPr/>
        </p:nvPicPr>
        <p:blipFill>
          <a:blip r:embed="rId3"/>
          <a:stretch>
            <a:fillRect/>
          </a:stretch>
        </p:blipFill>
        <p:spPr>
          <a:xfrm>
            <a:off x="868680" y="3337560"/>
            <a:ext cx="201168" cy="201168"/>
          </a:xfrm>
          <a:prstGeom prst="rect">
            <a:avLst/>
          </a:prstGeom>
        </p:spPr>
      </p:pic>
      <p:sp>
        <p:nvSpPr>
          <p:cNvPr id="12" name="Text 7"/>
          <p:cNvSpPr/>
          <p:nvPr/>
        </p:nvSpPr>
        <p:spPr>
          <a:xfrm>
            <a:off x="1143000" y="3291840"/>
            <a:ext cx="1828800" cy="320040"/>
          </a:xfrm>
          <a:prstGeom prst="rect">
            <a:avLst/>
          </a:prstGeom>
          <a:noFill/>
          <a:ln/>
        </p:spPr>
        <p:txBody>
          <a:bodyPr wrap="square" lIns="0" tIns="0" rIns="0" bIns="0" rtlCol="0" anchor="ctr"/>
          <a:lstStyle/>
          <a:p>
            <a:pPr algn="l" indent="0" marL="0">
              <a:buNone/>
            </a:pPr>
            <a:r>
              <a:rPr lang="en-US" sz="1200" dirty="0">
                <a:solidFill>
                  <a:srgbClr val="333333"/>
                </a:solidFill>
                <a:latin typeface="Calibri" pitchFamily="34" charset="0"/>
                <a:ea typeface="Calibri" pitchFamily="34" charset="-122"/>
                <a:cs typeface="Calibri" pitchFamily="34" charset="-120"/>
              </a:rPr>
              <a:t>メールサポート</a:t>
            </a:r>
            <a:endParaRPr lang="en-US" sz="1200" dirty="0"/>
          </a:p>
        </p:txBody>
      </p:sp>
      <p:sp>
        <p:nvSpPr>
          <p:cNvPr id="13" name="Shape 8"/>
          <p:cNvSpPr/>
          <p:nvPr/>
        </p:nvSpPr>
        <p:spPr>
          <a:xfrm>
            <a:off x="3474720" y="1051560"/>
            <a:ext cx="2560320" cy="3520440"/>
          </a:xfrm>
          <a:prstGeom prst="rect">
            <a:avLst/>
          </a:prstGeom>
          <a:solidFill>
            <a:srgbClr val="FFFFFF"/>
          </a:solidFill>
          <a:ln w="25400">
            <a:solidFill>
              <a:srgbClr val="065A82"/>
            </a:solidFill>
            <a:prstDash val="solid"/>
          </a:ln>
          <a:effectLst>
            <a:outerShdw sx="100000" sy="100000" kx="0" ky="0" algn="bl" rotWithShape="0" blurRad="76200" dist="25400" dir="8100000">
              <a:srgbClr val="000000">
                <a:alpha val="12000"/>
              </a:srgbClr>
            </a:outerShdw>
          </a:effectLst>
        </p:spPr>
      </p:sp>
      <p:sp>
        <p:nvSpPr>
          <p:cNvPr id="14" name="Shape 9"/>
          <p:cNvSpPr/>
          <p:nvPr/>
        </p:nvSpPr>
        <p:spPr>
          <a:xfrm>
            <a:off x="3474720" y="1051560"/>
            <a:ext cx="2560320" cy="365760"/>
          </a:xfrm>
          <a:prstGeom prst="rect">
            <a:avLst/>
          </a:prstGeom>
          <a:solidFill>
            <a:srgbClr val="065A82"/>
          </a:solidFill>
          <a:ln/>
        </p:spPr>
      </p:sp>
      <p:sp>
        <p:nvSpPr>
          <p:cNvPr id="15" name="Text 10"/>
          <p:cNvSpPr/>
          <p:nvPr/>
        </p:nvSpPr>
        <p:spPr>
          <a:xfrm>
            <a:off x="3474720" y="1051560"/>
            <a:ext cx="2560320" cy="36576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人気 No.1</a:t>
            </a:r>
            <a:endParaRPr lang="en-US" sz="1100" dirty="0"/>
          </a:p>
        </p:txBody>
      </p:sp>
      <p:sp>
        <p:nvSpPr>
          <p:cNvPr id="16" name="Text 11"/>
          <p:cNvSpPr/>
          <p:nvPr/>
        </p:nvSpPr>
        <p:spPr>
          <a:xfrm>
            <a:off x="3474720" y="1508760"/>
            <a:ext cx="2560320" cy="457200"/>
          </a:xfrm>
          <a:prstGeom prst="rect">
            <a:avLst/>
          </a:prstGeom>
          <a:noFill/>
          <a:ln/>
        </p:spPr>
        <p:txBody>
          <a:bodyPr wrap="square" lIns="0" tIns="0" rIns="0" bIns="0" rtlCol="0" anchor="ctr"/>
          <a:lstStyle/>
          <a:p>
            <a:pPr algn="ctr" indent="0" marL="0">
              <a:buNone/>
            </a:pPr>
            <a:r>
              <a:rPr lang="en-US" sz="2200" b="1" dirty="0">
                <a:solidFill>
                  <a:srgbClr val="21295C"/>
                </a:solidFill>
                <a:latin typeface="Georgia" pitchFamily="34" charset="0"/>
                <a:ea typeface="Georgia" pitchFamily="34" charset="-122"/>
                <a:cs typeface="Georgia" pitchFamily="34" charset="-120"/>
              </a:rPr>
              <a:t>スタンダード</a:t>
            </a:r>
            <a:endParaRPr lang="en-US" sz="2200" dirty="0"/>
          </a:p>
        </p:txBody>
      </p:sp>
      <p:sp>
        <p:nvSpPr>
          <p:cNvPr id="17" name="Text 12"/>
          <p:cNvSpPr/>
          <p:nvPr/>
        </p:nvSpPr>
        <p:spPr>
          <a:xfrm>
            <a:off x="3474720" y="1965960"/>
            <a:ext cx="2560320" cy="365760"/>
          </a:xfrm>
          <a:prstGeom prst="rect">
            <a:avLst/>
          </a:prstGeom>
          <a:noFill/>
          <a:ln/>
        </p:spPr>
        <p:txBody>
          <a:bodyPr wrap="square" lIns="0" tIns="0" rIns="0" bIns="0" rtlCol="0" anchor="ctr"/>
          <a:lstStyle/>
          <a:p>
            <a:pPr algn="ctr" indent="0" marL="0">
              <a:buNone/>
            </a:pPr>
            <a:r>
              <a:rPr lang="en-US" sz="1400" b="1" dirty="0">
                <a:solidFill>
                  <a:srgbClr val="065A82"/>
                </a:solidFill>
                <a:latin typeface="Calibri" pitchFamily="34" charset="0"/>
                <a:ea typeface="Calibri" pitchFamily="34" charset="-122"/>
                <a:cs typeface="Calibri" pitchFamily="34" charset="-120"/>
              </a:rPr>
              <a:t>月額 ¥800,000〜</a:t>
            </a:r>
            <a:endParaRPr lang="en-US" sz="1400" dirty="0"/>
          </a:p>
        </p:txBody>
      </p:sp>
      <p:sp>
        <p:nvSpPr>
          <p:cNvPr id="18" name="Shape 13"/>
          <p:cNvSpPr/>
          <p:nvPr/>
        </p:nvSpPr>
        <p:spPr>
          <a:xfrm>
            <a:off x="3749040" y="2423160"/>
            <a:ext cx="2011680" cy="18288"/>
          </a:xfrm>
          <a:prstGeom prst="rect">
            <a:avLst/>
          </a:prstGeom>
          <a:solidFill>
            <a:srgbClr val="E0E0E0"/>
          </a:solidFill>
          <a:ln/>
        </p:spPr>
      </p:sp>
      <p:pic>
        <p:nvPicPr>
          <p:cNvPr id="19" name="Image 3" descr="preencoded.png">    </p:cNvPr>
          <p:cNvPicPr>
            <a:picLocks noChangeAspect="1"/>
          </p:cNvPicPr>
          <p:nvPr/>
        </p:nvPicPr>
        <p:blipFill>
          <a:blip r:embed="rId4"/>
          <a:stretch>
            <a:fillRect/>
          </a:stretch>
        </p:blipFill>
        <p:spPr>
          <a:xfrm>
            <a:off x="3703320" y="2606040"/>
            <a:ext cx="201168" cy="201168"/>
          </a:xfrm>
          <a:prstGeom prst="rect">
            <a:avLst/>
          </a:prstGeom>
        </p:spPr>
      </p:pic>
      <p:sp>
        <p:nvSpPr>
          <p:cNvPr id="20" name="Text 14"/>
          <p:cNvSpPr/>
          <p:nvPr/>
        </p:nvSpPr>
        <p:spPr>
          <a:xfrm>
            <a:off x="3977640" y="2560320"/>
            <a:ext cx="1828800" cy="320040"/>
          </a:xfrm>
          <a:prstGeom prst="rect">
            <a:avLst/>
          </a:prstGeom>
          <a:noFill/>
          <a:ln/>
        </p:spPr>
        <p:txBody>
          <a:bodyPr wrap="square" lIns="0" tIns="0" rIns="0" bIns="0" rtlCol="0" anchor="ctr"/>
          <a:lstStyle/>
          <a:p>
            <a:pPr algn="l" indent="0" marL="0">
              <a:buNone/>
            </a:pPr>
            <a:r>
              <a:rPr lang="en-US" sz="1200" dirty="0">
                <a:solidFill>
                  <a:srgbClr val="333333"/>
                </a:solidFill>
                <a:latin typeface="Calibri" pitchFamily="34" charset="0"/>
                <a:ea typeface="Calibri" pitchFamily="34" charset="-122"/>
                <a:cs typeface="Calibri" pitchFamily="34" charset="-120"/>
              </a:rPr>
              <a:t>診断支援AI（高精度）</a:t>
            </a:r>
            <a:endParaRPr lang="en-US" sz="1200" dirty="0"/>
          </a:p>
        </p:txBody>
      </p:sp>
      <p:pic>
        <p:nvPicPr>
          <p:cNvPr id="21" name="Image 4" descr="preencoded.png">    </p:cNvPr>
          <p:cNvPicPr>
            <a:picLocks noChangeAspect="1"/>
          </p:cNvPicPr>
          <p:nvPr/>
        </p:nvPicPr>
        <p:blipFill>
          <a:blip r:embed="rId5"/>
          <a:stretch>
            <a:fillRect/>
          </a:stretch>
        </p:blipFill>
        <p:spPr>
          <a:xfrm>
            <a:off x="3703320" y="3063240"/>
            <a:ext cx="201168" cy="201168"/>
          </a:xfrm>
          <a:prstGeom prst="rect">
            <a:avLst/>
          </a:prstGeom>
        </p:spPr>
      </p:pic>
      <p:sp>
        <p:nvSpPr>
          <p:cNvPr id="22" name="Text 15"/>
          <p:cNvSpPr/>
          <p:nvPr/>
        </p:nvSpPr>
        <p:spPr>
          <a:xfrm>
            <a:off x="3977640" y="3017520"/>
            <a:ext cx="1828800" cy="320040"/>
          </a:xfrm>
          <a:prstGeom prst="rect">
            <a:avLst/>
          </a:prstGeom>
          <a:noFill/>
          <a:ln/>
        </p:spPr>
        <p:txBody>
          <a:bodyPr wrap="square" lIns="0" tIns="0" rIns="0" bIns="0" rtlCol="0" anchor="ctr"/>
          <a:lstStyle/>
          <a:p>
            <a:pPr algn="l" indent="0" marL="0">
              <a:buNone/>
            </a:pPr>
            <a:r>
              <a:rPr lang="en-US" sz="1200" dirty="0">
                <a:solidFill>
                  <a:srgbClr val="333333"/>
                </a:solidFill>
                <a:latin typeface="Calibri" pitchFamily="34" charset="0"/>
                <a:ea typeface="Calibri" pitchFamily="34" charset="-122"/>
                <a:cs typeface="Calibri" pitchFamily="34" charset="-120"/>
              </a:rPr>
              <a:t>患者モニタリング</a:t>
            </a:r>
            <a:endParaRPr lang="en-US" sz="1200" dirty="0"/>
          </a:p>
        </p:txBody>
      </p:sp>
      <p:pic>
        <p:nvPicPr>
          <p:cNvPr id="23" name="Image 5" descr="preencoded.png">    </p:cNvPr>
          <p:cNvPicPr>
            <a:picLocks noChangeAspect="1"/>
          </p:cNvPicPr>
          <p:nvPr/>
        </p:nvPicPr>
        <p:blipFill>
          <a:blip r:embed="rId6"/>
          <a:stretch>
            <a:fillRect/>
          </a:stretch>
        </p:blipFill>
        <p:spPr>
          <a:xfrm>
            <a:off x="3703320" y="3520440"/>
            <a:ext cx="201168" cy="201168"/>
          </a:xfrm>
          <a:prstGeom prst="rect">
            <a:avLst/>
          </a:prstGeom>
        </p:spPr>
      </p:pic>
      <p:sp>
        <p:nvSpPr>
          <p:cNvPr id="24" name="Text 16"/>
          <p:cNvSpPr/>
          <p:nvPr/>
        </p:nvSpPr>
        <p:spPr>
          <a:xfrm>
            <a:off x="3977640" y="3474720"/>
            <a:ext cx="1828800" cy="320040"/>
          </a:xfrm>
          <a:prstGeom prst="rect">
            <a:avLst/>
          </a:prstGeom>
          <a:noFill/>
          <a:ln/>
        </p:spPr>
        <p:txBody>
          <a:bodyPr wrap="square" lIns="0" tIns="0" rIns="0" bIns="0" rtlCol="0" anchor="ctr"/>
          <a:lstStyle/>
          <a:p>
            <a:pPr algn="l" indent="0" marL="0">
              <a:buNone/>
            </a:pPr>
            <a:r>
              <a:rPr lang="en-US" sz="1200" dirty="0">
                <a:solidFill>
                  <a:srgbClr val="333333"/>
                </a:solidFill>
                <a:latin typeface="Calibri" pitchFamily="34" charset="0"/>
                <a:ea typeface="Calibri" pitchFamily="34" charset="-122"/>
                <a:cs typeface="Calibri" pitchFamily="34" charset="-120"/>
              </a:rPr>
              <a:t>24時間専任サポート</a:t>
            </a:r>
            <a:endParaRPr lang="en-US" sz="1200" dirty="0"/>
          </a:p>
        </p:txBody>
      </p:sp>
      <p:sp>
        <p:nvSpPr>
          <p:cNvPr id="25" name="Shape 17"/>
          <p:cNvSpPr/>
          <p:nvPr/>
        </p:nvSpPr>
        <p:spPr>
          <a:xfrm>
            <a:off x="6309360" y="1188720"/>
            <a:ext cx="2560320" cy="320040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26" name="Text 18"/>
          <p:cNvSpPr/>
          <p:nvPr/>
        </p:nvSpPr>
        <p:spPr>
          <a:xfrm>
            <a:off x="6309360" y="1325880"/>
            <a:ext cx="2560320" cy="457200"/>
          </a:xfrm>
          <a:prstGeom prst="rect">
            <a:avLst/>
          </a:prstGeom>
          <a:noFill/>
          <a:ln/>
        </p:spPr>
        <p:txBody>
          <a:bodyPr wrap="square" lIns="0" tIns="0" rIns="0" bIns="0" rtlCol="0" anchor="ctr"/>
          <a:lstStyle/>
          <a:p>
            <a:pPr algn="ctr" indent="0" marL="0">
              <a:buNone/>
            </a:pPr>
            <a:r>
              <a:rPr lang="en-US" sz="2200" b="1" dirty="0">
                <a:solidFill>
                  <a:srgbClr val="21295C"/>
                </a:solidFill>
                <a:latin typeface="Georgia" pitchFamily="34" charset="0"/>
                <a:ea typeface="Georgia" pitchFamily="34" charset="-122"/>
                <a:cs typeface="Georgia" pitchFamily="34" charset="-120"/>
              </a:rPr>
              <a:t>プレミアム</a:t>
            </a:r>
            <a:endParaRPr lang="en-US" sz="2200" dirty="0"/>
          </a:p>
        </p:txBody>
      </p:sp>
      <p:sp>
        <p:nvSpPr>
          <p:cNvPr id="27" name="Text 19"/>
          <p:cNvSpPr/>
          <p:nvPr/>
        </p:nvSpPr>
        <p:spPr>
          <a:xfrm>
            <a:off x="6309360" y="1783080"/>
            <a:ext cx="2560320" cy="365760"/>
          </a:xfrm>
          <a:prstGeom prst="rect">
            <a:avLst/>
          </a:prstGeom>
          <a:noFill/>
          <a:ln/>
        </p:spPr>
        <p:txBody>
          <a:bodyPr wrap="square" lIns="0" tIns="0" rIns="0" bIns="0" rtlCol="0" anchor="ctr"/>
          <a:lstStyle/>
          <a:p>
            <a:pPr algn="ctr" indent="0" marL="0">
              <a:buNone/>
            </a:pPr>
            <a:r>
              <a:rPr lang="en-US" sz="1400" b="1" dirty="0">
                <a:solidFill>
                  <a:srgbClr val="065A82"/>
                </a:solidFill>
                <a:latin typeface="Calibri" pitchFamily="34" charset="0"/>
                <a:ea typeface="Calibri" pitchFamily="34" charset="-122"/>
                <a:cs typeface="Calibri" pitchFamily="34" charset="-120"/>
              </a:rPr>
              <a:t>月額 ¥1,500,000〜</a:t>
            </a:r>
            <a:endParaRPr lang="en-US" sz="1400" dirty="0"/>
          </a:p>
        </p:txBody>
      </p:sp>
      <p:sp>
        <p:nvSpPr>
          <p:cNvPr id="28" name="Shape 20"/>
          <p:cNvSpPr/>
          <p:nvPr/>
        </p:nvSpPr>
        <p:spPr>
          <a:xfrm>
            <a:off x="6583680" y="2240280"/>
            <a:ext cx="2011680" cy="18288"/>
          </a:xfrm>
          <a:prstGeom prst="rect">
            <a:avLst/>
          </a:prstGeom>
          <a:solidFill>
            <a:srgbClr val="E0E0E0"/>
          </a:solidFill>
          <a:ln/>
        </p:spPr>
      </p:sp>
      <p:pic>
        <p:nvPicPr>
          <p:cNvPr id="29" name="Image 6" descr="preencoded.png">    </p:cNvPr>
          <p:cNvPicPr>
            <a:picLocks noChangeAspect="1"/>
          </p:cNvPicPr>
          <p:nvPr/>
        </p:nvPicPr>
        <p:blipFill>
          <a:blip r:embed="rId7"/>
          <a:stretch>
            <a:fillRect/>
          </a:stretch>
        </p:blipFill>
        <p:spPr>
          <a:xfrm>
            <a:off x="6537960" y="2423160"/>
            <a:ext cx="201168" cy="201168"/>
          </a:xfrm>
          <a:prstGeom prst="rect">
            <a:avLst/>
          </a:prstGeom>
        </p:spPr>
      </p:pic>
      <p:sp>
        <p:nvSpPr>
          <p:cNvPr id="30" name="Text 21"/>
          <p:cNvSpPr/>
          <p:nvPr/>
        </p:nvSpPr>
        <p:spPr>
          <a:xfrm>
            <a:off x="6812280" y="2377440"/>
            <a:ext cx="1828800" cy="320040"/>
          </a:xfrm>
          <a:prstGeom prst="rect">
            <a:avLst/>
          </a:prstGeom>
          <a:noFill/>
          <a:ln/>
        </p:spPr>
        <p:txBody>
          <a:bodyPr wrap="square" lIns="0" tIns="0" rIns="0" bIns="0" rtlCol="0" anchor="ctr"/>
          <a:lstStyle/>
          <a:p>
            <a:pPr algn="l" indent="0" marL="0">
              <a:buNone/>
            </a:pPr>
            <a:r>
              <a:rPr lang="en-US" sz="1200" dirty="0">
                <a:solidFill>
                  <a:srgbClr val="333333"/>
                </a:solidFill>
                <a:latin typeface="Calibri" pitchFamily="34" charset="0"/>
                <a:ea typeface="Calibri" pitchFamily="34" charset="-122"/>
                <a:cs typeface="Calibri" pitchFamily="34" charset="-120"/>
              </a:rPr>
              <a:t>全機能フルアクセス</a:t>
            </a:r>
            <a:endParaRPr lang="en-US" sz="1200" dirty="0"/>
          </a:p>
        </p:txBody>
      </p:sp>
      <p:pic>
        <p:nvPicPr>
          <p:cNvPr id="31" name="Image 7" descr="preencoded.png">    </p:cNvPr>
          <p:cNvPicPr>
            <a:picLocks noChangeAspect="1"/>
          </p:cNvPicPr>
          <p:nvPr/>
        </p:nvPicPr>
        <p:blipFill>
          <a:blip r:embed="rId8"/>
          <a:stretch>
            <a:fillRect/>
          </a:stretch>
        </p:blipFill>
        <p:spPr>
          <a:xfrm>
            <a:off x="6537960" y="2880360"/>
            <a:ext cx="201168" cy="201168"/>
          </a:xfrm>
          <a:prstGeom prst="rect">
            <a:avLst/>
          </a:prstGeom>
        </p:spPr>
      </p:pic>
      <p:sp>
        <p:nvSpPr>
          <p:cNvPr id="32" name="Text 22"/>
          <p:cNvSpPr/>
          <p:nvPr/>
        </p:nvSpPr>
        <p:spPr>
          <a:xfrm>
            <a:off x="6812280" y="2834640"/>
            <a:ext cx="1828800" cy="320040"/>
          </a:xfrm>
          <a:prstGeom prst="rect">
            <a:avLst/>
          </a:prstGeom>
          <a:noFill/>
          <a:ln/>
        </p:spPr>
        <p:txBody>
          <a:bodyPr wrap="square" lIns="0" tIns="0" rIns="0" bIns="0" rtlCol="0" anchor="ctr"/>
          <a:lstStyle/>
          <a:p>
            <a:pPr algn="l" indent="0" marL="0">
              <a:buNone/>
            </a:pPr>
            <a:r>
              <a:rPr lang="en-US" sz="1200" dirty="0">
                <a:solidFill>
                  <a:srgbClr val="333333"/>
                </a:solidFill>
                <a:latin typeface="Calibri" pitchFamily="34" charset="0"/>
                <a:ea typeface="Calibri" pitchFamily="34" charset="-122"/>
                <a:cs typeface="Calibri" pitchFamily="34" charset="-120"/>
              </a:rPr>
              <a:t>カスタムAIモデル構築</a:t>
            </a:r>
            <a:endParaRPr lang="en-US" sz="1200" dirty="0"/>
          </a:p>
        </p:txBody>
      </p:sp>
      <p:pic>
        <p:nvPicPr>
          <p:cNvPr id="33" name="Image 8" descr="preencoded.png">    </p:cNvPr>
          <p:cNvPicPr>
            <a:picLocks noChangeAspect="1"/>
          </p:cNvPicPr>
          <p:nvPr/>
        </p:nvPicPr>
        <p:blipFill>
          <a:blip r:embed="rId9"/>
          <a:stretch>
            <a:fillRect/>
          </a:stretch>
        </p:blipFill>
        <p:spPr>
          <a:xfrm>
            <a:off x="6537960" y="3337560"/>
            <a:ext cx="201168" cy="201168"/>
          </a:xfrm>
          <a:prstGeom prst="rect">
            <a:avLst/>
          </a:prstGeom>
        </p:spPr>
      </p:pic>
      <p:sp>
        <p:nvSpPr>
          <p:cNvPr id="34" name="Text 23"/>
          <p:cNvSpPr/>
          <p:nvPr/>
        </p:nvSpPr>
        <p:spPr>
          <a:xfrm>
            <a:off x="6812280" y="3291840"/>
            <a:ext cx="1828800" cy="320040"/>
          </a:xfrm>
          <a:prstGeom prst="rect">
            <a:avLst/>
          </a:prstGeom>
          <a:noFill/>
          <a:ln/>
        </p:spPr>
        <p:txBody>
          <a:bodyPr wrap="square" lIns="0" tIns="0" rIns="0" bIns="0" rtlCol="0" anchor="ctr"/>
          <a:lstStyle/>
          <a:p>
            <a:pPr algn="l" indent="0" marL="0">
              <a:buNone/>
            </a:pPr>
            <a:r>
              <a:rPr lang="en-US" sz="1200" dirty="0">
                <a:solidFill>
                  <a:srgbClr val="333333"/>
                </a:solidFill>
                <a:latin typeface="Calibri" pitchFamily="34" charset="0"/>
                <a:ea typeface="Calibri" pitchFamily="34" charset="-122"/>
                <a:cs typeface="Calibri" pitchFamily="34" charset="-120"/>
              </a:rPr>
              <a:t>オンサイト導入支援</a:t>
            </a:r>
            <a:endParaRPr lang="en-US" sz="1200" dirty="0"/>
          </a:p>
        </p:txBody>
      </p:sp>
      <p:sp>
        <p:nvSpPr>
          <p:cNvPr id="35" name="Text 24"/>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7</a:t>
            </a:r>
            <a:endParaRPr lang="en-US" sz="1000" dirty="0"/>
          </a:p>
        </p:txBody>
      </p:sp>
      <p:sp>
        <p:nvSpPr>
          <p:cNvPr id="36" name="Text 25"/>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21295C"/>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65A82"/>
          </a:solidFill>
          <a:ln/>
        </p:spPr>
      </p:sp>
      <p:sp>
        <p:nvSpPr>
          <p:cNvPr id="3" name="Text 1"/>
          <p:cNvSpPr/>
          <p:nvPr/>
        </p:nvSpPr>
        <p:spPr>
          <a:xfrm>
            <a:off x="457200" y="1645920"/>
            <a:ext cx="8229600" cy="1097280"/>
          </a:xfrm>
          <a:prstGeom prst="rect">
            <a:avLst/>
          </a:prstGeom>
          <a:noFill/>
          <a:ln/>
        </p:spPr>
        <p:txBody>
          <a:bodyPr wrap="square" lIns="0" tIns="0" rIns="0" bIns="0" rtlCol="0" anchor="ctr"/>
          <a:lstStyle/>
          <a:p>
            <a:pPr algn="ctr" indent="0" marL="0">
              <a:buNone/>
            </a:pPr>
            <a:r>
              <a:rPr lang="en-US" sz="4000" b="1" spc="200" kern="0" dirty="0">
                <a:solidFill>
                  <a:srgbClr val="FFFFFF"/>
                </a:solidFill>
                <a:latin typeface="Georgia" pitchFamily="34" charset="0"/>
                <a:ea typeface="Georgia" pitchFamily="34" charset="-122"/>
                <a:cs typeface="Georgia" pitchFamily="34" charset="-120"/>
              </a:rPr>
              <a:t>なぜMediCoreなのか？</a:t>
            </a:r>
            <a:endParaRPr lang="en-US" sz="4000" dirty="0"/>
          </a:p>
        </p:txBody>
      </p:sp>
      <p:sp>
        <p:nvSpPr>
          <p:cNvPr id="4" name="Shape 2"/>
          <p:cNvSpPr/>
          <p:nvPr/>
        </p:nvSpPr>
        <p:spPr>
          <a:xfrm>
            <a:off x="3200400" y="2926080"/>
            <a:ext cx="2743200" cy="27432"/>
          </a:xfrm>
          <a:prstGeom prst="rect">
            <a:avLst/>
          </a:prstGeom>
          <a:solidFill>
            <a:srgbClr val="065A82"/>
          </a:solidFill>
          <a:ln/>
        </p:spPr>
      </p:sp>
      <p:sp>
        <p:nvSpPr>
          <p:cNvPr id="5" name="Text 3"/>
          <p:cNvSpPr/>
          <p:nvPr/>
        </p:nvSpPr>
        <p:spPr>
          <a:xfrm>
            <a:off x="457200" y="3200400"/>
            <a:ext cx="8229600" cy="457200"/>
          </a:xfrm>
          <a:prstGeom prst="rect">
            <a:avLst/>
          </a:prstGeom>
          <a:noFill/>
          <a:ln/>
        </p:spPr>
        <p:txBody>
          <a:bodyPr wrap="square" lIns="0" tIns="0" rIns="0" bIns="0" rtlCol="0" anchor="ctr"/>
          <a:lstStyle/>
          <a:p>
            <a:pPr algn="ctr" indent="0" marL="0">
              <a:buNone/>
            </a:pPr>
            <a:r>
              <a:rPr lang="en-US" sz="1600" dirty="0">
                <a:solidFill>
                  <a:srgbClr val="999999"/>
                </a:solidFill>
                <a:latin typeface="Calibri" pitchFamily="34" charset="0"/>
                <a:ea typeface="Calibri" pitchFamily="34" charset="-122"/>
                <a:cs typeface="Calibri" pitchFamily="34" charset="-120"/>
              </a:rPr>
              <a:t>競合優位性・チーム・実績</a:t>
            </a:r>
            <a:endParaRPr lang="en-US" sz="1600" dirty="0"/>
          </a:p>
        </p:txBody>
      </p:sp>
      <p:sp>
        <p:nvSpPr>
          <p:cNvPr id="6" name="Text 4"/>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8</a:t>
            </a:r>
            <a:endParaRPr lang="en-US" sz="1000" dirty="0"/>
          </a:p>
        </p:txBody>
      </p:sp>
      <p:sp>
        <p:nvSpPr>
          <p:cNvPr id="7" name="Text 5"/>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548640" y="274320"/>
            <a:ext cx="8229600" cy="640080"/>
          </a:xfrm>
          <a:prstGeom prst="rect">
            <a:avLst/>
          </a:prstGeom>
          <a:noFill/>
          <a:ln/>
        </p:spPr>
        <p:txBody>
          <a:bodyPr wrap="square" lIns="0" tIns="0" rIns="0" bIns="0" rtlCol="0" anchor="ctr"/>
          <a:lstStyle/>
          <a:p>
            <a:pPr algn="l" indent="0" marL="0">
              <a:buNone/>
            </a:pPr>
            <a:r>
              <a:rPr lang="en-US" sz="3600" b="1" dirty="0">
                <a:solidFill>
                  <a:srgbClr val="21295C"/>
                </a:solidFill>
                <a:latin typeface="Georgia" pitchFamily="34" charset="0"/>
                <a:ea typeface="Georgia" pitchFamily="34" charset="-122"/>
                <a:cs typeface="Georgia" pitchFamily="34" charset="-120"/>
              </a:rPr>
              <a:t>競合分析</a:t>
            </a:r>
            <a:endParaRPr lang="en-US" sz="3600" dirty="0"/>
          </a:p>
        </p:txBody>
      </p:sp>
      <p:sp>
        <p:nvSpPr>
          <p:cNvPr id="3" name="Shape 1"/>
          <p:cNvSpPr/>
          <p:nvPr/>
        </p:nvSpPr>
        <p:spPr>
          <a:xfrm>
            <a:off x="731520" y="1097280"/>
            <a:ext cx="2971800" cy="1737360"/>
          </a:xfrm>
          <a:prstGeom prst="rect">
            <a:avLst/>
          </a:prstGeom>
          <a:solidFill>
            <a:srgbClr val="EEF2F5"/>
          </a:solidFill>
          <a:ln/>
        </p:spPr>
      </p:sp>
      <p:sp>
        <p:nvSpPr>
          <p:cNvPr id="4" name="Shape 2"/>
          <p:cNvSpPr/>
          <p:nvPr/>
        </p:nvSpPr>
        <p:spPr>
          <a:xfrm>
            <a:off x="3703320" y="1097280"/>
            <a:ext cx="2971800" cy="1737360"/>
          </a:xfrm>
          <a:prstGeom prst="rect">
            <a:avLst/>
          </a:prstGeom>
          <a:solidFill>
            <a:srgbClr val="E3F0E3"/>
          </a:solidFill>
          <a:ln/>
        </p:spPr>
      </p:sp>
      <p:sp>
        <p:nvSpPr>
          <p:cNvPr id="5" name="Shape 3"/>
          <p:cNvSpPr/>
          <p:nvPr/>
        </p:nvSpPr>
        <p:spPr>
          <a:xfrm>
            <a:off x="731520" y="2834640"/>
            <a:ext cx="2971800" cy="1737360"/>
          </a:xfrm>
          <a:prstGeom prst="rect">
            <a:avLst/>
          </a:prstGeom>
          <a:solidFill>
            <a:srgbClr val="F5F5F5"/>
          </a:solidFill>
          <a:ln/>
        </p:spPr>
      </p:sp>
      <p:sp>
        <p:nvSpPr>
          <p:cNvPr id="6" name="Shape 4"/>
          <p:cNvSpPr/>
          <p:nvPr/>
        </p:nvSpPr>
        <p:spPr>
          <a:xfrm>
            <a:off x="3703320" y="2834640"/>
            <a:ext cx="2971800" cy="1737360"/>
          </a:xfrm>
          <a:prstGeom prst="rect">
            <a:avLst/>
          </a:prstGeom>
          <a:solidFill>
            <a:srgbClr val="EEF2F5"/>
          </a:solidFill>
          <a:ln/>
        </p:spPr>
      </p:sp>
      <p:sp>
        <p:nvSpPr>
          <p:cNvPr id="7" name="Shape 5"/>
          <p:cNvSpPr/>
          <p:nvPr/>
        </p:nvSpPr>
        <p:spPr>
          <a:xfrm>
            <a:off x="731520" y="2834640"/>
            <a:ext cx="5943600" cy="0"/>
          </a:xfrm>
          <a:prstGeom prst="line">
            <a:avLst/>
          </a:prstGeom>
          <a:noFill/>
          <a:ln w="12700">
            <a:solidFill>
              <a:srgbClr val="333333"/>
            </a:solidFill>
            <a:prstDash val="solid"/>
          </a:ln>
        </p:spPr>
      </p:sp>
      <p:sp>
        <p:nvSpPr>
          <p:cNvPr id="8" name="Shape 6"/>
          <p:cNvSpPr/>
          <p:nvPr/>
        </p:nvSpPr>
        <p:spPr>
          <a:xfrm>
            <a:off x="3703320" y="1097280"/>
            <a:ext cx="0" cy="3474720"/>
          </a:xfrm>
          <a:prstGeom prst="line">
            <a:avLst/>
          </a:prstGeom>
          <a:noFill/>
          <a:ln w="12700">
            <a:solidFill>
              <a:srgbClr val="333333"/>
            </a:solidFill>
            <a:prstDash val="solid"/>
          </a:ln>
        </p:spPr>
      </p:sp>
      <p:sp>
        <p:nvSpPr>
          <p:cNvPr id="9" name="Text 7"/>
          <p:cNvSpPr/>
          <p:nvPr/>
        </p:nvSpPr>
        <p:spPr>
          <a:xfrm rot="16200000">
            <a:off x="0" y="1280160"/>
            <a:ext cx="731520" cy="457200"/>
          </a:xfrm>
          <a:prstGeom prst="rect">
            <a:avLst/>
          </a:prstGeom>
          <a:noFill/>
          <a:ln/>
        </p:spPr>
        <p:txBody>
          <a:bodyPr wrap="square" lIns="0" tIns="0" rIns="0" bIns="0" rtlCol="0" anchor="ctr"/>
          <a:lstStyle/>
          <a:p>
            <a:pPr algn="ctr" indent="0" marL="0">
              <a:buNone/>
            </a:pPr>
            <a:r>
              <a:rPr lang="en-US" sz="1000" b="1" dirty="0">
                <a:solidFill>
                  <a:srgbClr val="333333"/>
                </a:solidFill>
                <a:latin typeface="Calibri" pitchFamily="34" charset="0"/>
                <a:ea typeface="Calibri" pitchFamily="34" charset="-122"/>
                <a:cs typeface="Calibri" pitchFamily="34" charset="-120"/>
              </a:rPr>
              <a:t>AI精度 高 ↑</a:t>
            </a:r>
            <a:endParaRPr lang="en-US" sz="1000" dirty="0"/>
          </a:p>
        </p:txBody>
      </p:sp>
      <p:sp>
        <p:nvSpPr>
          <p:cNvPr id="10" name="Text 8"/>
          <p:cNvSpPr/>
          <p:nvPr/>
        </p:nvSpPr>
        <p:spPr>
          <a:xfrm>
            <a:off x="5303520" y="4617720"/>
            <a:ext cx="1645920" cy="274320"/>
          </a:xfrm>
          <a:prstGeom prst="rect">
            <a:avLst/>
          </a:prstGeom>
          <a:noFill/>
          <a:ln/>
        </p:spPr>
        <p:txBody>
          <a:bodyPr wrap="square" lIns="0" tIns="0" rIns="0" bIns="0" rtlCol="0" anchor="ctr"/>
          <a:lstStyle/>
          <a:p>
            <a:pPr algn="ctr" indent="0" marL="0">
              <a:buNone/>
            </a:pPr>
            <a:r>
              <a:rPr lang="en-US" sz="1000" b="1" dirty="0">
                <a:solidFill>
                  <a:srgbClr val="333333"/>
                </a:solidFill>
                <a:latin typeface="Calibri" pitchFamily="34" charset="0"/>
                <a:ea typeface="Calibri" pitchFamily="34" charset="-122"/>
                <a:cs typeface="Calibri" pitchFamily="34" charset="-120"/>
              </a:rPr>
              <a:t>導入の容易さ →</a:t>
            </a:r>
            <a:endParaRPr lang="en-US" sz="1000" dirty="0"/>
          </a:p>
        </p:txBody>
      </p:sp>
      <p:pic>
        <p:nvPicPr>
          <p:cNvPr id="11" name="Image 0" descr="preencoded.png">    </p:cNvPr>
          <p:cNvPicPr>
            <a:picLocks noChangeAspect="1"/>
          </p:cNvPicPr>
          <p:nvPr/>
        </p:nvPicPr>
        <p:blipFill>
          <a:blip r:embed="rId1"/>
          <a:stretch>
            <a:fillRect/>
          </a:stretch>
        </p:blipFill>
        <p:spPr>
          <a:xfrm>
            <a:off x="5212080" y="1463040"/>
            <a:ext cx="310896" cy="310896"/>
          </a:xfrm>
          <a:prstGeom prst="rect">
            <a:avLst/>
          </a:prstGeom>
        </p:spPr>
      </p:pic>
      <p:sp>
        <p:nvSpPr>
          <p:cNvPr id="12" name="Text 9"/>
          <p:cNvSpPr/>
          <p:nvPr/>
        </p:nvSpPr>
        <p:spPr>
          <a:xfrm>
            <a:off x="4910328" y="1801368"/>
            <a:ext cx="914400" cy="228600"/>
          </a:xfrm>
          <a:prstGeom prst="rect">
            <a:avLst/>
          </a:prstGeom>
          <a:noFill/>
          <a:ln/>
        </p:spPr>
        <p:txBody>
          <a:bodyPr wrap="square" lIns="0" tIns="0" rIns="0" bIns="0" rtlCol="0" anchor="t"/>
          <a:lstStyle/>
          <a:p>
            <a:pPr algn="ctr" indent="0" marL="0">
              <a:buNone/>
            </a:pPr>
            <a:r>
              <a:rPr lang="en-US" sz="1000" b="1" dirty="0">
                <a:solidFill>
                  <a:srgbClr val="065A82"/>
                </a:solidFill>
                <a:latin typeface="Calibri" pitchFamily="34" charset="0"/>
                <a:ea typeface="Calibri" pitchFamily="34" charset="-122"/>
                <a:cs typeface="Calibri" pitchFamily="34" charset="-120"/>
              </a:rPr>
              <a:t>MediCore</a:t>
            </a:r>
            <a:endParaRPr lang="en-US" sz="1000" dirty="0"/>
          </a:p>
        </p:txBody>
      </p:sp>
      <p:sp>
        <p:nvSpPr>
          <p:cNvPr id="13" name="Shape 10"/>
          <p:cNvSpPr/>
          <p:nvPr/>
        </p:nvSpPr>
        <p:spPr>
          <a:xfrm>
            <a:off x="4457700" y="2176272"/>
            <a:ext cx="274320" cy="274320"/>
          </a:xfrm>
          <a:prstGeom prst="ellipse">
            <a:avLst/>
          </a:prstGeom>
          <a:solidFill>
            <a:srgbClr val="888888"/>
          </a:solidFill>
          <a:ln/>
        </p:spPr>
      </p:sp>
      <p:sp>
        <p:nvSpPr>
          <p:cNvPr id="14" name="Text 11"/>
          <p:cNvSpPr/>
          <p:nvPr/>
        </p:nvSpPr>
        <p:spPr>
          <a:xfrm>
            <a:off x="4137660" y="2496312"/>
            <a:ext cx="914400" cy="228600"/>
          </a:xfrm>
          <a:prstGeom prst="rect">
            <a:avLst/>
          </a:prstGeom>
          <a:noFill/>
          <a:ln/>
        </p:spPr>
        <p:txBody>
          <a:bodyPr wrap="square" lIns="0" tIns="0" rIns="0" bIns="0" rtlCol="0" anchor="t"/>
          <a:lstStyle/>
          <a:p>
            <a:pPr algn="ctr" indent="0" marL="0">
              <a:buNone/>
            </a:pPr>
            <a:r>
              <a:rPr lang="en-US" sz="1000" dirty="0">
                <a:solidFill>
                  <a:srgbClr val="333333"/>
                </a:solidFill>
                <a:latin typeface="Calibri" pitchFamily="34" charset="0"/>
                <a:ea typeface="Calibri" pitchFamily="34" charset="-122"/>
                <a:cs typeface="Calibri" pitchFamily="34" charset="-120"/>
              </a:rPr>
              <a:t>競合A</a:t>
            </a:r>
            <a:endParaRPr lang="en-US" sz="1000" dirty="0"/>
          </a:p>
        </p:txBody>
      </p:sp>
      <p:sp>
        <p:nvSpPr>
          <p:cNvPr id="15" name="Shape 12"/>
          <p:cNvSpPr/>
          <p:nvPr/>
        </p:nvSpPr>
        <p:spPr>
          <a:xfrm>
            <a:off x="2377440" y="1655064"/>
            <a:ext cx="274320" cy="274320"/>
          </a:xfrm>
          <a:prstGeom prst="ellipse">
            <a:avLst/>
          </a:prstGeom>
          <a:solidFill>
            <a:srgbClr val="888888"/>
          </a:solidFill>
          <a:ln/>
        </p:spPr>
      </p:sp>
      <p:sp>
        <p:nvSpPr>
          <p:cNvPr id="16" name="Text 13"/>
          <p:cNvSpPr/>
          <p:nvPr/>
        </p:nvSpPr>
        <p:spPr>
          <a:xfrm>
            <a:off x="2057400" y="1975104"/>
            <a:ext cx="914400" cy="228600"/>
          </a:xfrm>
          <a:prstGeom prst="rect">
            <a:avLst/>
          </a:prstGeom>
          <a:noFill/>
          <a:ln/>
        </p:spPr>
        <p:txBody>
          <a:bodyPr wrap="square" lIns="0" tIns="0" rIns="0" bIns="0" rtlCol="0" anchor="t"/>
          <a:lstStyle/>
          <a:p>
            <a:pPr algn="ctr" indent="0" marL="0">
              <a:buNone/>
            </a:pPr>
            <a:r>
              <a:rPr lang="en-US" sz="1000" dirty="0">
                <a:solidFill>
                  <a:srgbClr val="333333"/>
                </a:solidFill>
                <a:latin typeface="Calibri" pitchFamily="34" charset="0"/>
                <a:ea typeface="Calibri" pitchFamily="34" charset="-122"/>
                <a:cs typeface="Calibri" pitchFamily="34" charset="-120"/>
              </a:rPr>
              <a:t>競合B</a:t>
            </a:r>
            <a:endParaRPr lang="en-US" sz="1000" dirty="0"/>
          </a:p>
        </p:txBody>
      </p:sp>
      <p:sp>
        <p:nvSpPr>
          <p:cNvPr id="17" name="Shape 14"/>
          <p:cNvSpPr/>
          <p:nvPr/>
        </p:nvSpPr>
        <p:spPr>
          <a:xfrm>
            <a:off x="3863340" y="3044952"/>
            <a:ext cx="274320" cy="274320"/>
          </a:xfrm>
          <a:prstGeom prst="ellipse">
            <a:avLst/>
          </a:prstGeom>
          <a:solidFill>
            <a:srgbClr val="888888"/>
          </a:solidFill>
          <a:ln/>
        </p:spPr>
      </p:sp>
      <p:sp>
        <p:nvSpPr>
          <p:cNvPr id="18" name="Text 15"/>
          <p:cNvSpPr/>
          <p:nvPr/>
        </p:nvSpPr>
        <p:spPr>
          <a:xfrm>
            <a:off x="3543300" y="3364992"/>
            <a:ext cx="914400" cy="228600"/>
          </a:xfrm>
          <a:prstGeom prst="rect">
            <a:avLst/>
          </a:prstGeom>
          <a:noFill/>
          <a:ln/>
        </p:spPr>
        <p:txBody>
          <a:bodyPr wrap="square" lIns="0" tIns="0" rIns="0" bIns="0" rtlCol="0" anchor="t"/>
          <a:lstStyle/>
          <a:p>
            <a:pPr algn="ctr" indent="0" marL="0">
              <a:buNone/>
            </a:pPr>
            <a:r>
              <a:rPr lang="en-US" sz="1000" dirty="0">
                <a:solidFill>
                  <a:srgbClr val="333333"/>
                </a:solidFill>
                <a:latin typeface="Calibri" pitchFamily="34" charset="0"/>
                <a:ea typeface="Calibri" pitchFamily="34" charset="-122"/>
                <a:cs typeface="Calibri" pitchFamily="34" charset="-120"/>
              </a:rPr>
              <a:t>競合C</a:t>
            </a:r>
            <a:endParaRPr lang="en-US" sz="1000" dirty="0"/>
          </a:p>
        </p:txBody>
      </p:sp>
      <p:sp>
        <p:nvSpPr>
          <p:cNvPr id="19" name="Shape 16"/>
          <p:cNvSpPr/>
          <p:nvPr/>
        </p:nvSpPr>
        <p:spPr>
          <a:xfrm>
            <a:off x="2080260" y="3392424"/>
            <a:ext cx="274320" cy="274320"/>
          </a:xfrm>
          <a:prstGeom prst="ellipse">
            <a:avLst/>
          </a:prstGeom>
          <a:solidFill>
            <a:srgbClr val="888888"/>
          </a:solidFill>
          <a:ln/>
        </p:spPr>
      </p:sp>
      <p:sp>
        <p:nvSpPr>
          <p:cNvPr id="20" name="Text 17"/>
          <p:cNvSpPr/>
          <p:nvPr/>
        </p:nvSpPr>
        <p:spPr>
          <a:xfrm>
            <a:off x="1760220" y="3712464"/>
            <a:ext cx="914400" cy="228600"/>
          </a:xfrm>
          <a:prstGeom prst="rect">
            <a:avLst/>
          </a:prstGeom>
          <a:noFill/>
          <a:ln/>
        </p:spPr>
        <p:txBody>
          <a:bodyPr wrap="square" lIns="0" tIns="0" rIns="0" bIns="0" rtlCol="0" anchor="t"/>
          <a:lstStyle/>
          <a:p>
            <a:pPr algn="ctr" indent="0" marL="0">
              <a:buNone/>
            </a:pPr>
            <a:r>
              <a:rPr lang="en-US" sz="1000" dirty="0">
                <a:solidFill>
                  <a:srgbClr val="333333"/>
                </a:solidFill>
                <a:latin typeface="Calibri" pitchFamily="34" charset="0"/>
                <a:ea typeface="Calibri" pitchFamily="34" charset="-122"/>
                <a:cs typeface="Calibri" pitchFamily="34" charset="-120"/>
              </a:rPr>
              <a:t>競合D</a:t>
            </a:r>
            <a:endParaRPr lang="en-US" sz="1000" dirty="0"/>
          </a:p>
        </p:txBody>
      </p:sp>
      <p:sp>
        <p:nvSpPr>
          <p:cNvPr id="21" name="Shape 18"/>
          <p:cNvSpPr/>
          <p:nvPr/>
        </p:nvSpPr>
        <p:spPr>
          <a:xfrm>
            <a:off x="6949440" y="1280160"/>
            <a:ext cx="54864" cy="2286000"/>
          </a:xfrm>
          <a:prstGeom prst="rect">
            <a:avLst/>
          </a:prstGeom>
          <a:solidFill>
            <a:srgbClr val="065A82"/>
          </a:solidFill>
          <a:ln/>
        </p:spPr>
      </p:sp>
      <p:sp>
        <p:nvSpPr>
          <p:cNvPr id="22" name="Text 19"/>
          <p:cNvSpPr/>
          <p:nvPr/>
        </p:nvSpPr>
        <p:spPr>
          <a:xfrm>
            <a:off x="7132320" y="1280160"/>
            <a:ext cx="1645920" cy="2286000"/>
          </a:xfrm>
          <a:prstGeom prst="rect">
            <a:avLst/>
          </a:prstGeom>
          <a:noFill/>
          <a:ln/>
        </p:spPr>
        <p:txBody>
          <a:bodyPr wrap="square" lIns="0" tIns="0" rIns="0" bIns="0" rtlCol="0" anchor="t"/>
          <a:lstStyle/>
          <a:p>
            <a:pPr algn="l" indent="0" marL="0">
              <a:buNone/>
            </a:pPr>
            <a:r>
              <a:rPr lang="en-US" sz="1200" b="1" dirty="0">
                <a:solidFill>
                  <a:srgbClr val="065A82"/>
                </a:solidFill>
                <a:latin typeface="Calibri" pitchFamily="34" charset="0"/>
                <a:ea typeface="Calibri" pitchFamily="34" charset="-122"/>
                <a:cs typeface="Calibri" pitchFamily="34" charset="-120"/>
              </a:rPr>
              <a:t>MediCoreの優位性
</a:t>
            </a:r>
            <a:endParaRPr lang="en-US" sz="1200" dirty="0"/>
          </a:p>
          <a:p>
            <a:pPr algn="l" indent="0" marL="0">
              <a:buNone/>
            </a:pPr>
            <a:r>
              <a:rPr lang="en-US" sz="1100" dirty="0">
                <a:solidFill>
                  <a:srgbClr val="333333"/>
                </a:solidFill>
                <a:latin typeface="Calibri" pitchFamily="34" charset="0"/>
                <a:ea typeface="Calibri" pitchFamily="34" charset="-122"/>
                <a:cs typeface="Calibri" pitchFamily="34" charset="-120"/>
              </a:rPr>
              <a:t>高いAI精度と導入の容易さを両立する唯一のソリューション</a:t>
            </a:r>
            <a:endParaRPr lang="en-US" sz="1200" dirty="0"/>
          </a:p>
        </p:txBody>
      </p:sp>
      <p:sp>
        <p:nvSpPr>
          <p:cNvPr id="23" name="Text 20"/>
          <p:cNvSpPr/>
          <p:nvPr/>
        </p:nvSpPr>
        <p:spPr>
          <a:xfrm>
            <a:off x="365760" y="4709160"/>
            <a:ext cx="457200" cy="274320"/>
          </a:xfrm>
          <a:prstGeom prst="rect">
            <a:avLst/>
          </a:prstGeom>
          <a:noFill/>
          <a:ln/>
        </p:spPr>
        <p:txBody>
          <a:bodyPr wrap="square" lIns="0" tIns="0" rIns="0" bIns="0" rtlCol="0" anchor="b"/>
          <a:lstStyle/>
          <a:p>
            <a:pPr algn="l" indent="0" marL="0">
              <a:buNone/>
            </a:pPr>
            <a:r>
              <a:rPr lang="en-US" sz="1000" dirty="0">
                <a:solidFill>
                  <a:srgbClr val="999999"/>
                </a:solidFill>
                <a:latin typeface="Calibri" pitchFamily="34" charset="0"/>
                <a:ea typeface="Calibri" pitchFamily="34" charset="-122"/>
                <a:cs typeface="Calibri" pitchFamily="34" charset="-120"/>
              </a:rPr>
              <a:t>9</a:t>
            </a:r>
            <a:endParaRPr lang="en-US" sz="1000" dirty="0"/>
          </a:p>
        </p:txBody>
      </p:sp>
      <p:sp>
        <p:nvSpPr>
          <p:cNvPr id="24" name="Text 21"/>
          <p:cNvSpPr/>
          <p:nvPr/>
        </p:nvSpPr>
        <p:spPr>
          <a:xfrm>
            <a:off x="6400800" y="4709160"/>
            <a:ext cx="2468880" cy="274320"/>
          </a:xfrm>
          <a:prstGeom prst="rect">
            <a:avLst/>
          </a:prstGeom>
          <a:noFill/>
          <a:ln/>
        </p:spPr>
        <p:txBody>
          <a:bodyPr wrap="square" lIns="0" tIns="0" rIns="0" bIns="0" rtlCol="0" anchor="b"/>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次世代ヘルスケアAIプラットフォーム MediCore — 事業計画書</dc:title>
  <dc:subject>PptxGenJS Presentation</dc:subject>
  <dc:creator>MediCore株式会社</dc:creator>
  <cp:lastModifiedBy>MediCore株式会社</cp:lastModifiedBy>
  <cp:revision>1</cp:revision>
  <dcterms:created xsi:type="dcterms:W3CDTF">2026-02-12T03:01:02Z</dcterms:created>
  <dcterms:modified xsi:type="dcterms:W3CDTF">2026-02-12T03:01:02Z</dcterms:modified>
</cp:coreProperties>
</file>