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このスライドはプレゼンテーションの表紙です。MediCoreが次世代ヘルスケアAIプラットフォームであることを紹介します。聴衆の注意を引き、事業計画書の全体像を示すオープニングとして使用してください。発表者の自己紹介と、本日の流れを簡潔に述べてくださ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経営チーム5名を紹介します。CEO田中はMcKinsey出身で東大医学部卒、CTO鈴木はGoogle DeepMind出身でMIT CS PhD。CMO佐藤はJ&amp;J Japan出身、開発統括の山田はPreferred Networks出身、営業統括の高橋はSalesforce Japan出身です。各メンバーの専門性が医療AIに最適なチーム構成を実現しています。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主要KPIを4つ紹介します。NPSは72で業界平均32を大きく上回り、チャーンレートは月次0.8%と業界平均2.5%を大幅に下回っています。LTV/CAC比は8.5倍で健全基準の3倍以上、導入期間は平均6週間と競合の16週間と比較して圧倒的に短い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財務予測を2024年から2027年まで示します。売上は2024年の520百万円から2027年には5,000百万円に成長する見込みです。粗利率は62%から75%に改善し、EBITDAは2026年に黒字転換を達成する計画です。売上10億円超の年はすべて太字で強調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シリーズBで30億円の資金調達を計画しています。資金使途は研究開発に45%（13.5億円）、営業拡大に30%（9.0億円）、海外展開に15%（4.5億円）、管理に10%（3.0億円）を配分します。研究開発への重点投資がプロダクトの競争力維持に不可欠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2026年のロードマップです。Q1で診断AI v3.0をリリースし精度95%を達成します。Q2で大手電子カルテ3社との提携を締結し、Q3で東南アジア2カ国でパイロットを開始します。Q4でシリーズB 30億円の調達を完了し、チーム50名体制を構築します。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プレゼンテーションの締めくくりです。MediCoreのビジョン「医療の未来を、ともに。」を改めて伝え、投資家やパートナーと一緒にこのビジョンを実現したいという思いを伝えてください。質疑応答の時間に移る旨をアナウンスし、連絡先を案内してくださ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医療現場が直面する3つの主要課題を説明します。医師不足は2030年に4.5万人に達する見込みです。業務負荷はカルテ記入だけで1日3時間を占めています。そして医師の47%が燃え尽き症候群を経験しています。これらの課題がMediCoreの存在意義を裏付けるもので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oreプラットフォームの4つの主要機能を紹介します。診断支援AIは画像・検査データを解析し診断候補を提示します。電子カルテ統合により既存システムとシームレスに連携します。患者モニタリングでバイタルを常時監視し、データ分析ダッシュボードで経営・臨床KPIをリアルタイムに可視化し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市場規模について説明します。国内ヘルスケアIT市場全体のTAMは3兆円、医療AI・データ基盤市場のSAMは8,000億円、MediCoreが直接獲得可能なSOMは500億円と推定しています。この巨大な市場機会がMediCoreの成長ポテンシャルを示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売上推移を示します。2022年の50百万円から2026年予測の2,800百万円まで、急成長を遂げています。特に2023年はYoY 260%の成長を達成しました。2025年以降も130%超の成長率を維持する見込みです。予測値については保守的な前提に基づいています。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顧客セグメント別の内訳を紹介します。大学病院が35%と最大で、地域中核病院が30%、クリニックが25%、製薬企業が10%です。総導入施設数は250以上に達し、契約継続率は98%を維持しています。多様な顧客基盤がプラットフォームの汎用性を証明してい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つの料金プランを紹介します。ライトプランは月額30万円からで基本的な診断支援AIとカルテ連携を提供します。スタンダードプランは人気No.1で月額80万円から、高精度AIとモニタリング機能を含みます。プレミアムプランは月額200万円からで全機能とカスタムダッシュボードを利用できます。</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ここからMediCoreの競争優位性について深掘りします。技術力、チーム、そして実績の3つの観点からなぜMediCoreが選ばれるのかを具体的に説明していきます。聴衆に対して後半のセクションへの期待感を高めてくださ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競合分析の4象限マトリクスです。縦軸がAI精度、横軸が導入の容易さを示しています。MediCoreは右上の最も優位なポジションに位置しています。競合A〜Dと比較して、AI精度と導入の容易さの両方で優位性があることを強調してください。</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1371600" y="-1371600"/>
            <a:ext cx="3657600" cy="3657600"/>
          </a:xfrm>
          <a:prstGeom prst="ellipse">
            <a:avLst/>
          </a:prstGeom>
          <a:solidFill>
            <a:srgbClr val="065A82">
              <a:alpha val="15000"/>
            </a:srgbClr>
          </a:solidFill>
          <a:ln/>
        </p:spPr>
      </p:sp>
      <p:sp>
        <p:nvSpPr>
          <p:cNvPr id="3" name="Shape 1"/>
          <p:cNvSpPr/>
          <p:nvPr/>
        </p:nvSpPr>
        <p:spPr>
          <a:xfrm>
            <a:off x="6858000" y="3200400"/>
            <a:ext cx="3657600" cy="3657600"/>
          </a:xfrm>
          <a:prstGeom prst="ellipse">
            <a:avLst/>
          </a:prstGeom>
          <a:solidFill>
            <a:srgbClr val="1C7293">
              <a:alpha val="15000"/>
            </a:srgbClr>
          </a:solidFill>
          <a:ln/>
        </p:spPr>
      </p:sp>
      <p:sp>
        <p:nvSpPr>
          <p:cNvPr id="4" name="Text 2"/>
          <p:cNvSpPr/>
          <p:nvPr/>
        </p:nvSpPr>
        <p:spPr>
          <a:xfrm>
            <a:off x="457200" y="1097280"/>
            <a:ext cx="8229600" cy="1097280"/>
          </a:xfrm>
          <a:prstGeom prst="rect">
            <a:avLst/>
          </a:prstGeom>
          <a:noFill/>
          <a:ln/>
        </p:spPr>
        <p:txBody>
          <a:bodyPr wrap="square" lIns="0" tIns="0" rIns="0" bIns="0" rtlCol="0" anchor="ctr"/>
          <a:lstStyle/>
          <a:p>
            <a:pPr algn="ctr" indent="0" marL="0">
              <a:buNone/>
            </a:pPr>
            <a:r>
              <a:rPr lang="en-US" sz="4800" b="1" dirty="0">
                <a:solidFill>
                  <a:srgbClr val="FFFFFF"/>
                </a:solidFill>
                <a:latin typeface="Georgia" pitchFamily="34" charset="0"/>
                <a:ea typeface="Georgia" pitchFamily="34" charset="-122"/>
                <a:cs typeface="Georgia" pitchFamily="34" charset="-120"/>
              </a:rPr>
              <a:t>MediCore</a:t>
            </a:r>
            <a:endParaRPr lang="en-US" sz="4800" dirty="0"/>
          </a:p>
        </p:txBody>
      </p:sp>
      <p:sp>
        <p:nvSpPr>
          <p:cNvPr id="5" name="Text 3"/>
          <p:cNvSpPr/>
          <p:nvPr/>
        </p:nvSpPr>
        <p:spPr>
          <a:xfrm>
            <a:off x="457200" y="2286000"/>
            <a:ext cx="8229600" cy="548640"/>
          </a:xfrm>
          <a:prstGeom prst="rect">
            <a:avLst/>
          </a:prstGeom>
          <a:noFill/>
          <a:ln/>
        </p:spPr>
        <p:txBody>
          <a:bodyPr wrap="square" lIns="0" tIns="0" rIns="0" bIns="0" rtlCol="0" anchor="ctr"/>
          <a:lstStyle/>
          <a:p>
            <a:pPr algn="ctr" indent="0" marL="0">
              <a:buNone/>
            </a:pPr>
            <a:r>
              <a:rPr lang="en-US" sz="2000" dirty="0">
                <a:solidFill>
                  <a:srgbClr val="BBBBBB"/>
                </a:solidFill>
                <a:latin typeface="Calibri" pitchFamily="34" charset="0"/>
                <a:ea typeface="Calibri" pitchFamily="34" charset="-122"/>
                <a:cs typeface="Calibri" pitchFamily="34" charset="-120"/>
              </a:rPr>
              <a:t>AIが変える、医療の未来</a:t>
            </a:r>
            <a:endParaRPr lang="en-US" sz="2000" dirty="0"/>
          </a:p>
        </p:txBody>
      </p:sp>
      <p:sp>
        <p:nvSpPr>
          <p:cNvPr id="6" name="Shape 4"/>
          <p:cNvSpPr/>
          <p:nvPr/>
        </p:nvSpPr>
        <p:spPr>
          <a:xfrm>
            <a:off x="3200400" y="3017520"/>
            <a:ext cx="2743200" cy="27432"/>
          </a:xfrm>
          <a:prstGeom prst="rect">
            <a:avLst/>
          </a:prstGeom>
          <a:solidFill>
            <a:srgbClr val="1C7293"/>
          </a:solidFill>
          <a:ln/>
        </p:spPr>
      </p:sp>
      <p:sp>
        <p:nvSpPr>
          <p:cNvPr id="7" name="Text 5"/>
          <p:cNvSpPr/>
          <p:nvPr/>
        </p:nvSpPr>
        <p:spPr>
          <a:xfrm>
            <a:off x="457200" y="3383280"/>
            <a:ext cx="8229600" cy="365760"/>
          </a:xfrm>
          <a:prstGeom prst="rect">
            <a:avLst/>
          </a:prstGeom>
          <a:noFill/>
          <a:ln/>
        </p:spPr>
        <p:txBody>
          <a:bodyPr wrap="square" lIns="0" tIns="0" rIns="0" bIns="0" rtlCol="0" anchor="ctr"/>
          <a:lstStyle/>
          <a:p>
            <a:pPr algn="ctr" indent="0" marL="0">
              <a:buNone/>
            </a:pPr>
            <a:r>
              <a:rPr lang="en-US" sz="1300" dirty="0">
                <a:solidFill>
                  <a:srgbClr val="BBBBBB"/>
                </a:solidFill>
                <a:latin typeface="Calibri" pitchFamily="34" charset="0"/>
                <a:ea typeface="Calibri" pitchFamily="34" charset="-122"/>
                <a:cs typeface="Calibri" pitchFamily="34" charset="-120"/>
              </a:rPr>
              <a:t>次世代ヘルスケアAIプラットフォーム 事業計画書</a:t>
            </a:r>
            <a:endParaRPr lang="en-US" sz="1300" dirty="0"/>
          </a:p>
        </p:txBody>
      </p:sp>
      <p:sp>
        <p:nvSpPr>
          <p:cNvPr id="8" name="Text 6"/>
          <p:cNvSpPr/>
          <p:nvPr/>
        </p:nvSpPr>
        <p:spPr>
          <a:xfrm>
            <a:off x="457200" y="3840480"/>
            <a:ext cx="8229600" cy="365760"/>
          </a:xfrm>
          <a:prstGeom prst="rect">
            <a:avLst/>
          </a:prstGeom>
          <a:noFill/>
          <a:ln/>
        </p:spPr>
        <p:txBody>
          <a:bodyPr wrap="square" lIns="0" tIns="0" rIns="0" bIns="0" rtlCol="0" anchor="ctr"/>
          <a:lstStyle/>
          <a:p>
            <a:pPr algn="ctr" indent="0" marL="0">
              <a:buNone/>
            </a:pPr>
            <a:r>
              <a:rPr lang="en-US" sz="1200" dirty="0">
                <a:solidFill>
                  <a:srgbClr val="999999"/>
                </a:solidFill>
                <a:latin typeface="Calibri" pitchFamily="34" charset="0"/>
                <a:ea typeface="Calibri" pitchFamily="34" charset="-122"/>
                <a:cs typeface="Calibri" pitchFamily="34" charset="-120"/>
              </a:rPr>
              <a:t>2026年2月  |  代表取締役 田中太郎</a:t>
            </a:r>
            <a:endParaRPr lang="en-US" sz="1200" dirty="0"/>
          </a:p>
        </p:txBody>
      </p:sp>
      <p:sp>
        <p:nvSpPr>
          <p:cNvPr id="9" name="Text 7"/>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経営チーム</a:t>
            </a:r>
            <a:endParaRPr lang="en-US" sz="3600" dirty="0"/>
          </a:p>
        </p:txBody>
      </p:sp>
      <p:sp>
        <p:nvSpPr>
          <p:cNvPr id="3" name="Shape 1"/>
          <p:cNvSpPr/>
          <p:nvPr/>
        </p:nvSpPr>
        <p:spPr>
          <a:xfrm>
            <a:off x="320040" y="1097280"/>
            <a:ext cx="1554480" cy="32918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4" name="Shape 2"/>
          <p:cNvSpPr/>
          <p:nvPr/>
        </p:nvSpPr>
        <p:spPr>
          <a:xfrm>
            <a:off x="640080" y="1371600"/>
            <a:ext cx="914400" cy="914400"/>
          </a:xfrm>
          <a:prstGeom prst="ellipse">
            <a:avLst/>
          </a:prstGeom>
          <a:solidFill>
            <a:srgbClr val="EEEEEE"/>
          </a:solidFill>
          <a:ln/>
        </p:spPr>
      </p:sp>
      <p:pic>
        <p:nvPicPr>
          <p:cNvPr id="5" name="Image 0" descr="preencoded.png">    </p:cNvPr>
          <p:cNvPicPr>
            <a:picLocks noChangeAspect="1"/>
          </p:cNvPicPr>
          <p:nvPr/>
        </p:nvPicPr>
        <p:blipFill>
          <a:blip r:embed="rId1"/>
          <a:stretch>
            <a:fillRect/>
          </a:stretch>
        </p:blipFill>
        <p:spPr>
          <a:xfrm>
            <a:off x="868680" y="1600200"/>
            <a:ext cx="457200" cy="457200"/>
          </a:xfrm>
          <a:prstGeom prst="rect">
            <a:avLst/>
          </a:prstGeom>
        </p:spPr>
      </p:pic>
      <p:sp>
        <p:nvSpPr>
          <p:cNvPr id="6" name="Text 3"/>
          <p:cNvSpPr/>
          <p:nvPr/>
        </p:nvSpPr>
        <p:spPr>
          <a:xfrm>
            <a:off x="320040" y="2468880"/>
            <a:ext cx="1554480" cy="32004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田中 太郎</a:t>
            </a:r>
            <a:endParaRPr lang="en-US" sz="1400" dirty="0"/>
          </a:p>
        </p:txBody>
      </p:sp>
      <p:sp>
        <p:nvSpPr>
          <p:cNvPr id="7" name="Text 4"/>
          <p:cNvSpPr/>
          <p:nvPr/>
        </p:nvSpPr>
        <p:spPr>
          <a:xfrm>
            <a:off x="320040" y="2788920"/>
            <a:ext cx="1554480" cy="27432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CEO</a:t>
            </a:r>
            <a:endParaRPr lang="en-US" sz="1200" dirty="0"/>
          </a:p>
        </p:txBody>
      </p:sp>
      <p:sp>
        <p:nvSpPr>
          <p:cNvPr id="8" name="Text 5"/>
          <p:cNvSpPr/>
          <p:nvPr/>
        </p:nvSpPr>
        <p:spPr>
          <a:xfrm>
            <a:off x="411480" y="3200400"/>
            <a:ext cx="1371600" cy="73152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元McKinsey、東大医学部卒</a:t>
            </a:r>
            <a:endParaRPr lang="en-US" sz="1000" dirty="0"/>
          </a:p>
        </p:txBody>
      </p:sp>
      <p:sp>
        <p:nvSpPr>
          <p:cNvPr id="9" name="Shape 6"/>
          <p:cNvSpPr/>
          <p:nvPr/>
        </p:nvSpPr>
        <p:spPr>
          <a:xfrm>
            <a:off x="2057400" y="1097280"/>
            <a:ext cx="1554480" cy="32918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0" name="Shape 7"/>
          <p:cNvSpPr/>
          <p:nvPr/>
        </p:nvSpPr>
        <p:spPr>
          <a:xfrm>
            <a:off x="2377440" y="1371600"/>
            <a:ext cx="914400" cy="914400"/>
          </a:xfrm>
          <a:prstGeom prst="ellipse">
            <a:avLst/>
          </a:prstGeom>
          <a:solidFill>
            <a:srgbClr val="EEEEEE"/>
          </a:solidFill>
          <a:ln/>
        </p:spPr>
      </p:sp>
      <p:pic>
        <p:nvPicPr>
          <p:cNvPr id="11" name="Image 1" descr="preencoded.png">    </p:cNvPr>
          <p:cNvPicPr>
            <a:picLocks noChangeAspect="1"/>
          </p:cNvPicPr>
          <p:nvPr/>
        </p:nvPicPr>
        <p:blipFill>
          <a:blip r:embed="rId2"/>
          <a:stretch>
            <a:fillRect/>
          </a:stretch>
        </p:blipFill>
        <p:spPr>
          <a:xfrm>
            <a:off x="2606040" y="1600200"/>
            <a:ext cx="457200" cy="457200"/>
          </a:xfrm>
          <a:prstGeom prst="rect">
            <a:avLst/>
          </a:prstGeom>
        </p:spPr>
      </p:pic>
      <p:sp>
        <p:nvSpPr>
          <p:cNvPr id="12" name="Text 8"/>
          <p:cNvSpPr/>
          <p:nvPr/>
        </p:nvSpPr>
        <p:spPr>
          <a:xfrm>
            <a:off x="2057400" y="2468880"/>
            <a:ext cx="1554480" cy="32004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鈴木 花子</a:t>
            </a:r>
            <a:endParaRPr lang="en-US" sz="1400" dirty="0"/>
          </a:p>
        </p:txBody>
      </p:sp>
      <p:sp>
        <p:nvSpPr>
          <p:cNvPr id="13" name="Text 9"/>
          <p:cNvSpPr/>
          <p:nvPr/>
        </p:nvSpPr>
        <p:spPr>
          <a:xfrm>
            <a:off x="2057400" y="2788920"/>
            <a:ext cx="1554480" cy="27432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CTO</a:t>
            </a:r>
            <a:endParaRPr lang="en-US" sz="1200" dirty="0"/>
          </a:p>
        </p:txBody>
      </p:sp>
      <p:sp>
        <p:nvSpPr>
          <p:cNvPr id="14" name="Text 10"/>
          <p:cNvSpPr/>
          <p:nvPr/>
        </p:nvSpPr>
        <p:spPr>
          <a:xfrm>
            <a:off x="2148840" y="3200400"/>
            <a:ext cx="1371600" cy="73152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元Google DeepMind、MIT CS PhD</a:t>
            </a:r>
            <a:endParaRPr lang="en-US" sz="1000" dirty="0"/>
          </a:p>
        </p:txBody>
      </p:sp>
      <p:sp>
        <p:nvSpPr>
          <p:cNvPr id="15" name="Shape 11"/>
          <p:cNvSpPr/>
          <p:nvPr/>
        </p:nvSpPr>
        <p:spPr>
          <a:xfrm>
            <a:off x="3794760" y="1097280"/>
            <a:ext cx="1554480" cy="32918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6" name="Shape 12"/>
          <p:cNvSpPr/>
          <p:nvPr/>
        </p:nvSpPr>
        <p:spPr>
          <a:xfrm>
            <a:off x="4114800" y="1371600"/>
            <a:ext cx="914400" cy="914400"/>
          </a:xfrm>
          <a:prstGeom prst="ellipse">
            <a:avLst/>
          </a:prstGeom>
          <a:solidFill>
            <a:srgbClr val="EEEEEE"/>
          </a:solidFill>
          <a:ln/>
        </p:spPr>
      </p:sp>
      <p:pic>
        <p:nvPicPr>
          <p:cNvPr id="17" name="Image 2" descr="preencoded.png">    </p:cNvPr>
          <p:cNvPicPr>
            <a:picLocks noChangeAspect="1"/>
          </p:cNvPicPr>
          <p:nvPr/>
        </p:nvPicPr>
        <p:blipFill>
          <a:blip r:embed="rId3"/>
          <a:stretch>
            <a:fillRect/>
          </a:stretch>
        </p:blipFill>
        <p:spPr>
          <a:xfrm>
            <a:off x="4343400" y="1600200"/>
            <a:ext cx="457200" cy="457200"/>
          </a:xfrm>
          <a:prstGeom prst="rect">
            <a:avLst/>
          </a:prstGeom>
        </p:spPr>
      </p:pic>
      <p:sp>
        <p:nvSpPr>
          <p:cNvPr id="18" name="Text 13"/>
          <p:cNvSpPr/>
          <p:nvPr/>
        </p:nvSpPr>
        <p:spPr>
          <a:xfrm>
            <a:off x="3794760" y="2468880"/>
            <a:ext cx="1554480" cy="32004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佐藤 健一</a:t>
            </a:r>
            <a:endParaRPr lang="en-US" sz="1400" dirty="0"/>
          </a:p>
        </p:txBody>
      </p:sp>
      <p:sp>
        <p:nvSpPr>
          <p:cNvPr id="19" name="Text 14"/>
          <p:cNvSpPr/>
          <p:nvPr/>
        </p:nvSpPr>
        <p:spPr>
          <a:xfrm>
            <a:off x="3794760" y="2788920"/>
            <a:ext cx="1554480" cy="27432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CMO</a:t>
            </a:r>
            <a:endParaRPr lang="en-US" sz="1200" dirty="0"/>
          </a:p>
        </p:txBody>
      </p:sp>
      <p:sp>
        <p:nvSpPr>
          <p:cNvPr id="20" name="Text 15"/>
          <p:cNvSpPr/>
          <p:nvPr/>
        </p:nvSpPr>
        <p:spPr>
          <a:xfrm>
            <a:off x="3886200" y="3200400"/>
            <a:ext cx="1371600" cy="73152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元Johnson &amp; Johnson Japan</a:t>
            </a:r>
            <a:endParaRPr lang="en-US" sz="1000" dirty="0"/>
          </a:p>
        </p:txBody>
      </p:sp>
      <p:sp>
        <p:nvSpPr>
          <p:cNvPr id="21" name="Shape 16"/>
          <p:cNvSpPr/>
          <p:nvPr/>
        </p:nvSpPr>
        <p:spPr>
          <a:xfrm>
            <a:off x="5532120" y="1097280"/>
            <a:ext cx="1554480" cy="32918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2" name="Shape 17"/>
          <p:cNvSpPr/>
          <p:nvPr/>
        </p:nvSpPr>
        <p:spPr>
          <a:xfrm>
            <a:off x="5852160" y="1371600"/>
            <a:ext cx="914400" cy="914400"/>
          </a:xfrm>
          <a:prstGeom prst="ellipse">
            <a:avLst/>
          </a:prstGeom>
          <a:solidFill>
            <a:srgbClr val="EEEEEE"/>
          </a:solidFill>
          <a:ln/>
        </p:spPr>
      </p:sp>
      <p:pic>
        <p:nvPicPr>
          <p:cNvPr id="23" name="Image 3" descr="preencoded.png">    </p:cNvPr>
          <p:cNvPicPr>
            <a:picLocks noChangeAspect="1"/>
          </p:cNvPicPr>
          <p:nvPr/>
        </p:nvPicPr>
        <p:blipFill>
          <a:blip r:embed="rId4"/>
          <a:stretch>
            <a:fillRect/>
          </a:stretch>
        </p:blipFill>
        <p:spPr>
          <a:xfrm>
            <a:off x="6080760" y="1600200"/>
            <a:ext cx="457200" cy="457200"/>
          </a:xfrm>
          <a:prstGeom prst="rect">
            <a:avLst/>
          </a:prstGeom>
        </p:spPr>
      </p:pic>
      <p:sp>
        <p:nvSpPr>
          <p:cNvPr id="24" name="Text 18"/>
          <p:cNvSpPr/>
          <p:nvPr/>
        </p:nvSpPr>
        <p:spPr>
          <a:xfrm>
            <a:off x="5532120" y="2468880"/>
            <a:ext cx="1554480" cy="32004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山田 美咲</a:t>
            </a:r>
            <a:endParaRPr lang="en-US" sz="1400" dirty="0"/>
          </a:p>
        </p:txBody>
      </p:sp>
      <p:sp>
        <p:nvSpPr>
          <p:cNvPr id="25" name="Text 19"/>
          <p:cNvSpPr/>
          <p:nvPr/>
        </p:nvSpPr>
        <p:spPr>
          <a:xfrm>
            <a:off x="5532120" y="2788920"/>
            <a:ext cx="1554480" cy="27432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開発統括</a:t>
            </a:r>
            <a:endParaRPr lang="en-US" sz="1200" dirty="0"/>
          </a:p>
        </p:txBody>
      </p:sp>
      <p:sp>
        <p:nvSpPr>
          <p:cNvPr id="26" name="Text 20"/>
          <p:cNvSpPr/>
          <p:nvPr/>
        </p:nvSpPr>
        <p:spPr>
          <a:xfrm>
            <a:off x="5623560" y="3200400"/>
            <a:ext cx="1371600" cy="73152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元Preferred Networks</a:t>
            </a:r>
            <a:endParaRPr lang="en-US" sz="1000" dirty="0"/>
          </a:p>
        </p:txBody>
      </p:sp>
      <p:sp>
        <p:nvSpPr>
          <p:cNvPr id="27" name="Shape 21"/>
          <p:cNvSpPr/>
          <p:nvPr/>
        </p:nvSpPr>
        <p:spPr>
          <a:xfrm>
            <a:off x="7269480" y="1097280"/>
            <a:ext cx="1554480" cy="32918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8" name="Shape 22"/>
          <p:cNvSpPr/>
          <p:nvPr/>
        </p:nvSpPr>
        <p:spPr>
          <a:xfrm>
            <a:off x="7589520" y="1371600"/>
            <a:ext cx="914400" cy="914400"/>
          </a:xfrm>
          <a:prstGeom prst="ellipse">
            <a:avLst/>
          </a:prstGeom>
          <a:solidFill>
            <a:srgbClr val="EEEEEE"/>
          </a:solidFill>
          <a:ln/>
        </p:spPr>
      </p:sp>
      <p:pic>
        <p:nvPicPr>
          <p:cNvPr id="29" name="Image 4" descr="preencoded.png">    </p:cNvPr>
          <p:cNvPicPr>
            <a:picLocks noChangeAspect="1"/>
          </p:cNvPicPr>
          <p:nvPr/>
        </p:nvPicPr>
        <p:blipFill>
          <a:blip r:embed="rId5"/>
          <a:stretch>
            <a:fillRect/>
          </a:stretch>
        </p:blipFill>
        <p:spPr>
          <a:xfrm>
            <a:off x="7818120" y="1600200"/>
            <a:ext cx="457200" cy="457200"/>
          </a:xfrm>
          <a:prstGeom prst="rect">
            <a:avLst/>
          </a:prstGeom>
        </p:spPr>
      </p:pic>
      <p:sp>
        <p:nvSpPr>
          <p:cNvPr id="30" name="Text 23"/>
          <p:cNvSpPr/>
          <p:nvPr/>
        </p:nvSpPr>
        <p:spPr>
          <a:xfrm>
            <a:off x="7269480" y="2468880"/>
            <a:ext cx="1554480" cy="320040"/>
          </a:xfrm>
          <a:prstGeom prst="rect">
            <a:avLst/>
          </a:prstGeom>
          <a:noFill/>
          <a:ln/>
        </p:spPr>
        <p:txBody>
          <a:bodyPr wrap="square" lIns="0" tIns="0" rIns="0" bIns="0" rtlCol="0" anchor="ctr"/>
          <a:lstStyle/>
          <a:p>
            <a:pPr algn="ctr" indent="0" marL="0">
              <a:buNone/>
            </a:pPr>
            <a:r>
              <a:rPr lang="en-US" sz="1400" b="1" dirty="0">
                <a:solidFill>
                  <a:srgbClr val="21295C"/>
                </a:solidFill>
                <a:latin typeface="Calibri" pitchFamily="34" charset="0"/>
                <a:ea typeface="Calibri" pitchFamily="34" charset="-122"/>
                <a:cs typeface="Calibri" pitchFamily="34" charset="-120"/>
              </a:rPr>
              <a:t>高橋 誠</a:t>
            </a:r>
            <a:endParaRPr lang="en-US" sz="1400" dirty="0"/>
          </a:p>
        </p:txBody>
      </p:sp>
      <p:sp>
        <p:nvSpPr>
          <p:cNvPr id="31" name="Text 24"/>
          <p:cNvSpPr/>
          <p:nvPr/>
        </p:nvSpPr>
        <p:spPr>
          <a:xfrm>
            <a:off x="7269480" y="2788920"/>
            <a:ext cx="1554480" cy="274320"/>
          </a:xfrm>
          <a:prstGeom prst="rect">
            <a:avLst/>
          </a:prstGeom>
          <a:noFill/>
          <a:ln/>
        </p:spPr>
        <p:txBody>
          <a:bodyPr wrap="square" lIns="0" tIns="0" rIns="0" bIns="0" rtlCol="0" anchor="ctr"/>
          <a:lstStyle/>
          <a:p>
            <a:pPr algn="ctr" indent="0" marL="0">
              <a:buNone/>
            </a:pPr>
            <a:r>
              <a:rPr lang="en-US" sz="1200" b="1" dirty="0">
                <a:solidFill>
                  <a:srgbClr val="065A82"/>
                </a:solidFill>
                <a:latin typeface="Calibri" pitchFamily="34" charset="0"/>
                <a:ea typeface="Calibri" pitchFamily="34" charset="-122"/>
                <a:cs typeface="Calibri" pitchFamily="34" charset="-120"/>
              </a:rPr>
              <a:t>営業統括</a:t>
            </a:r>
            <a:endParaRPr lang="en-US" sz="1200" dirty="0"/>
          </a:p>
        </p:txBody>
      </p:sp>
      <p:sp>
        <p:nvSpPr>
          <p:cNvPr id="32" name="Text 25"/>
          <p:cNvSpPr/>
          <p:nvPr/>
        </p:nvSpPr>
        <p:spPr>
          <a:xfrm>
            <a:off x="7360920" y="3200400"/>
            <a:ext cx="1371600" cy="73152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元Salesforce Japan</a:t>
            </a:r>
            <a:endParaRPr lang="en-US" sz="1000" dirty="0"/>
          </a:p>
        </p:txBody>
      </p:sp>
      <p:sp>
        <p:nvSpPr>
          <p:cNvPr id="33" name="Text 26"/>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10</a:t>
            </a:r>
            <a:endParaRPr lang="en-US" sz="1000" dirty="0"/>
          </a:p>
        </p:txBody>
      </p:sp>
      <p:sp>
        <p:nvSpPr>
          <p:cNvPr id="34" name="Text 27"/>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主要KPI</a:t>
            </a:r>
            <a:endParaRPr lang="en-US" sz="3600" dirty="0"/>
          </a:p>
        </p:txBody>
      </p:sp>
      <p:sp>
        <p:nvSpPr>
          <p:cNvPr id="3" name="Shape 1"/>
          <p:cNvSpPr/>
          <p:nvPr/>
        </p:nvSpPr>
        <p:spPr>
          <a:xfrm>
            <a:off x="640080" y="1097280"/>
            <a:ext cx="3840480" cy="16916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4" name="Shape 2"/>
          <p:cNvSpPr/>
          <p:nvPr/>
        </p:nvSpPr>
        <p:spPr>
          <a:xfrm>
            <a:off x="640080" y="1097280"/>
            <a:ext cx="54864" cy="1691640"/>
          </a:xfrm>
          <a:prstGeom prst="rect">
            <a:avLst/>
          </a:prstGeom>
          <a:solidFill>
            <a:srgbClr val="2E7D32"/>
          </a:solidFill>
          <a:ln/>
        </p:spPr>
      </p:sp>
      <p:sp>
        <p:nvSpPr>
          <p:cNvPr id="5" name="Text 3"/>
          <p:cNvSpPr/>
          <p:nvPr/>
        </p:nvSpPr>
        <p:spPr>
          <a:xfrm>
            <a:off x="868680" y="1234440"/>
            <a:ext cx="3474720" cy="32004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NPS</a:t>
            </a:r>
            <a:endParaRPr lang="en-US" sz="1400" dirty="0"/>
          </a:p>
        </p:txBody>
      </p:sp>
      <p:sp>
        <p:nvSpPr>
          <p:cNvPr id="6" name="Text 4"/>
          <p:cNvSpPr/>
          <p:nvPr/>
        </p:nvSpPr>
        <p:spPr>
          <a:xfrm>
            <a:off x="868680" y="1554480"/>
            <a:ext cx="3474720" cy="822960"/>
          </a:xfrm>
          <a:prstGeom prst="rect">
            <a:avLst/>
          </a:prstGeom>
          <a:noFill/>
          <a:ln/>
        </p:spPr>
        <p:txBody>
          <a:bodyPr wrap="square" lIns="0" tIns="0" rIns="0" bIns="0" rtlCol="0" anchor="ctr"/>
          <a:lstStyle/>
          <a:p>
            <a:pPr indent="0" marL="0">
              <a:buNone/>
            </a:pPr>
            <a:r>
              <a:rPr lang="en-US" sz="4800" b="1" dirty="0">
                <a:solidFill>
                  <a:srgbClr val="2E7D32"/>
                </a:solidFill>
                <a:latin typeface="Georgia" pitchFamily="34" charset="0"/>
                <a:ea typeface="Georgia" pitchFamily="34" charset="-122"/>
                <a:cs typeface="Georgia" pitchFamily="34" charset="-120"/>
              </a:rPr>
              <a:t>72</a:t>
            </a:r>
            <a:endParaRPr lang="en-US" sz="4800" dirty="0"/>
          </a:p>
        </p:txBody>
      </p:sp>
      <p:sp>
        <p:nvSpPr>
          <p:cNvPr id="7" name="Text 5"/>
          <p:cNvSpPr/>
          <p:nvPr/>
        </p:nvSpPr>
        <p:spPr>
          <a:xfrm>
            <a:off x="868680" y="2377440"/>
            <a:ext cx="3474720" cy="274320"/>
          </a:xfrm>
          <a:prstGeom prst="rect">
            <a:avLst/>
          </a:prstGeom>
          <a:noFill/>
          <a:ln/>
        </p:spPr>
        <p:txBody>
          <a:bodyPr wrap="square" lIns="0" tIns="0" rIns="0" bIns="0" rtlCol="0" anchor="ctr"/>
          <a:lstStyle/>
          <a:p>
            <a:pPr indent="0" marL="0">
              <a:buNone/>
            </a:pPr>
            <a:r>
              <a:rPr lang="en-US" sz="1100" dirty="0">
                <a:solidFill>
                  <a:srgbClr val="999999"/>
                </a:solidFill>
                <a:latin typeface="Calibri" pitchFamily="34" charset="0"/>
                <a:ea typeface="Calibri" pitchFamily="34" charset="-122"/>
                <a:cs typeface="Calibri" pitchFamily="34" charset="-120"/>
              </a:rPr>
              <a:t>業界平均 32</a:t>
            </a:r>
            <a:endParaRPr lang="en-US" sz="1100" dirty="0"/>
          </a:p>
        </p:txBody>
      </p:sp>
      <p:sp>
        <p:nvSpPr>
          <p:cNvPr id="8" name="Shape 6"/>
          <p:cNvSpPr/>
          <p:nvPr/>
        </p:nvSpPr>
        <p:spPr>
          <a:xfrm>
            <a:off x="4663440" y="1097280"/>
            <a:ext cx="3840480" cy="16916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9" name="Shape 7"/>
          <p:cNvSpPr/>
          <p:nvPr/>
        </p:nvSpPr>
        <p:spPr>
          <a:xfrm>
            <a:off x="4663440" y="1097280"/>
            <a:ext cx="54864" cy="1691640"/>
          </a:xfrm>
          <a:prstGeom prst="rect">
            <a:avLst/>
          </a:prstGeom>
          <a:solidFill>
            <a:srgbClr val="2E7D32"/>
          </a:solidFill>
          <a:ln/>
        </p:spPr>
      </p:sp>
      <p:sp>
        <p:nvSpPr>
          <p:cNvPr id="10" name="Text 8"/>
          <p:cNvSpPr/>
          <p:nvPr/>
        </p:nvSpPr>
        <p:spPr>
          <a:xfrm>
            <a:off x="4892040" y="1234440"/>
            <a:ext cx="3474720" cy="32004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チャーンレート</a:t>
            </a:r>
            <a:endParaRPr lang="en-US" sz="1400" dirty="0"/>
          </a:p>
        </p:txBody>
      </p:sp>
      <p:sp>
        <p:nvSpPr>
          <p:cNvPr id="11" name="Text 9"/>
          <p:cNvSpPr/>
          <p:nvPr/>
        </p:nvSpPr>
        <p:spPr>
          <a:xfrm>
            <a:off x="4892040" y="1554480"/>
            <a:ext cx="3474720" cy="822960"/>
          </a:xfrm>
          <a:prstGeom prst="rect">
            <a:avLst/>
          </a:prstGeom>
          <a:noFill/>
          <a:ln/>
        </p:spPr>
        <p:txBody>
          <a:bodyPr wrap="square" lIns="0" tIns="0" rIns="0" bIns="0" rtlCol="0" anchor="ctr"/>
          <a:lstStyle/>
          <a:p>
            <a:pPr indent="0" marL="0">
              <a:buNone/>
            </a:pPr>
            <a:r>
              <a:rPr lang="en-US" sz="4800" b="1" dirty="0">
                <a:solidFill>
                  <a:srgbClr val="2E7D32"/>
                </a:solidFill>
                <a:latin typeface="Georgia" pitchFamily="34" charset="0"/>
                <a:ea typeface="Georgia" pitchFamily="34" charset="-122"/>
                <a:cs typeface="Georgia" pitchFamily="34" charset="-120"/>
              </a:rPr>
              <a:t>0.8%</a:t>
            </a:r>
            <a:endParaRPr lang="en-US" sz="4800" dirty="0"/>
          </a:p>
        </p:txBody>
      </p:sp>
      <p:sp>
        <p:nvSpPr>
          <p:cNvPr id="12" name="Text 10"/>
          <p:cNvSpPr/>
          <p:nvPr/>
        </p:nvSpPr>
        <p:spPr>
          <a:xfrm>
            <a:off x="4892040" y="2377440"/>
            <a:ext cx="3474720" cy="274320"/>
          </a:xfrm>
          <a:prstGeom prst="rect">
            <a:avLst/>
          </a:prstGeom>
          <a:noFill/>
          <a:ln/>
        </p:spPr>
        <p:txBody>
          <a:bodyPr wrap="square" lIns="0" tIns="0" rIns="0" bIns="0" rtlCol="0" anchor="ctr"/>
          <a:lstStyle/>
          <a:p>
            <a:pPr indent="0" marL="0">
              <a:buNone/>
            </a:pPr>
            <a:r>
              <a:rPr lang="en-US" sz="1100" dirty="0">
                <a:solidFill>
                  <a:srgbClr val="999999"/>
                </a:solidFill>
                <a:latin typeface="Calibri" pitchFamily="34" charset="0"/>
                <a:ea typeface="Calibri" pitchFamily="34" charset="-122"/>
                <a:cs typeface="Calibri" pitchFamily="34" charset="-120"/>
              </a:rPr>
              <a:t>月次 / 業界平均 2.5%</a:t>
            </a:r>
            <a:endParaRPr lang="en-US" sz="1100" dirty="0"/>
          </a:p>
        </p:txBody>
      </p:sp>
      <p:sp>
        <p:nvSpPr>
          <p:cNvPr id="13" name="Shape 11"/>
          <p:cNvSpPr/>
          <p:nvPr/>
        </p:nvSpPr>
        <p:spPr>
          <a:xfrm>
            <a:off x="640080" y="3017520"/>
            <a:ext cx="3840480" cy="16916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4" name="Shape 12"/>
          <p:cNvSpPr/>
          <p:nvPr/>
        </p:nvSpPr>
        <p:spPr>
          <a:xfrm>
            <a:off x="640080" y="3017520"/>
            <a:ext cx="54864" cy="1691640"/>
          </a:xfrm>
          <a:prstGeom prst="rect">
            <a:avLst/>
          </a:prstGeom>
          <a:solidFill>
            <a:srgbClr val="065A82"/>
          </a:solidFill>
          <a:ln/>
        </p:spPr>
      </p:sp>
      <p:sp>
        <p:nvSpPr>
          <p:cNvPr id="15" name="Text 13"/>
          <p:cNvSpPr/>
          <p:nvPr/>
        </p:nvSpPr>
        <p:spPr>
          <a:xfrm>
            <a:off x="868680" y="3154680"/>
            <a:ext cx="3474720" cy="32004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LTV/CAC比</a:t>
            </a:r>
            <a:endParaRPr lang="en-US" sz="1400" dirty="0"/>
          </a:p>
        </p:txBody>
      </p:sp>
      <p:sp>
        <p:nvSpPr>
          <p:cNvPr id="16" name="Text 14"/>
          <p:cNvSpPr/>
          <p:nvPr/>
        </p:nvSpPr>
        <p:spPr>
          <a:xfrm>
            <a:off x="868680" y="3474720"/>
            <a:ext cx="3474720" cy="822960"/>
          </a:xfrm>
          <a:prstGeom prst="rect">
            <a:avLst/>
          </a:prstGeom>
          <a:noFill/>
          <a:ln/>
        </p:spPr>
        <p:txBody>
          <a:bodyPr wrap="square" lIns="0" tIns="0" rIns="0" bIns="0" rtlCol="0" anchor="ctr"/>
          <a:lstStyle/>
          <a:p>
            <a:pPr indent="0" marL="0">
              <a:buNone/>
            </a:pPr>
            <a:r>
              <a:rPr lang="en-US" sz="4800" b="1" dirty="0">
                <a:solidFill>
                  <a:srgbClr val="065A82"/>
                </a:solidFill>
                <a:latin typeface="Georgia" pitchFamily="34" charset="0"/>
                <a:ea typeface="Georgia" pitchFamily="34" charset="-122"/>
                <a:cs typeface="Georgia" pitchFamily="34" charset="-120"/>
              </a:rPr>
              <a:t>8.5x</a:t>
            </a:r>
            <a:endParaRPr lang="en-US" sz="4800" dirty="0"/>
          </a:p>
        </p:txBody>
      </p:sp>
      <p:sp>
        <p:nvSpPr>
          <p:cNvPr id="17" name="Text 15"/>
          <p:cNvSpPr/>
          <p:nvPr/>
        </p:nvSpPr>
        <p:spPr>
          <a:xfrm>
            <a:off x="868680" y="4297680"/>
            <a:ext cx="3474720" cy="274320"/>
          </a:xfrm>
          <a:prstGeom prst="rect">
            <a:avLst/>
          </a:prstGeom>
          <a:noFill/>
          <a:ln/>
        </p:spPr>
        <p:txBody>
          <a:bodyPr wrap="square" lIns="0" tIns="0" rIns="0" bIns="0" rtlCol="0" anchor="ctr"/>
          <a:lstStyle/>
          <a:p>
            <a:pPr indent="0" marL="0">
              <a:buNone/>
            </a:pPr>
            <a:r>
              <a:rPr lang="en-US" sz="1100" dirty="0">
                <a:solidFill>
                  <a:srgbClr val="999999"/>
                </a:solidFill>
                <a:latin typeface="Calibri" pitchFamily="34" charset="0"/>
                <a:ea typeface="Calibri" pitchFamily="34" charset="-122"/>
                <a:cs typeface="Calibri" pitchFamily="34" charset="-120"/>
              </a:rPr>
              <a:t>健全基準 3x以上</a:t>
            </a:r>
            <a:endParaRPr lang="en-US" sz="1100" dirty="0"/>
          </a:p>
        </p:txBody>
      </p:sp>
      <p:sp>
        <p:nvSpPr>
          <p:cNvPr id="18" name="Shape 16"/>
          <p:cNvSpPr/>
          <p:nvPr/>
        </p:nvSpPr>
        <p:spPr>
          <a:xfrm>
            <a:off x="4663440" y="3017520"/>
            <a:ext cx="3840480" cy="16916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9" name="Shape 17"/>
          <p:cNvSpPr/>
          <p:nvPr/>
        </p:nvSpPr>
        <p:spPr>
          <a:xfrm>
            <a:off x="4663440" y="3017520"/>
            <a:ext cx="54864" cy="1691640"/>
          </a:xfrm>
          <a:prstGeom prst="rect">
            <a:avLst/>
          </a:prstGeom>
          <a:solidFill>
            <a:srgbClr val="065A82"/>
          </a:solidFill>
          <a:ln/>
        </p:spPr>
      </p:sp>
      <p:sp>
        <p:nvSpPr>
          <p:cNvPr id="20" name="Text 18"/>
          <p:cNvSpPr/>
          <p:nvPr/>
        </p:nvSpPr>
        <p:spPr>
          <a:xfrm>
            <a:off x="4892040" y="3154680"/>
            <a:ext cx="3474720" cy="32004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導入期間</a:t>
            </a:r>
            <a:endParaRPr lang="en-US" sz="1400" dirty="0"/>
          </a:p>
        </p:txBody>
      </p:sp>
      <p:sp>
        <p:nvSpPr>
          <p:cNvPr id="21" name="Text 19"/>
          <p:cNvSpPr/>
          <p:nvPr/>
        </p:nvSpPr>
        <p:spPr>
          <a:xfrm>
            <a:off x="4892040" y="3474720"/>
            <a:ext cx="3474720" cy="822960"/>
          </a:xfrm>
          <a:prstGeom prst="rect">
            <a:avLst/>
          </a:prstGeom>
          <a:noFill/>
          <a:ln/>
        </p:spPr>
        <p:txBody>
          <a:bodyPr wrap="square" lIns="0" tIns="0" rIns="0" bIns="0" rtlCol="0" anchor="ctr"/>
          <a:lstStyle/>
          <a:p>
            <a:pPr indent="0" marL="0">
              <a:buNone/>
            </a:pPr>
            <a:r>
              <a:rPr lang="en-US" sz="4800" b="1" dirty="0">
                <a:solidFill>
                  <a:srgbClr val="065A82"/>
                </a:solidFill>
                <a:latin typeface="Georgia" pitchFamily="34" charset="0"/>
                <a:ea typeface="Georgia" pitchFamily="34" charset="-122"/>
                <a:cs typeface="Georgia" pitchFamily="34" charset="-120"/>
              </a:rPr>
              <a:t>6週間</a:t>
            </a:r>
            <a:endParaRPr lang="en-US" sz="4800" dirty="0"/>
          </a:p>
        </p:txBody>
      </p:sp>
      <p:sp>
        <p:nvSpPr>
          <p:cNvPr id="22" name="Text 20"/>
          <p:cNvSpPr/>
          <p:nvPr/>
        </p:nvSpPr>
        <p:spPr>
          <a:xfrm>
            <a:off x="4892040" y="4297680"/>
            <a:ext cx="3474720" cy="274320"/>
          </a:xfrm>
          <a:prstGeom prst="rect">
            <a:avLst/>
          </a:prstGeom>
          <a:noFill/>
          <a:ln/>
        </p:spPr>
        <p:txBody>
          <a:bodyPr wrap="square" lIns="0" tIns="0" rIns="0" bIns="0" rtlCol="0" anchor="ctr"/>
          <a:lstStyle/>
          <a:p>
            <a:pPr indent="0" marL="0">
              <a:buNone/>
            </a:pPr>
            <a:r>
              <a:rPr lang="en-US" sz="1100" dirty="0">
                <a:solidFill>
                  <a:srgbClr val="999999"/>
                </a:solidFill>
                <a:latin typeface="Calibri" pitchFamily="34" charset="0"/>
                <a:ea typeface="Calibri" pitchFamily="34" charset="-122"/>
                <a:cs typeface="Calibri" pitchFamily="34" charset="-120"/>
              </a:rPr>
              <a:t>競合平均 16週間</a:t>
            </a:r>
            <a:endParaRPr lang="en-US" sz="1100" dirty="0"/>
          </a:p>
        </p:txBody>
      </p:sp>
      <p:sp>
        <p:nvSpPr>
          <p:cNvPr id="23" name="Text 21"/>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11</a:t>
            </a:r>
            <a:endParaRPr lang="en-US" sz="1000" dirty="0"/>
          </a:p>
        </p:txBody>
      </p:sp>
      <p:sp>
        <p:nvSpPr>
          <p:cNvPr id="24" name="Text 22"/>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財務予測</a:t>
            </a:r>
            <a:endParaRPr lang="en-US" sz="36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640080" y="1188720"/>
          <a:ext cx="7863840" cy="914400"/>
        </p:xfrm>
        <a:graphic>
          <a:graphicData uri="http://schemas.openxmlformats.org/drawingml/2006/table">
            <a:tbl>
              <a:tblPr/>
              <a:tblGrid>
                <a:gridCol w="1828800"/>
                <a:gridCol w="1508760"/>
                <a:gridCol w="1508760"/>
                <a:gridCol w="1508760"/>
                <a:gridCol w="1508760"/>
              </a:tblGrid>
              <a:tr h="502920">
                <a:tc>
                  <a:txBody>
                    <a:bodyPr/>
                    <a:lstStyle/>
                    <a:p>
                      <a:pPr algn="ctr" indent="0" marL="0">
                        <a:buNone/>
                      </a:pP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065A82"/>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2024年</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065A82"/>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2025年</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065A82"/>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2026年</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065A82"/>
                    </a:solidFill>
                  </a:tcPr>
                </a:tc>
                <a:tc>
                  <a:txBody>
                    <a:bodyPr/>
                    <a:lstStyle/>
                    <a:p>
                      <a:pPr algn="ctr" indent="0" marL="0">
                        <a:buNone/>
                      </a:pPr>
                      <a:r>
                        <a:rPr lang="en-US" sz="1300" b="1" dirty="0">
                          <a:solidFill>
                            <a:srgbClr val="FFFFFF"/>
                          </a:solidFill>
                          <a:latin typeface="Calibri" pitchFamily="34" charset="0"/>
                          <a:ea typeface="Calibri" pitchFamily="34" charset="-122"/>
                          <a:cs typeface="Calibri" pitchFamily="34" charset="-120"/>
                        </a:rPr>
                        <a:t>2027年</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065A82"/>
                    </a:solidFill>
                  </a:tcPr>
                </a:tc>
              </a:tr>
              <a:tr h="502920">
                <a:tc>
                  <a:txBody>
                    <a:bodyPr/>
                    <a:lstStyle/>
                    <a:p>
                      <a:pPr indent="0" marL="0">
                        <a:buNone/>
                      </a:pPr>
                      <a:r>
                        <a:rPr lang="en-US" sz="1300" b="1" dirty="0">
                          <a:solidFill>
                            <a:srgbClr val="21295C"/>
                          </a:solidFill>
                          <a:latin typeface="Calibri" pitchFamily="34" charset="0"/>
                          <a:ea typeface="Calibri" pitchFamily="34" charset="-122"/>
                          <a:cs typeface="Calibri" pitchFamily="34" charset="-120"/>
                        </a:rPr>
                        <a:t>売上（百万円）</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0F4F8"/>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520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b="1" dirty="0">
                          <a:solidFill>
                            <a:srgbClr val="333333"/>
                          </a:solidFill>
                          <a:latin typeface="Calibri" pitchFamily="34" charset="0"/>
                          <a:ea typeface="Calibri" pitchFamily="34" charset="-122"/>
                          <a:cs typeface="Calibri" pitchFamily="34" charset="-120"/>
                        </a:rPr>
                        <a:t>1,200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b="1" dirty="0">
                          <a:solidFill>
                            <a:srgbClr val="333333"/>
                          </a:solidFill>
                          <a:latin typeface="Calibri" pitchFamily="34" charset="0"/>
                          <a:ea typeface="Calibri" pitchFamily="34" charset="-122"/>
                          <a:cs typeface="Calibri" pitchFamily="34" charset="-120"/>
                        </a:rPr>
                        <a:t>2,800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b="1" dirty="0">
                          <a:solidFill>
                            <a:srgbClr val="333333"/>
                          </a:solidFill>
                          <a:latin typeface="Calibri" pitchFamily="34" charset="0"/>
                          <a:ea typeface="Calibri" pitchFamily="34" charset="-122"/>
                          <a:cs typeface="Calibri" pitchFamily="34" charset="-120"/>
                        </a:rPr>
                        <a:t>5,000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r>
              <a:tr h="502920">
                <a:tc>
                  <a:txBody>
                    <a:bodyPr/>
                    <a:lstStyle/>
                    <a:p>
                      <a:pPr indent="0" marL="0">
                        <a:buNone/>
                      </a:pPr>
                      <a:r>
                        <a:rPr lang="en-US" sz="1300" b="1" dirty="0">
                          <a:solidFill>
                            <a:srgbClr val="21295C"/>
                          </a:solidFill>
                          <a:latin typeface="Calibri" pitchFamily="34" charset="0"/>
                          <a:ea typeface="Calibri" pitchFamily="34" charset="-122"/>
                          <a:cs typeface="Calibri" pitchFamily="34" charset="-120"/>
                        </a:rPr>
                        <a:t>粗利率</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0F4F8"/>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62%</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68%</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72%</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75%</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r>
              <a:tr h="502920">
                <a:tc>
                  <a:txBody>
                    <a:bodyPr/>
                    <a:lstStyle/>
                    <a:p>
                      <a:pPr indent="0" marL="0">
                        <a:buNone/>
                      </a:pPr>
                      <a:r>
                        <a:rPr lang="en-US" sz="1300" b="1" dirty="0">
                          <a:solidFill>
                            <a:srgbClr val="21295C"/>
                          </a:solidFill>
                          <a:latin typeface="Calibri" pitchFamily="34" charset="0"/>
                          <a:ea typeface="Calibri" pitchFamily="34" charset="-122"/>
                          <a:cs typeface="Calibri" pitchFamily="34" charset="-120"/>
                        </a:rPr>
                        <a:t>EBITDA（百万円）</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0F4F8"/>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-180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333333"/>
                          </a:solidFill>
                          <a:latin typeface="Calibri" pitchFamily="34" charset="0"/>
                          <a:ea typeface="Calibri" pitchFamily="34" charset="-122"/>
                          <a:cs typeface="Calibri" pitchFamily="34" charset="-120"/>
                        </a:rPr>
                        <a:t>-50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b="1" dirty="0">
                          <a:solidFill>
                            <a:srgbClr val="2E7D32"/>
                          </a:solidFill>
                          <a:latin typeface="Calibri" pitchFamily="34" charset="0"/>
                          <a:ea typeface="Calibri" pitchFamily="34" charset="-122"/>
                          <a:cs typeface="Calibri" pitchFamily="34" charset="-120"/>
                        </a:rPr>
                        <a:t>280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c>
                  <a:txBody>
                    <a:bodyPr/>
                    <a:lstStyle/>
                    <a:p>
                      <a:pPr algn="ctr" indent="0" marL="0">
                        <a:buNone/>
                      </a:pPr>
                      <a:r>
                        <a:rPr lang="en-US" sz="1300" b="1" dirty="0">
                          <a:solidFill>
                            <a:srgbClr val="2E7D32"/>
                          </a:solidFill>
                          <a:latin typeface="Calibri" pitchFamily="34" charset="0"/>
                          <a:ea typeface="Calibri" pitchFamily="34" charset="-122"/>
                          <a:cs typeface="Calibri" pitchFamily="34" charset="-120"/>
                        </a:rPr>
                        <a:t>800</a:t>
                      </a:r>
                      <a:endParaRPr lang="en-US" sz="1300" dirty="0">
                        <a:latin typeface="Calibri" charset="0"/>
                        <a:ea typeface="Calibri" charset="0"/>
                        <a:cs typeface="Calibri" charset="0"/>
                      </a:endParaRPr>
                    </a:p>
                  </a:txBody>
                  <a:tcPr marL="91440" marR="91440" marT="45720" marB="45720" anchor="ctr">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FFFFFF"/>
                    </a:solidFill>
                  </a:tcPr>
                </a:tc>
              </a:tr>
            </a:tbl>
          </a:graphicData>
        </a:graphic>
      </p:graphicFrame>
      <p:sp>
        <p:nvSpPr>
          <p:cNvPr id="4" name="Shape 1"/>
          <p:cNvSpPr/>
          <p:nvPr/>
        </p:nvSpPr>
        <p:spPr>
          <a:xfrm>
            <a:off x="640080" y="3474720"/>
            <a:ext cx="7863840" cy="548640"/>
          </a:xfrm>
          <a:prstGeom prst="rect">
            <a:avLst/>
          </a:prstGeom>
          <a:solidFill>
            <a:srgbClr val="E8F5E9"/>
          </a:solidFill>
          <a:ln/>
        </p:spPr>
      </p:sp>
      <p:pic>
        <p:nvPicPr>
          <p:cNvPr id="5" name="Image 0" descr="preencoded.png">    </p:cNvPr>
          <p:cNvPicPr>
            <a:picLocks noChangeAspect="1"/>
          </p:cNvPicPr>
          <p:nvPr/>
        </p:nvPicPr>
        <p:blipFill>
          <a:blip r:embed="rId1"/>
          <a:stretch>
            <a:fillRect/>
          </a:stretch>
        </p:blipFill>
        <p:spPr>
          <a:xfrm>
            <a:off x="822960" y="3566160"/>
            <a:ext cx="274320" cy="274320"/>
          </a:xfrm>
          <a:prstGeom prst="rect">
            <a:avLst/>
          </a:prstGeom>
        </p:spPr>
      </p:pic>
      <p:sp>
        <p:nvSpPr>
          <p:cNvPr id="6" name="Text 2"/>
          <p:cNvSpPr/>
          <p:nvPr/>
        </p:nvSpPr>
        <p:spPr>
          <a:xfrm>
            <a:off x="1234440" y="3520440"/>
            <a:ext cx="6858000" cy="457200"/>
          </a:xfrm>
          <a:prstGeom prst="rect">
            <a:avLst/>
          </a:prstGeom>
          <a:noFill/>
          <a:ln/>
        </p:spPr>
        <p:txBody>
          <a:bodyPr wrap="square" lIns="0" tIns="0" rIns="0" bIns="0" rtlCol="0" anchor="ctr"/>
          <a:lstStyle/>
          <a:p>
            <a:pPr indent="0" marL="0">
              <a:buNone/>
            </a:pPr>
            <a:r>
              <a:rPr lang="en-US" sz="1400" b="1" dirty="0">
                <a:solidFill>
                  <a:srgbClr val="2E7D32"/>
                </a:solidFill>
                <a:latin typeface="Calibri" pitchFamily="34" charset="0"/>
                <a:ea typeface="Calibri" pitchFamily="34" charset="-122"/>
                <a:cs typeface="Calibri" pitchFamily="34" charset="-120"/>
              </a:rPr>
              <a:t>2026年にEBITDA黒字転換を見込む</a:t>
            </a:r>
            <a:endParaRPr lang="en-US" sz="1400" dirty="0"/>
          </a:p>
        </p:txBody>
      </p:sp>
      <p:sp>
        <p:nvSpPr>
          <p:cNvPr id="7" name="Text 3"/>
          <p:cNvSpPr/>
          <p:nvPr/>
        </p:nvSpPr>
        <p:spPr>
          <a:xfrm>
            <a:off x="5029200" y="4206240"/>
            <a:ext cx="3474720" cy="274320"/>
          </a:xfrm>
          <a:prstGeom prst="rect">
            <a:avLst/>
          </a:prstGeom>
          <a:noFill/>
          <a:ln/>
        </p:spPr>
        <p:txBody>
          <a:bodyPr wrap="square" lIns="0" tIns="0" rIns="0" bIns="0" rtlCol="0" anchor="ctr"/>
          <a:lstStyle/>
          <a:p>
            <a:pPr algn="r" indent="0" marL="0">
              <a:buNone/>
            </a:pPr>
            <a:r>
              <a:rPr lang="en-US" sz="1000" dirty="0">
                <a:solidFill>
                  <a:srgbClr val="999999"/>
                </a:solidFill>
                <a:latin typeface="Calibri" pitchFamily="34" charset="0"/>
                <a:ea typeface="Calibri" pitchFamily="34" charset="-122"/>
                <a:cs typeface="Calibri" pitchFamily="34" charset="-120"/>
              </a:rPr>
              <a:t>（単位：百万円 / 2027年は予測値）</a:t>
            </a:r>
            <a:endParaRPr lang="en-US" sz="1000" dirty="0"/>
          </a:p>
        </p:txBody>
      </p:sp>
      <p:sp>
        <p:nvSpPr>
          <p:cNvPr id="8" name="Text 4"/>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12</a:t>
            </a:r>
            <a:endParaRPr lang="en-US" sz="1000" dirty="0"/>
          </a:p>
        </p:txBody>
      </p:sp>
      <p:sp>
        <p:nvSpPr>
          <p:cNvPr id="9" name="Text 5"/>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資金調達</a:t>
            </a:r>
            <a:endParaRPr lang="en-US" sz="3600" dirty="0"/>
          </a:p>
        </p:txBody>
      </p:sp>
      <p:sp>
        <p:nvSpPr>
          <p:cNvPr id="3" name="Text 1"/>
          <p:cNvSpPr/>
          <p:nvPr/>
        </p:nvSpPr>
        <p:spPr>
          <a:xfrm>
            <a:off x="457200" y="1280160"/>
            <a:ext cx="3840480" cy="457200"/>
          </a:xfrm>
          <a:prstGeom prst="rect">
            <a:avLst/>
          </a:prstGeom>
          <a:noFill/>
          <a:ln/>
        </p:spPr>
        <p:txBody>
          <a:bodyPr wrap="square" lIns="0" tIns="0" rIns="0" bIns="0" rtlCol="0" anchor="ctr"/>
          <a:lstStyle/>
          <a:p>
            <a:pPr indent="0" marL="0">
              <a:buNone/>
            </a:pPr>
            <a:r>
              <a:rPr lang="en-US" sz="1800" dirty="0">
                <a:solidFill>
                  <a:srgbClr val="1C7293"/>
                </a:solidFill>
                <a:latin typeface="Calibri" pitchFamily="34" charset="0"/>
                <a:ea typeface="Calibri" pitchFamily="34" charset="-122"/>
                <a:cs typeface="Calibri" pitchFamily="34" charset="-120"/>
              </a:rPr>
              <a:t>シリーズB</a:t>
            </a:r>
            <a:endParaRPr lang="en-US" sz="1800" dirty="0"/>
          </a:p>
        </p:txBody>
      </p:sp>
      <p:sp>
        <p:nvSpPr>
          <p:cNvPr id="4" name="Text 2"/>
          <p:cNvSpPr/>
          <p:nvPr/>
        </p:nvSpPr>
        <p:spPr>
          <a:xfrm>
            <a:off x="457200" y="1737360"/>
            <a:ext cx="3840480" cy="1097280"/>
          </a:xfrm>
          <a:prstGeom prst="rect">
            <a:avLst/>
          </a:prstGeom>
          <a:noFill/>
          <a:ln/>
        </p:spPr>
        <p:txBody>
          <a:bodyPr wrap="square" lIns="0" tIns="0" rIns="0" bIns="0" rtlCol="0" anchor="ctr"/>
          <a:lstStyle/>
          <a:p>
            <a:pPr indent="0" marL="0">
              <a:buNone/>
            </a:pPr>
            <a:r>
              <a:rPr lang="en-US" sz="6400" b="1" dirty="0">
                <a:solidFill>
                  <a:srgbClr val="065A82"/>
                </a:solidFill>
                <a:latin typeface="Georgia" pitchFamily="34" charset="0"/>
                <a:ea typeface="Georgia" pitchFamily="34" charset="-122"/>
                <a:cs typeface="Georgia" pitchFamily="34" charset="-120"/>
              </a:rPr>
              <a:t>30億円</a:t>
            </a:r>
            <a:endParaRPr lang="en-US" sz="6400" dirty="0"/>
          </a:p>
        </p:txBody>
      </p:sp>
      <p:sp>
        <p:nvSpPr>
          <p:cNvPr id="5" name="Text 3"/>
          <p:cNvSpPr/>
          <p:nvPr/>
        </p:nvSpPr>
        <p:spPr>
          <a:xfrm>
            <a:off x="457200" y="2743200"/>
            <a:ext cx="3840480" cy="365760"/>
          </a:xfrm>
          <a:prstGeom prst="rect">
            <a:avLst/>
          </a:prstGeom>
          <a:noFill/>
          <a:ln/>
        </p:spPr>
        <p:txBody>
          <a:bodyPr wrap="square" lIns="0" tIns="0" rIns="0" bIns="0" rtlCol="0" anchor="ctr"/>
          <a:lstStyle/>
          <a:p>
            <a:pPr indent="0" marL="0">
              <a:buNone/>
            </a:pPr>
            <a:r>
              <a:rPr lang="en-US" sz="1400" dirty="0">
                <a:solidFill>
                  <a:srgbClr val="333333"/>
                </a:solidFill>
                <a:latin typeface="Calibri" pitchFamily="34" charset="0"/>
                <a:ea typeface="Calibri" pitchFamily="34" charset="-122"/>
                <a:cs typeface="Calibri" pitchFamily="34" charset="-120"/>
              </a:rPr>
              <a:t>調達目標額</a:t>
            </a:r>
            <a:endParaRPr lang="en-US" sz="1400" dirty="0"/>
          </a:p>
        </p:txBody>
      </p:sp>
      <p:sp>
        <p:nvSpPr>
          <p:cNvPr id="6" name="Text 4"/>
          <p:cNvSpPr/>
          <p:nvPr/>
        </p:nvSpPr>
        <p:spPr>
          <a:xfrm>
            <a:off x="4754880" y="1188720"/>
            <a:ext cx="3931920" cy="365760"/>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資金使途</a:t>
            </a:r>
            <a:endParaRPr lang="en-US" sz="1600" dirty="0"/>
          </a:p>
        </p:txBody>
      </p:sp>
      <p:sp>
        <p:nvSpPr>
          <p:cNvPr id="7" name="Shape 5"/>
          <p:cNvSpPr/>
          <p:nvPr/>
        </p:nvSpPr>
        <p:spPr>
          <a:xfrm>
            <a:off x="4754880" y="1691640"/>
            <a:ext cx="3931920" cy="594360"/>
          </a:xfrm>
          <a:prstGeom prst="rect">
            <a:avLst/>
          </a:prstGeom>
          <a:solidFill>
            <a:srgbClr val="E8E8E8"/>
          </a:solidFill>
          <a:ln/>
        </p:spPr>
      </p:sp>
      <p:sp>
        <p:nvSpPr>
          <p:cNvPr id="8" name="Shape 6"/>
          <p:cNvSpPr/>
          <p:nvPr/>
        </p:nvSpPr>
        <p:spPr>
          <a:xfrm>
            <a:off x="4754880" y="1691640"/>
            <a:ext cx="1769364" cy="594360"/>
          </a:xfrm>
          <a:prstGeom prst="rect">
            <a:avLst/>
          </a:prstGeom>
          <a:solidFill>
            <a:srgbClr val="065A82"/>
          </a:solidFill>
          <a:ln/>
        </p:spPr>
      </p:sp>
      <p:sp>
        <p:nvSpPr>
          <p:cNvPr id="9" name="Text 7"/>
          <p:cNvSpPr/>
          <p:nvPr/>
        </p:nvSpPr>
        <p:spPr>
          <a:xfrm>
            <a:off x="4892040" y="1783080"/>
            <a:ext cx="1586484"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研究開発  45%</a:t>
            </a:r>
            <a:endParaRPr lang="en-US" sz="1200" dirty="0"/>
          </a:p>
        </p:txBody>
      </p:sp>
      <p:sp>
        <p:nvSpPr>
          <p:cNvPr id="10" name="Text 8"/>
          <p:cNvSpPr/>
          <p:nvPr/>
        </p:nvSpPr>
        <p:spPr>
          <a:xfrm>
            <a:off x="8778240" y="1783080"/>
            <a:ext cx="914400" cy="41148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13.5億円</a:t>
            </a:r>
            <a:endParaRPr lang="en-US" sz="1100" dirty="0"/>
          </a:p>
        </p:txBody>
      </p:sp>
      <p:sp>
        <p:nvSpPr>
          <p:cNvPr id="11" name="Shape 9"/>
          <p:cNvSpPr/>
          <p:nvPr/>
        </p:nvSpPr>
        <p:spPr>
          <a:xfrm>
            <a:off x="4754880" y="2560320"/>
            <a:ext cx="3931920" cy="594360"/>
          </a:xfrm>
          <a:prstGeom prst="rect">
            <a:avLst/>
          </a:prstGeom>
          <a:solidFill>
            <a:srgbClr val="E8E8E8"/>
          </a:solidFill>
          <a:ln/>
        </p:spPr>
      </p:sp>
      <p:sp>
        <p:nvSpPr>
          <p:cNvPr id="12" name="Shape 10"/>
          <p:cNvSpPr/>
          <p:nvPr/>
        </p:nvSpPr>
        <p:spPr>
          <a:xfrm>
            <a:off x="4754880" y="2560320"/>
            <a:ext cx="1179576" cy="594360"/>
          </a:xfrm>
          <a:prstGeom prst="rect">
            <a:avLst/>
          </a:prstGeom>
          <a:solidFill>
            <a:srgbClr val="1C7293"/>
          </a:solidFill>
          <a:ln/>
        </p:spPr>
      </p:sp>
      <p:sp>
        <p:nvSpPr>
          <p:cNvPr id="13" name="Text 11"/>
          <p:cNvSpPr/>
          <p:nvPr/>
        </p:nvSpPr>
        <p:spPr>
          <a:xfrm>
            <a:off x="4892040" y="2651760"/>
            <a:ext cx="996696"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営業拡大  30%</a:t>
            </a:r>
            <a:endParaRPr lang="en-US" sz="1200" dirty="0"/>
          </a:p>
        </p:txBody>
      </p:sp>
      <p:sp>
        <p:nvSpPr>
          <p:cNvPr id="14" name="Text 12"/>
          <p:cNvSpPr/>
          <p:nvPr/>
        </p:nvSpPr>
        <p:spPr>
          <a:xfrm>
            <a:off x="8778240" y="2651760"/>
            <a:ext cx="914400" cy="41148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9.0億円</a:t>
            </a:r>
            <a:endParaRPr lang="en-US" sz="1100" dirty="0"/>
          </a:p>
        </p:txBody>
      </p:sp>
      <p:sp>
        <p:nvSpPr>
          <p:cNvPr id="15" name="Shape 13"/>
          <p:cNvSpPr/>
          <p:nvPr/>
        </p:nvSpPr>
        <p:spPr>
          <a:xfrm>
            <a:off x="4754880" y="3429000"/>
            <a:ext cx="3931920" cy="594360"/>
          </a:xfrm>
          <a:prstGeom prst="rect">
            <a:avLst/>
          </a:prstGeom>
          <a:solidFill>
            <a:srgbClr val="E8E8E8"/>
          </a:solidFill>
          <a:ln/>
        </p:spPr>
      </p:sp>
      <p:sp>
        <p:nvSpPr>
          <p:cNvPr id="16" name="Shape 14"/>
          <p:cNvSpPr/>
          <p:nvPr/>
        </p:nvSpPr>
        <p:spPr>
          <a:xfrm>
            <a:off x="4754880" y="3429000"/>
            <a:ext cx="589788" cy="594360"/>
          </a:xfrm>
          <a:prstGeom prst="rect">
            <a:avLst/>
          </a:prstGeom>
          <a:solidFill>
            <a:srgbClr val="21295C"/>
          </a:solidFill>
          <a:ln/>
        </p:spPr>
      </p:sp>
      <p:sp>
        <p:nvSpPr>
          <p:cNvPr id="17" name="Text 15"/>
          <p:cNvSpPr/>
          <p:nvPr/>
        </p:nvSpPr>
        <p:spPr>
          <a:xfrm>
            <a:off x="4892040" y="3520440"/>
            <a:ext cx="406908"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海外展開  15%</a:t>
            </a:r>
            <a:endParaRPr lang="en-US" sz="1200" dirty="0"/>
          </a:p>
        </p:txBody>
      </p:sp>
      <p:sp>
        <p:nvSpPr>
          <p:cNvPr id="18" name="Text 16"/>
          <p:cNvSpPr/>
          <p:nvPr/>
        </p:nvSpPr>
        <p:spPr>
          <a:xfrm>
            <a:off x="8778240" y="3520440"/>
            <a:ext cx="914400" cy="41148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4.5億円</a:t>
            </a:r>
            <a:endParaRPr lang="en-US" sz="1100" dirty="0"/>
          </a:p>
        </p:txBody>
      </p:sp>
      <p:sp>
        <p:nvSpPr>
          <p:cNvPr id="19" name="Shape 17"/>
          <p:cNvSpPr/>
          <p:nvPr/>
        </p:nvSpPr>
        <p:spPr>
          <a:xfrm>
            <a:off x="4754880" y="4297680"/>
            <a:ext cx="3931920" cy="594360"/>
          </a:xfrm>
          <a:prstGeom prst="rect">
            <a:avLst/>
          </a:prstGeom>
          <a:solidFill>
            <a:srgbClr val="E8E8E8"/>
          </a:solidFill>
          <a:ln/>
        </p:spPr>
      </p:sp>
      <p:sp>
        <p:nvSpPr>
          <p:cNvPr id="20" name="Shape 18"/>
          <p:cNvSpPr/>
          <p:nvPr/>
        </p:nvSpPr>
        <p:spPr>
          <a:xfrm>
            <a:off x="4754880" y="4297680"/>
            <a:ext cx="393192" cy="594360"/>
          </a:xfrm>
          <a:prstGeom prst="rect">
            <a:avLst/>
          </a:prstGeom>
          <a:solidFill>
            <a:srgbClr val="8FAABE"/>
          </a:solidFill>
          <a:ln/>
        </p:spPr>
      </p:sp>
      <p:sp>
        <p:nvSpPr>
          <p:cNvPr id="21" name="Text 19"/>
          <p:cNvSpPr/>
          <p:nvPr/>
        </p:nvSpPr>
        <p:spPr>
          <a:xfrm>
            <a:off x="4892040" y="4389120"/>
            <a:ext cx="210312"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管理  10%</a:t>
            </a:r>
            <a:endParaRPr lang="en-US" sz="1200" dirty="0"/>
          </a:p>
        </p:txBody>
      </p:sp>
      <p:sp>
        <p:nvSpPr>
          <p:cNvPr id="22" name="Text 20"/>
          <p:cNvSpPr/>
          <p:nvPr/>
        </p:nvSpPr>
        <p:spPr>
          <a:xfrm>
            <a:off x="8778240" y="4389120"/>
            <a:ext cx="914400" cy="41148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3.0億円</a:t>
            </a:r>
            <a:endParaRPr lang="en-US" sz="1100" dirty="0"/>
          </a:p>
        </p:txBody>
      </p:sp>
      <p:sp>
        <p:nvSpPr>
          <p:cNvPr id="23" name="Text 21"/>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13</a:t>
            </a:r>
            <a:endParaRPr lang="en-US" sz="1000" dirty="0"/>
          </a:p>
        </p:txBody>
      </p:sp>
      <p:sp>
        <p:nvSpPr>
          <p:cNvPr id="24" name="Text 22"/>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2026年 ロードマップ</a:t>
            </a:r>
            <a:endParaRPr lang="en-US" sz="3600" dirty="0"/>
          </a:p>
        </p:txBody>
      </p:sp>
      <p:sp>
        <p:nvSpPr>
          <p:cNvPr id="3" name="Shape 1"/>
          <p:cNvSpPr/>
          <p:nvPr/>
        </p:nvSpPr>
        <p:spPr>
          <a:xfrm>
            <a:off x="640080" y="3291840"/>
            <a:ext cx="7863840" cy="0"/>
          </a:xfrm>
          <a:prstGeom prst="line">
            <a:avLst/>
          </a:prstGeom>
          <a:noFill/>
          <a:ln w="38100">
            <a:solidFill>
              <a:srgbClr val="065A82"/>
            </a:solidFill>
            <a:prstDash val="solid"/>
          </a:ln>
        </p:spPr>
      </p:sp>
      <p:sp>
        <p:nvSpPr>
          <p:cNvPr id="4" name="Shape 2"/>
          <p:cNvSpPr/>
          <p:nvPr/>
        </p:nvSpPr>
        <p:spPr>
          <a:xfrm>
            <a:off x="777240" y="3154680"/>
            <a:ext cx="274320" cy="274320"/>
          </a:xfrm>
          <a:prstGeom prst="ellipse">
            <a:avLst/>
          </a:prstGeom>
          <a:solidFill>
            <a:srgbClr val="065A82"/>
          </a:solidFill>
          <a:ln/>
        </p:spPr>
      </p:sp>
      <p:sp>
        <p:nvSpPr>
          <p:cNvPr id="5" name="Text 3"/>
          <p:cNvSpPr/>
          <p:nvPr/>
        </p:nvSpPr>
        <p:spPr>
          <a:xfrm>
            <a:off x="457200" y="3520440"/>
            <a:ext cx="914400" cy="320040"/>
          </a:xfrm>
          <a:prstGeom prst="rect">
            <a:avLst/>
          </a:prstGeom>
          <a:noFill/>
          <a:ln/>
        </p:spPr>
        <p:txBody>
          <a:bodyPr wrap="square" lIns="0" tIns="0" rIns="0" bIns="0" rtlCol="0" anchor="ctr"/>
          <a:lstStyle/>
          <a:p>
            <a:pPr algn="ctr" indent="0" marL="0">
              <a:buNone/>
            </a:pPr>
            <a:r>
              <a:rPr lang="en-US" sz="1400" b="1" dirty="0">
                <a:solidFill>
                  <a:srgbClr val="065A82"/>
                </a:solidFill>
                <a:latin typeface="Georgia" pitchFamily="34" charset="0"/>
                <a:ea typeface="Georgia" pitchFamily="34" charset="-122"/>
                <a:cs typeface="Georgia" pitchFamily="34" charset="-120"/>
              </a:rPr>
              <a:t>Q1</a:t>
            </a:r>
            <a:endParaRPr lang="en-US" sz="1400" dirty="0"/>
          </a:p>
        </p:txBody>
      </p:sp>
      <p:sp>
        <p:nvSpPr>
          <p:cNvPr id="6" name="Shape 4"/>
          <p:cNvSpPr/>
          <p:nvPr/>
        </p:nvSpPr>
        <p:spPr>
          <a:xfrm>
            <a:off x="137160" y="1097280"/>
            <a:ext cx="1691640" cy="14630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7" name="Text 5"/>
          <p:cNvSpPr/>
          <p:nvPr/>
        </p:nvSpPr>
        <p:spPr>
          <a:xfrm>
            <a:off x="137160" y="1188720"/>
            <a:ext cx="1691640" cy="320040"/>
          </a:xfrm>
          <a:prstGeom prst="rect">
            <a:avLst/>
          </a:prstGeom>
          <a:noFill/>
          <a:ln/>
        </p:spPr>
        <p:txBody>
          <a:bodyPr wrap="square" lIns="0" tIns="0" rIns="0" bIns="0" rtlCol="0" anchor="ctr"/>
          <a:lstStyle/>
          <a:p>
            <a:pPr algn="ctr" indent="0" marL="0">
              <a:buNone/>
            </a:pPr>
            <a:r>
              <a:rPr lang="en-US" sz="1300" b="1" dirty="0">
                <a:solidFill>
                  <a:srgbClr val="21295C"/>
                </a:solidFill>
                <a:latin typeface="Calibri" pitchFamily="34" charset="0"/>
                <a:ea typeface="Calibri" pitchFamily="34" charset="-122"/>
                <a:cs typeface="Calibri" pitchFamily="34" charset="-120"/>
              </a:rPr>
              <a:t>基盤強化</a:t>
            </a:r>
            <a:endParaRPr lang="en-US" sz="1300" dirty="0"/>
          </a:p>
        </p:txBody>
      </p:sp>
      <p:sp>
        <p:nvSpPr>
          <p:cNvPr id="8" name="Text 6"/>
          <p:cNvSpPr/>
          <p:nvPr/>
        </p:nvSpPr>
        <p:spPr>
          <a:xfrm>
            <a:off x="228600" y="1600200"/>
            <a:ext cx="1508760" cy="64008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診断AI v3.0リリース</a:t>
            </a:r>
            <a:endParaRPr lang="en-US" sz="1000" dirty="0"/>
          </a:p>
          <a:p>
            <a:pPr algn="ctr" indent="0" marL="0">
              <a:buNone/>
            </a:pPr>
            <a:r>
              <a:rPr lang="en-US" sz="1000" dirty="0">
                <a:solidFill>
                  <a:srgbClr val="333333"/>
                </a:solidFill>
                <a:latin typeface="Calibri" pitchFamily="34" charset="0"/>
                <a:ea typeface="Calibri" pitchFamily="34" charset="-122"/>
                <a:cs typeface="Calibri" pitchFamily="34" charset="-120"/>
              </a:rPr>
              <a:t>精度95%達成</a:t>
            </a:r>
            <a:endParaRPr lang="en-US" sz="1000" dirty="0"/>
          </a:p>
        </p:txBody>
      </p:sp>
      <p:sp>
        <p:nvSpPr>
          <p:cNvPr id="9" name="Shape 7"/>
          <p:cNvSpPr/>
          <p:nvPr/>
        </p:nvSpPr>
        <p:spPr>
          <a:xfrm>
            <a:off x="914400" y="2560320"/>
            <a:ext cx="0" cy="594360"/>
          </a:xfrm>
          <a:prstGeom prst="line">
            <a:avLst/>
          </a:prstGeom>
          <a:noFill/>
          <a:ln w="12700">
            <a:solidFill>
              <a:srgbClr val="065A82"/>
            </a:solidFill>
            <a:prstDash val="dash"/>
          </a:ln>
        </p:spPr>
      </p:sp>
      <p:sp>
        <p:nvSpPr>
          <p:cNvPr id="10" name="Shape 8"/>
          <p:cNvSpPr/>
          <p:nvPr/>
        </p:nvSpPr>
        <p:spPr>
          <a:xfrm>
            <a:off x="3215640" y="3154680"/>
            <a:ext cx="274320" cy="274320"/>
          </a:xfrm>
          <a:prstGeom prst="ellipse">
            <a:avLst/>
          </a:prstGeom>
          <a:solidFill>
            <a:srgbClr val="065A82"/>
          </a:solidFill>
          <a:ln/>
        </p:spPr>
      </p:sp>
      <p:sp>
        <p:nvSpPr>
          <p:cNvPr id="11" name="Text 9"/>
          <p:cNvSpPr/>
          <p:nvPr/>
        </p:nvSpPr>
        <p:spPr>
          <a:xfrm>
            <a:off x="2895600" y="3520440"/>
            <a:ext cx="914400" cy="320040"/>
          </a:xfrm>
          <a:prstGeom prst="rect">
            <a:avLst/>
          </a:prstGeom>
          <a:noFill/>
          <a:ln/>
        </p:spPr>
        <p:txBody>
          <a:bodyPr wrap="square" lIns="0" tIns="0" rIns="0" bIns="0" rtlCol="0" anchor="ctr"/>
          <a:lstStyle/>
          <a:p>
            <a:pPr algn="ctr" indent="0" marL="0">
              <a:buNone/>
            </a:pPr>
            <a:r>
              <a:rPr lang="en-US" sz="1400" b="1" dirty="0">
                <a:solidFill>
                  <a:srgbClr val="065A82"/>
                </a:solidFill>
                <a:latin typeface="Georgia" pitchFamily="34" charset="0"/>
                <a:ea typeface="Georgia" pitchFamily="34" charset="-122"/>
                <a:cs typeface="Georgia" pitchFamily="34" charset="-120"/>
              </a:rPr>
              <a:t>Q2</a:t>
            </a:r>
            <a:endParaRPr lang="en-US" sz="1400" dirty="0"/>
          </a:p>
        </p:txBody>
      </p:sp>
      <p:sp>
        <p:nvSpPr>
          <p:cNvPr id="12" name="Shape 10"/>
          <p:cNvSpPr/>
          <p:nvPr/>
        </p:nvSpPr>
        <p:spPr>
          <a:xfrm>
            <a:off x="2575560" y="1097280"/>
            <a:ext cx="1691640" cy="14630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3" name="Text 11"/>
          <p:cNvSpPr/>
          <p:nvPr/>
        </p:nvSpPr>
        <p:spPr>
          <a:xfrm>
            <a:off x="2575560" y="1188720"/>
            <a:ext cx="1691640" cy="320040"/>
          </a:xfrm>
          <a:prstGeom prst="rect">
            <a:avLst/>
          </a:prstGeom>
          <a:noFill/>
          <a:ln/>
        </p:spPr>
        <p:txBody>
          <a:bodyPr wrap="square" lIns="0" tIns="0" rIns="0" bIns="0" rtlCol="0" anchor="ctr"/>
          <a:lstStyle/>
          <a:p>
            <a:pPr algn="ctr" indent="0" marL="0">
              <a:buNone/>
            </a:pPr>
            <a:r>
              <a:rPr lang="en-US" sz="1300" b="1" dirty="0">
                <a:solidFill>
                  <a:srgbClr val="21295C"/>
                </a:solidFill>
                <a:latin typeface="Calibri" pitchFamily="34" charset="0"/>
                <a:ea typeface="Calibri" pitchFamily="34" charset="-122"/>
                <a:cs typeface="Calibri" pitchFamily="34" charset="-120"/>
              </a:rPr>
              <a:t>パートナー拡大</a:t>
            </a:r>
            <a:endParaRPr lang="en-US" sz="1300" dirty="0"/>
          </a:p>
        </p:txBody>
      </p:sp>
      <p:sp>
        <p:nvSpPr>
          <p:cNvPr id="14" name="Text 12"/>
          <p:cNvSpPr/>
          <p:nvPr/>
        </p:nvSpPr>
        <p:spPr>
          <a:xfrm>
            <a:off x="2667000" y="1600200"/>
            <a:ext cx="1508760" cy="64008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大手電子カルテ3社と</a:t>
            </a:r>
            <a:endParaRPr lang="en-US" sz="1000" dirty="0"/>
          </a:p>
          <a:p>
            <a:pPr algn="ctr" indent="0" marL="0">
              <a:buNone/>
            </a:pPr>
            <a:r>
              <a:rPr lang="en-US" sz="1000" dirty="0">
                <a:solidFill>
                  <a:srgbClr val="333333"/>
                </a:solidFill>
                <a:latin typeface="Calibri" pitchFamily="34" charset="0"/>
                <a:ea typeface="Calibri" pitchFamily="34" charset="-122"/>
                <a:cs typeface="Calibri" pitchFamily="34" charset="-120"/>
              </a:rPr>
              <a:t>提携締結</a:t>
            </a:r>
            <a:endParaRPr lang="en-US" sz="1000" dirty="0"/>
          </a:p>
        </p:txBody>
      </p:sp>
      <p:sp>
        <p:nvSpPr>
          <p:cNvPr id="15" name="Shape 13"/>
          <p:cNvSpPr/>
          <p:nvPr/>
        </p:nvSpPr>
        <p:spPr>
          <a:xfrm>
            <a:off x="3352800" y="2560320"/>
            <a:ext cx="0" cy="594360"/>
          </a:xfrm>
          <a:prstGeom prst="line">
            <a:avLst/>
          </a:prstGeom>
          <a:noFill/>
          <a:ln w="12700">
            <a:solidFill>
              <a:srgbClr val="065A82"/>
            </a:solidFill>
            <a:prstDash val="dash"/>
          </a:ln>
        </p:spPr>
      </p:sp>
      <p:sp>
        <p:nvSpPr>
          <p:cNvPr id="16" name="Shape 14"/>
          <p:cNvSpPr/>
          <p:nvPr/>
        </p:nvSpPr>
        <p:spPr>
          <a:xfrm>
            <a:off x="5654040" y="3154680"/>
            <a:ext cx="274320" cy="274320"/>
          </a:xfrm>
          <a:prstGeom prst="ellipse">
            <a:avLst/>
          </a:prstGeom>
          <a:solidFill>
            <a:srgbClr val="065A82"/>
          </a:solidFill>
          <a:ln/>
        </p:spPr>
      </p:sp>
      <p:sp>
        <p:nvSpPr>
          <p:cNvPr id="17" name="Text 15"/>
          <p:cNvSpPr/>
          <p:nvPr/>
        </p:nvSpPr>
        <p:spPr>
          <a:xfrm>
            <a:off x="5334000" y="3520440"/>
            <a:ext cx="914400" cy="320040"/>
          </a:xfrm>
          <a:prstGeom prst="rect">
            <a:avLst/>
          </a:prstGeom>
          <a:noFill/>
          <a:ln/>
        </p:spPr>
        <p:txBody>
          <a:bodyPr wrap="square" lIns="0" tIns="0" rIns="0" bIns="0" rtlCol="0" anchor="ctr"/>
          <a:lstStyle/>
          <a:p>
            <a:pPr algn="ctr" indent="0" marL="0">
              <a:buNone/>
            </a:pPr>
            <a:r>
              <a:rPr lang="en-US" sz="1400" b="1" dirty="0">
                <a:solidFill>
                  <a:srgbClr val="065A82"/>
                </a:solidFill>
                <a:latin typeface="Georgia" pitchFamily="34" charset="0"/>
                <a:ea typeface="Georgia" pitchFamily="34" charset="-122"/>
                <a:cs typeface="Georgia" pitchFamily="34" charset="-120"/>
              </a:rPr>
              <a:t>Q3</a:t>
            </a:r>
            <a:endParaRPr lang="en-US" sz="1400" dirty="0"/>
          </a:p>
        </p:txBody>
      </p:sp>
      <p:sp>
        <p:nvSpPr>
          <p:cNvPr id="18" name="Shape 16"/>
          <p:cNvSpPr/>
          <p:nvPr/>
        </p:nvSpPr>
        <p:spPr>
          <a:xfrm>
            <a:off x="5013960" y="1097280"/>
            <a:ext cx="1691640" cy="14630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9" name="Text 17"/>
          <p:cNvSpPr/>
          <p:nvPr/>
        </p:nvSpPr>
        <p:spPr>
          <a:xfrm>
            <a:off x="5013960" y="1188720"/>
            <a:ext cx="1691640" cy="320040"/>
          </a:xfrm>
          <a:prstGeom prst="rect">
            <a:avLst/>
          </a:prstGeom>
          <a:noFill/>
          <a:ln/>
        </p:spPr>
        <p:txBody>
          <a:bodyPr wrap="square" lIns="0" tIns="0" rIns="0" bIns="0" rtlCol="0" anchor="ctr"/>
          <a:lstStyle/>
          <a:p>
            <a:pPr algn="ctr" indent="0" marL="0">
              <a:buNone/>
            </a:pPr>
            <a:r>
              <a:rPr lang="en-US" sz="1300" b="1" dirty="0">
                <a:solidFill>
                  <a:srgbClr val="21295C"/>
                </a:solidFill>
                <a:latin typeface="Calibri" pitchFamily="34" charset="0"/>
                <a:ea typeface="Calibri" pitchFamily="34" charset="-122"/>
                <a:cs typeface="Calibri" pitchFamily="34" charset="-120"/>
              </a:rPr>
              <a:t>海外進出</a:t>
            </a:r>
            <a:endParaRPr lang="en-US" sz="1300" dirty="0"/>
          </a:p>
        </p:txBody>
      </p:sp>
      <p:sp>
        <p:nvSpPr>
          <p:cNvPr id="20" name="Text 18"/>
          <p:cNvSpPr/>
          <p:nvPr/>
        </p:nvSpPr>
        <p:spPr>
          <a:xfrm>
            <a:off x="5105400" y="1600200"/>
            <a:ext cx="1508760" cy="64008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東南アジア2カ国で</a:t>
            </a:r>
            <a:endParaRPr lang="en-US" sz="1000" dirty="0"/>
          </a:p>
          <a:p>
            <a:pPr algn="ctr" indent="0" marL="0">
              <a:buNone/>
            </a:pPr>
            <a:r>
              <a:rPr lang="en-US" sz="1000" dirty="0">
                <a:solidFill>
                  <a:srgbClr val="333333"/>
                </a:solidFill>
                <a:latin typeface="Calibri" pitchFamily="34" charset="0"/>
                <a:ea typeface="Calibri" pitchFamily="34" charset="-122"/>
                <a:cs typeface="Calibri" pitchFamily="34" charset="-120"/>
              </a:rPr>
              <a:t>パイロット開始</a:t>
            </a:r>
            <a:endParaRPr lang="en-US" sz="1000" dirty="0"/>
          </a:p>
        </p:txBody>
      </p:sp>
      <p:sp>
        <p:nvSpPr>
          <p:cNvPr id="21" name="Shape 19"/>
          <p:cNvSpPr/>
          <p:nvPr/>
        </p:nvSpPr>
        <p:spPr>
          <a:xfrm>
            <a:off x="5791200" y="2560320"/>
            <a:ext cx="0" cy="594360"/>
          </a:xfrm>
          <a:prstGeom prst="line">
            <a:avLst/>
          </a:prstGeom>
          <a:noFill/>
          <a:ln w="12700">
            <a:solidFill>
              <a:srgbClr val="065A82"/>
            </a:solidFill>
            <a:prstDash val="dash"/>
          </a:ln>
        </p:spPr>
      </p:sp>
      <p:sp>
        <p:nvSpPr>
          <p:cNvPr id="22" name="Shape 20"/>
          <p:cNvSpPr/>
          <p:nvPr/>
        </p:nvSpPr>
        <p:spPr>
          <a:xfrm>
            <a:off x="8092440" y="3154680"/>
            <a:ext cx="274320" cy="274320"/>
          </a:xfrm>
          <a:prstGeom prst="ellipse">
            <a:avLst/>
          </a:prstGeom>
          <a:solidFill>
            <a:srgbClr val="065A82"/>
          </a:solidFill>
          <a:ln/>
        </p:spPr>
      </p:sp>
      <p:sp>
        <p:nvSpPr>
          <p:cNvPr id="23" name="Text 21"/>
          <p:cNvSpPr/>
          <p:nvPr/>
        </p:nvSpPr>
        <p:spPr>
          <a:xfrm>
            <a:off x="7772400" y="3520440"/>
            <a:ext cx="914400" cy="320040"/>
          </a:xfrm>
          <a:prstGeom prst="rect">
            <a:avLst/>
          </a:prstGeom>
          <a:noFill/>
          <a:ln/>
        </p:spPr>
        <p:txBody>
          <a:bodyPr wrap="square" lIns="0" tIns="0" rIns="0" bIns="0" rtlCol="0" anchor="ctr"/>
          <a:lstStyle/>
          <a:p>
            <a:pPr algn="ctr" indent="0" marL="0">
              <a:buNone/>
            </a:pPr>
            <a:r>
              <a:rPr lang="en-US" sz="1400" b="1" dirty="0">
                <a:solidFill>
                  <a:srgbClr val="065A82"/>
                </a:solidFill>
                <a:latin typeface="Georgia" pitchFamily="34" charset="0"/>
                <a:ea typeface="Georgia" pitchFamily="34" charset="-122"/>
                <a:cs typeface="Georgia" pitchFamily="34" charset="-120"/>
              </a:rPr>
              <a:t>Q4</a:t>
            </a:r>
            <a:endParaRPr lang="en-US" sz="1400" dirty="0"/>
          </a:p>
        </p:txBody>
      </p:sp>
      <p:sp>
        <p:nvSpPr>
          <p:cNvPr id="24" name="Shape 22"/>
          <p:cNvSpPr/>
          <p:nvPr/>
        </p:nvSpPr>
        <p:spPr>
          <a:xfrm>
            <a:off x="7452360" y="1097280"/>
            <a:ext cx="1691640" cy="14630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5" name="Text 23"/>
          <p:cNvSpPr/>
          <p:nvPr/>
        </p:nvSpPr>
        <p:spPr>
          <a:xfrm>
            <a:off x="7452360" y="1188720"/>
            <a:ext cx="1691640" cy="320040"/>
          </a:xfrm>
          <a:prstGeom prst="rect">
            <a:avLst/>
          </a:prstGeom>
          <a:noFill/>
          <a:ln/>
        </p:spPr>
        <p:txBody>
          <a:bodyPr wrap="square" lIns="0" tIns="0" rIns="0" bIns="0" rtlCol="0" anchor="ctr"/>
          <a:lstStyle/>
          <a:p>
            <a:pPr algn="ctr" indent="0" marL="0">
              <a:buNone/>
            </a:pPr>
            <a:r>
              <a:rPr lang="en-US" sz="1300" b="1" dirty="0">
                <a:solidFill>
                  <a:srgbClr val="21295C"/>
                </a:solidFill>
                <a:latin typeface="Calibri" pitchFamily="34" charset="0"/>
                <a:ea typeface="Calibri" pitchFamily="34" charset="-122"/>
                <a:cs typeface="Calibri" pitchFamily="34" charset="-120"/>
              </a:rPr>
              <a:t>シリーズB完了</a:t>
            </a:r>
            <a:endParaRPr lang="en-US" sz="1300" dirty="0"/>
          </a:p>
        </p:txBody>
      </p:sp>
      <p:sp>
        <p:nvSpPr>
          <p:cNvPr id="26" name="Text 24"/>
          <p:cNvSpPr/>
          <p:nvPr/>
        </p:nvSpPr>
        <p:spPr>
          <a:xfrm>
            <a:off x="7543800" y="1600200"/>
            <a:ext cx="1508760" cy="64008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30億円調達完了</a:t>
            </a:r>
            <a:endParaRPr lang="en-US" sz="1000" dirty="0"/>
          </a:p>
          <a:p>
            <a:pPr algn="ctr" indent="0" marL="0">
              <a:buNone/>
            </a:pPr>
            <a:r>
              <a:rPr lang="en-US" sz="1000" dirty="0">
                <a:solidFill>
                  <a:srgbClr val="333333"/>
                </a:solidFill>
                <a:latin typeface="Calibri" pitchFamily="34" charset="0"/>
                <a:ea typeface="Calibri" pitchFamily="34" charset="-122"/>
                <a:cs typeface="Calibri" pitchFamily="34" charset="-120"/>
              </a:rPr>
              <a:t>チーム50名体制</a:t>
            </a:r>
            <a:endParaRPr lang="en-US" sz="1000" dirty="0"/>
          </a:p>
        </p:txBody>
      </p:sp>
      <p:sp>
        <p:nvSpPr>
          <p:cNvPr id="27" name="Shape 25"/>
          <p:cNvSpPr/>
          <p:nvPr/>
        </p:nvSpPr>
        <p:spPr>
          <a:xfrm>
            <a:off x="8229600" y="2560320"/>
            <a:ext cx="0" cy="594360"/>
          </a:xfrm>
          <a:prstGeom prst="line">
            <a:avLst/>
          </a:prstGeom>
          <a:noFill/>
          <a:ln w="12700">
            <a:solidFill>
              <a:srgbClr val="065A82"/>
            </a:solidFill>
            <a:prstDash val="dash"/>
          </a:ln>
        </p:spPr>
      </p:sp>
      <p:sp>
        <p:nvSpPr>
          <p:cNvPr id="28" name="Text 26"/>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14</a:t>
            </a:r>
            <a:endParaRPr lang="en-US" sz="1000" dirty="0"/>
          </a:p>
        </p:txBody>
      </p:sp>
      <p:sp>
        <p:nvSpPr>
          <p:cNvPr id="29" name="Text 27"/>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1828800" y="-914400"/>
            <a:ext cx="4572000" cy="4572000"/>
          </a:xfrm>
          <a:prstGeom prst="ellipse">
            <a:avLst/>
          </a:prstGeom>
          <a:solidFill>
            <a:srgbClr val="065A82">
              <a:alpha val="15000"/>
            </a:srgbClr>
          </a:solidFill>
          <a:ln/>
        </p:spPr>
      </p:sp>
      <p:sp>
        <p:nvSpPr>
          <p:cNvPr id="3" name="Shape 1"/>
          <p:cNvSpPr/>
          <p:nvPr/>
        </p:nvSpPr>
        <p:spPr>
          <a:xfrm>
            <a:off x="7315200" y="2286000"/>
            <a:ext cx="3657600" cy="3657600"/>
          </a:xfrm>
          <a:prstGeom prst="ellipse">
            <a:avLst/>
          </a:prstGeom>
          <a:solidFill>
            <a:srgbClr val="1C7293">
              <a:alpha val="15000"/>
            </a:srgbClr>
          </a:solidFill>
          <a:ln/>
        </p:spPr>
      </p:sp>
      <p:sp>
        <p:nvSpPr>
          <p:cNvPr id="4" name="Text 2"/>
          <p:cNvSpPr/>
          <p:nvPr/>
        </p:nvSpPr>
        <p:spPr>
          <a:xfrm>
            <a:off x="457200" y="1371600"/>
            <a:ext cx="8229600" cy="914400"/>
          </a:xfrm>
          <a:prstGeom prst="rect">
            <a:avLst/>
          </a:prstGeom>
          <a:noFill/>
          <a:ln/>
        </p:spPr>
        <p:txBody>
          <a:bodyPr wrap="square" lIns="0" tIns="0" rIns="0" bIns="0" rtlCol="0" anchor="ctr"/>
          <a:lstStyle/>
          <a:p>
            <a:pPr algn="ctr" indent="0" marL="0">
              <a:buNone/>
            </a:pPr>
            <a:r>
              <a:rPr lang="en-US" sz="4200" b="1" dirty="0">
                <a:solidFill>
                  <a:srgbClr val="FFFFFF"/>
                </a:solidFill>
                <a:latin typeface="Georgia" pitchFamily="34" charset="0"/>
                <a:ea typeface="Georgia" pitchFamily="34" charset="-122"/>
                <a:cs typeface="Georgia" pitchFamily="34" charset="-120"/>
              </a:rPr>
              <a:t>医療の未来を、ともに。</a:t>
            </a:r>
            <a:endParaRPr lang="en-US" sz="4200" dirty="0"/>
          </a:p>
        </p:txBody>
      </p:sp>
      <p:sp>
        <p:nvSpPr>
          <p:cNvPr id="5" name="Shape 3"/>
          <p:cNvSpPr/>
          <p:nvPr/>
        </p:nvSpPr>
        <p:spPr>
          <a:xfrm>
            <a:off x="3200400" y="2468880"/>
            <a:ext cx="2743200" cy="27432"/>
          </a:xfrm>
          <a:prstGeom prst="rect">
            <a:avLst/>
          </a:prstGeom>
          <a:solidFill>
            <a:srgbClr val="1C7293"/>
          </a:solidFill>
          <a:ln/>
        </p:spPr>
      </p:sp>
      <p:pic>
        <p:nvPicPr>
          <p:cNvPr id="6" name="Image 0" descr="preencoded.png">    </p:cNvPr>
          <p:cNvPicPr>
            <a:picLocks noChangeAspect="1"/>
          </p:cNvPicPr>
          <p:nvPr/>
        </p:nvPicPr>
        <p:blipFill>
          <a:blip r:embed="rId1"/>
          <a:stretch>
            <a:fillRect/>
          </a:stretch>
        </p:blipFill>
        <p:spPr>
          <a:xfrm>
            <a:off x="2011680" y="2926080"/>
            <a:ext cx="256032" cy="256032"/>
          </a:xfrm>
          <a:prstGeom prst="rect">
            <a:avLst/>
          </a:prstGeom>
        </p:spPr>
      </p:pic>
      <p:sp>
        <p:nvSpPr>
          <p:cNvPr id="7" name="Text 4"/>
          <p:cNvSpPr/>
          <p:nvPr/>
        </p:nvSpPr>
        <p:spPr>
          <a:xfrm>
            <a:off x="2331720" y="2907792"/>
            <a:ext cx="2286000" cy="274320"/>
          </a:xfrm>
          <a:prstGeom prst="rect">
            <a:avLst/>
          </a:prstGeom>
          <a:noFill/>
          <a:ln/>
        </p:spPr>
        <p:txBody>
          <a:bodyPr wrap="square" lIns="0" tIns="0" rIns="0" bIns="0" rtlCol="0" anchor="ctr"/>
          <a:lstStyle/>
          <a:p>
            <a:pPr indent="0" marL="0">
              <a:buNone/>
            </a:pPr>
            <a:r>
              <a:rPr lang="en-US" sz="1300" dirty="0">
                <a:solidFill>
                  <a:srgbClr val="BBBBBB"/>
                </a:solidFill>
                <a:latin typeface="Calibri" pitchFamily="34" charset="0"/>
                <a:ea typeface="Calibri" pitchFamily="34" charset="-122"/>
                <a:cs typeface="Calibri" pitchFamily="34" charset="-120"/>
              </a:rPr>
              <a:t>contact@medicore.co.jp</a:t>
            </a:r>
            <a:endParaRPr lang="en-US" sz="1300" dirty="0"/>
          </a:p>
        </p:txBody>
      </p:sp>
      <p:pic>
        <p:nvPicPr>
          <p:cNvPr id="8" name="Image 1" descr="preencoded.png">    </p:cNvPr>
          <p:cNvPicPr>
            <a:picLocks noChangeAspect="1"/>
          </p:cNvPicPr>
          <p:nvPr/>
        </p:nvPicPr>
        <p:blipFill>
          <a:blip r:embed="rId2"/>
          <a:stretch>
            <a:fillRect/>
          </a:stretch>
        </p:blipFill>
        <p:spPr>
          <a:xfrm>
            <a:off x="2011680" y="3383280"/>
            <a:ext cx="256032" cy="256032"/>
          </a:xfrm>
          <a:prstGeom prst="rect">
            <a:avLst/>
          </a:prstGeom>
        </p:spPr>
      </p:pic>
      <p:sp>
        <p:nvSpPr>
          <p:cNvPr id="9" name="Text 5"/>
          <p:cNvSpPr/>
          <p:nvPr/>
        </p:nvSpPr>
        <p:spPr>
          <a:xfrm>
            <a:off x="2331720" y="3364992"/>
            <a:ext cx="2286000" cy="274320"/>
          </a:xfrm>
          <a:prstGeom prst="rect">
            <a:avLst/>
          </a:prstGeom>
          <a:noFill/>
          <a:ln/>
        </p:spPr>
        <p:txBody>
          <a:bodyPr wrap="square" lIns="0" tIns="0" rIns="0" bIns="0" rtlCol="0" anchor="ctr"/>
          <a:lstStyle/>
          <a:p>
            <a:pPr indent="0" marL="0">
              <a:buNone/>
            </a:pPr>
            <a:r>
              <a:rPr lang="en-US" sz="1300" dirty="0">
                <a:solidFill>
                  <a:srgbClr val="BBBBBB"/>
                </a:solidFill>
                <a:latin typeface="Calibri" pitchFamily="34" charset="0"/>
                <a:ea typeface="Calibri" pitchFamily="34" charset="-122"/>
                <a:cs typeface="Calibri" pitchFamily="34" charset="-120"/>
              </a:rPr>
              <a:t>03-1234-5678</a:t>
            </a:r>
            <a:endParaRPr lang="en-US" sz="1300" dirty="0"/>
          </a:p>
        </p:txBody>
      </p:sp>
      <p:pic>
        <p:nvPicPr>
          <p:cNvPr id="10" name="Image 2" descr="preencoded.png">    </p:cNvPr>
          <p:cNvPicPr>
            <a:picLocks noChangeAspect="1"/>
          </p:cNvPicPr>
          <p:nvPr/>
        </p:nvPicPr>
        <p:blipFill>
          <a:blip r:embed="rId3"/>
          <a:stretch>
            <a:fillRect/>
          </a:stretch>
        </p:blipFill>
        <p:spPr>
          <a:xfrm>
            <a:off x="2011680" y="3840480"/>
            <a:ext cx="256032" cy="256032"/>
          </a:xfrm>
          <a:prstGeom prst="rect">
            <a:avLst/>
          </a:prstGeom>
        </p:spPr>
      </p:pic>
      <p:sp>
        <p:nvSpPr>
          <p:cNvPr id="11" name="Text 6"/>
          <p:cNvSpPr/>
          <p:nvPr/>
        </p:nvSpPr>
        <p:spPr>
          <a:xfrm>
            <a:off x="2331720" y="3822192"/>
            <a:ext cx="2743200" cy="274320"/>
          </a:xfrm>
          <a:prstGeom prst="rect">
            <a:avLst/>
          </a:prstGeom>
          <a:noFill/>
          <a:ln/>
        </p:spPr>
        <p:txBody>
          <a:bodyPr wrap="square" lIns="0" tIns="0" rIns="0" bIns="0" rtlCol="0" anchor="ctr"/>
          <a:lstStyle/>
          <a:p>
            <a:pPr indent="0" marL="0">
              <a:buNone/>
            </a:pPr>
            <a:r>
              <a:rPr lang="en-US" sz="1300" dirty="0">
                <a:solidFill>
                  <a:srgbClr val="BBBBBB"/>
                </a:solidFill>
                <a:latin typeface="Calibri" pitchFamily="34" charset="0"/>
                <a:ea typeface="Calibri" pitchFamily="34" charset="-122"/>
                <a:cs typeface="Calibri" pitchFamily="34" charset="-120"/>
              </a:rPr>
              <a:t>https://www.medicore.co.jp</a:t>
            </a:r>
            <a:endParaRPr lang="en-US" sz="1300" dirty="0"/>
          </a:p>
        </p:txBody>
      </p:sp>
      <p:sp>
        <p:nvSpPr>
          <p:cNvPr id="12" name="Text 7"/>
          <p:cNvSpPr/>
          <p:nvPr/>
        </p:nvSpPr>
        <p:spPr>
          <a:xfrm>
            <a:off x="457200" y="4206240"/>
            <a:ext cx="8229600" cy="320040"/>
          </a:xfrm>
          <a:prstGeom prst="rect">
            <a:avLst/>
          </a:prstGeom>
          <a:noFill/>
          <a:ln/>
        </p:spPr>
        <p:txBody>
          <a:bodyPr wrap="square" lIns="0" tIns="0" rIns="0" bIns="0" rtlCol="0" anchor="ctr"/>
          <a:lstStyle/>
          <a:p>
            <a:pPr algn="ctr" indent="0" marL="0">
              <a:buNone/>
            </a:pPr>
            <a:r>
              <a:rPr lang="en-US" sz="1200" dirty="0">
                <a:solidFill>
                  <a:srgbClr val="999999"/>
                </a:solidFill>
                <a:latin typeface="Calibri" pitchFamily="34" charset="0"/>
                <a:ea typeface="Calibri" pitchFamily="34" charset="-122"/>
                <a:cs typeface="Calibri" pitchFamily="34" charset="-120"/>
              </a:rPr>
              <a:t>MediCore株式会社</a:t>
            </a:r>
            <a:endParaRPr lang="en-US" sz="1200" dirty="0"/>
          </a:p>
        </p:txBody>
      </p:sp>
      <p:sp>
        <p:nvSpPr>
          <p:cNvPr id="13" name="Text 8"/>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15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医療現場が直面する課題</a:t>
            </a:r>
            <a:endParaRPr lang="en-US" sz="3600" dirty="0"/>
          </a:p>
        </p:txBody>
      </p:sp>
      <p:sp>
        <p:nvSpPr>
          <p:cNvPr id="3" name="Shape 1"/>
          <p:cNvSpPr/>
          <p:nvPr/>
        </p:nvSpPr>
        <p:spPr>
          <a:xfrm>
            <a:off x="548640" y="1188720"/>
            <a:ext cx="502920" cy="502920"/>
          </a:xfrm>
          <a:prstGeom prst="ellipse">
            <a:avLst/>
          </a:prstGeom>
          <a:solidFill>
            <a:srgbClr val="065A82">
              <a:alpha val="10000"/>
            </a:srgbClr>
          </a:solidFill>
          <a:ln/>
        </p:spPr>
      </p:sp>
      <p:pic>
        <p:nvPicPr>
          <p:cNvPr id="4" name="Image 0" descr="preencoded.png">    </p:cNvPr>
          <p:cNvPicPr>
            <a:picLocks noChangeAspect="1"/>
          </p:cNvPicPr>
          <p:nvPr/>
        </p:nvPicPr>
        <p:blipFill>
          <a:blip r:embed="rId1"/>
          <a:stretch>
            <a:fillRect/>
          </a:stretch>
        </p:blipFill>
        <p:spPr>
          <a:xfrm>
            <a:off x="658368" y="1261872"/>
            <a:ext cx="292608" cy="292608"/>
          </a:xfrm>
          <a:prstGeom prst="rect">
            <a:avLst/>
          </a:prstGeom>
        </p:spPr>
      </p:pic>
      <p:sp>
        <p:nvSpPr>
          <p:cNvPr id="5" name="Text 2"/>
          <p:cNvSpPr/>
          <p:nvPr/>
        </p:nvSpPr>
        <p:spPr>
          <a:xfrm>
            <a:off x="1234440" y="1143000"/>
            <a:ext cx="3200400" cy="320040"/>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医師の深刻な人手不足</a:t>
            </a:r>
            <a:endParaRPr lang="en-US" sz="1600" dirty="0"/>
          </a:p>
        </p:txBody>
      </p:sp>
      <p:sp>
        <p:nvSpPr>
          <p:cNvPr id="6" name="Text 3"/>
          <p:cNvSpPr/>
          <p:nvPr/>
        </p:nvSpPr>
        <p:spPr>
          <a:xfrm>
            <a:off x="1234440" y="1463040"/>
            <a:ext cx="320040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2030年には約4.5万人の医師が不足と予測</a:t>
            </a:r>
            <a:endParaRPr lang="en-US" sz="1200" dirty="0"/>
          </a:p>
        </p:txBody>
      </p:sp>
      <p:sp>
        <p:nvSpPr>
          <p:cNvPr id="7" name="Shape 4"/>
          <p:cNvSpPr/>
          <p:nvPr/>
        </p:nvSpPr>
        <p:spPr>
          <a:xfrm>
            <a:off x="548640" y="2377440"/>
            <a:ext cx="502920" cy="502920"/>
          </a:xfrm>
          <a:prstGeom prst="ellipse">
            <a:avLst/>
          </a:prstGeom>
          <a:solidFill>
            <a:srgbClr val="065A82">
              <a:alpha val="10000"/>
            </a:srgbClr>
          </a:solidFill>
          <a:ln/>
        </p:spPr>
      </p:sp>
      <p:pic>
        <p:nvPicPr>
          <p:cNvPr id="8" name="Image 1" descr="preencoded.png">    </p:cNvPr>
          <p:cNvPicPr>
            <a:picLocks noChangeAspect="1"/>
          </p:cNvPicPr>
          <p:nvPr/>
        </p:nvPicPr>
        <p:blipFill>
          <a:blip r:embed="rId2"/>
          <a:stretch>
            <a:fillRect/>
          </a:stretch>
        </p:blipFill>
        <p:spPr>
          <a:xfrm>
            <a:off x="658368" y="2450592"/>
            <a:ext cx="292608" cy="292608"/>
          </a:xfrm>
          <a:prstGeom prst="rect">
            <a:avLst/>
          </a:prstGeom>
        </p:spPr>
      </p:pic>
      <p:sp>
        <p:nvSpPr>
          <p:cNvPr id="9" name="Text 5"/>
          <p:cNvSpPr/>
          <p:nvPr/>
        </p:nvSpPr>
        <p:spPr>
          <a:xfrm>
            <a:off x="1234440" y="2331720"/>
            <a:ext cx="3200400" cy="320040"/>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業務負荷の増大</a:t>
            </a:r>
            <a:endParaRPr lang="en-US" sz="1600" dirty="0"/>
          </a:p>
        </p:txBody>
      </p:sp>
      <p:sp>
        <p:nvSpPr>
          <p:cNvPr id="10" name="Text 6"/>
          <p:cNvSpPr/>
          <p:nvPr/>
        </p:nvSpPr>
        <p:spPr>
          <a:xfrm>
            <a:off x="1234440" y="2651760"/>
            <a:ext cx="320040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カルテ記入に1日平均3時間を費やす現実</a:t>
            </a:r>
            <a:endParaRPr lang="en-US" sz="1200" dirty="0"/>
          </a:p>
        </p:txBody>
      </p:sp>
      <p:sp>
        <p:nvSpPr>
          <p:cNvPr id="11" name="Shape 7"/>
          <p:cNvSpPr/>
          <p:nvPr/>
        </p:nvSpPr>
        <p:spPr>
          <a:xfrm>
            <a:off x="548640" y="3566160"/>
            <a:ext cx="502920" cy="502920"/>
          </a:xfrm>
          <a:prstGeom prst="ellipse">
            <a:avLst/>
          </a:prstGeom>
          <a:solidFill>
            <a:srgbClr val="065A82">
              <a:alpha val="10000"/>
            </a:srgbClr>
          </a:solidFill>
          <a:ln/>
        </p:spPr>
      </p:sp>
      <p:pic>
        <p:nvPicPr>
          <p:cNvPr id="12" name="Image 2" descr="preencoded.png">    </p:cNvPr>
          <p:cNvPicPr>
            <a:picLocks noChangeAspect="1"/>
          </p:cNvPicPr>
          <p:nvPr/>
        </p:nvPicPr>
        <p:blipFill>
          <a:blip r:embed="rId3"/>
          <a:stretch>
            <a:fillRect/>
          </a:stretch>
        </p:blipFill>
        <p:spPr>
          <a:xfrm>
            <a:off x="658368" y="3639312"/>
            <a:ext cx="292608" cy="292608"/>
          </a:xfrm>
          <a:prstGeom prst="rect">
            <a:avLst/>
          </a:prstGeom>
        </p:spPr>
      </p:pic>
      <p:sp>
        <p:nvSpPr>
          <p:cNvPr id="13" name="Text 8"/>
          <p:cNvSpPr/>
          <p:nvPr/>
        </p:nvSpPr>
        <p:spPr>
          <a:xfrm>
            <a:off x="1234440" y="3520440"/>
            <a:ext cx="3200400" cy="320040"/>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診断精度のばらつき</a:t>
            </a:r>
            <a:endParaRPr lang="en-US" sz="1600" dirty="0"/>
          </a:p>
        </p:txBody>
      </p:sp>
      <p:sp>
        <p:nvSpPr>
          <p:cNvPr id="14" name="Text 9"/>
          <p:cNvSpPr/>
          <p:nvPr/>
        </p:nvSpPr>
        <p:spPr>
          <a:xfrm>
            <a:off x="1234440" y="3840480"/>
            <a:ext cx="320040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地域間・施設間の医療格差が拡大</a:t>
            </a:r>
            <a:endParaRPr lang="en-US" sz="1200" dirty="0"/>
          </a:p>
        </p:txBody>
      </p:sp>
      <p:sp>
        <p:nvSpPr>
          <p:cNvPr id="15" name="Shape 10"/>
          <p:cNvSpPr/>
          <p:nvPr/>
        </p:nvSpPr>
        <p:spPr>
          <a:xfrm>
            <a:off x="5029200" y="1188720"/>
            <a:ext cx="3749040" cy="320040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6" name="Shape 11"/>
          <p:cNvSpPr/>
          <p:nvPr/>
        </p:nvSpPr>
        <p:spPr>
          <a:xfrm>
            <a:off x="5029200" y="1188720"/>
            <a:ext cx="3749040" cy="54864"/>
          </a:xfrm>
          <a:prstGeom prst="rect">
            <a:avLst/>
          </a:prstGeom>
          <a:solidFill>
            <a:srgbClr val="E65100"/>
          </a:solidFill>
          <a:ln/>
        </p:spPr>
      </p:sp>
      <p:sp>
        <p:nvSpPr>
          <p:cNvPr id="17" name="Text 12"/>
          <p:cNvSpPr/>
          <p:nvPr/>
        </p:nvSpPr>
        <p:spPr>
          <a:xfrm>
            <a:off x="5029200" y="1554480"/>
            <a:ext cx="3749040" cy="1097280"/>
          </a:xfrm>
          <a:prstGeom prst="rect">
            <a:avLst/>
          </a:prstGeom>
          <a:noFill/>
          <a:ln/>
        </p:spPr>
        <p:txBody>
          <a:bodyPr wrap="square" lIns="0" tIns="0" rIns="0" bIns="0" rtlCol="0" anchor="ctr"/>
          <a:lstStyle/>
          <a:p>
            <a:pPr algn="ctr" indent="0" marL="0">
              <a:buNone/>
            </a:pPr>
            <a:r>
              <a:rPr lang="en-US" sz="6400" b="1" dirty="0">
                <a:solidFill>
                  <a:srgbClr val="E65100"/>
                </a:solidFill>
                <a:latin typeface="Georgia" pitchFamily="34" charset="0"/>
                <a:ea typeface="Georgia" pitchFamily="34" charset="-122"/>
                <a:cs typeface="Georgia" pitchFamily="34" charset="-120"/>
              </a:rPr>
              <a:t>47%</a:t>
            </a:r>
            <a:endParaRPr lang="en-US" sz="6400" dirty="0"/>
          </a:p>
        </p:txBody>
      </p:sp>
      <p:sp>
        <p:nvSpPr>
          <p:cNvPr id="18" name="Text 13"/>
          <p:cNvSpPr/>
          <p:nvPr/>
        </p:nvSpPr>
        <p:spPr>
          <a:xfrm>
            <a:off x="5303520" y="2743200"/>
            <a:ext cx="3200400" cy="640080"/>
          </a:xfrm>
          <a:prstGeom prst="rect">
            <a:avLst/>
          </a:prstGeom>
          <a:noFill/>
          <a:ln/>
        </p:spPr>
        <p:txBody>
          <a:bodyPr wrap="square" lIns="0" tIns="0" rIns="0" bIns="0" rtlCol="0" anchor="ctr"/>
          <a:lstStyle/>
          <a:p>
            <a:pPr algn="ctr" indent="0" marL="0">
              <a:buNone/>
            </a:pPr>
            <a:r>
              <a:rPr lang="en-US" sz="1400" dirty="0">
                <a:solidFill>
                  <a:srgbClr val="333333"/>
                </a:solidFill>
                <a:latin typeface="Calibri" pitchFamily="34" charset="0"/>
                <a:ea typeface="Calibri" pitchFamily="34" charset="-122"/>
                <a:cs typeface="Calibri" pitchFamily="34" charset="-120"/>
              </a:rPr>
              <a:t>の医師が燃え尽き症候群を</a:t>
            </a:r>
            <a:endParaRPr lang="en-US" sz="1400" dirty="0"/>
          </a:p>
          <a:p>
            <a:pPr algn="ctr" indent="0" marL="0">
              <a:buNone/>
            </a:pPr>
            <a:r>
              <a:rPr lang="en-US" sz="1400" dirty="0">
                <a:solidFill>
                  <a:srgbClr val="333333"/>
                </a:solidFill>
                <a:latin typeface="Calibri" pitchFamily="34" charset="0"/>
                <a:ea typeface="Calibri" pitchFamily="34" charset="-122"/>
                <a:cs typeface="Calibri" pitchFamily="34" charset="-120"/>
              </a:rPr>
              <a:t>経験していると報告</a:t>
            </a:r>
            <a:endParaRPr lang="en-US" sz="1400" dirty="0"/>
          </a:p>
        </p:txBody>
      </p:sp>
      <p:sp>
        <p:nvSpPr>
          <p:cNvPr id="19" name="Text 14"/>
          <p:cNvSpPr/>
          <p:nvPr/>
        </p:nvSpPr>
        <p:spPr>
          <a:xfrm>
            <a:off x="5303520" y="3566160"/>
            <a:ext cx="3200400" cy="274320"/>
          </a:xfrm>
          <a:prstGeom prst="rect">
            <a:avLst/>
          </a:prstGeom>
          <a:noFill/>
          <a:ln/>
        </p:spPr>
        <p:txBody>
          <a:bodyPr wrap="square" lIns="0" tIns="0" rIns="0" bIns="0" rtlCol="0" anchor="ctr"/>
          <a:lstStyle/>
          <a:p>
            <a:pPr algn="ctr" indent="0" marL="0">
              <a:buNone/>
            </a:pPr>
            <a:r>
              <a:rPr lang="en-US" sz="1000" dirty="0">
                <a:solidFill>
                  <a:srgbClr val="999999"/>
                </a:solidFill>
                <a:latin typeface="Calibri" pitchFamily="34" charset="0"/>
                <a:ea typeface="Calibri" pitchFamily="34" charset="-122"/>
                <a:cs typeface="Calibri" pitchFamily="34" charset="-120"/>
              </a:rPr>
              <a:t>出典：日本医師会 2024年調査</a:t>
            </a:r>
            <a:endParaRPr lang="en-US" sz="1000" dirty="0"/>
          </a:p>
        </p:txBody>
      </p:sp>
      <p:sp>
        <p:nvSpPr>
          <p:cNvPr id="20" name="Text 15"/>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2</a:t>
            </a:r>
            <a:endParaRPr lang="en-US" sz="1000" dirty="0"/>
          </a:p>
        </p:txBody>
      </p:sp>
      <p:sp>
        <p:nvSpPr>
          <p:cNvPr id="21" name="Text 16"/>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MediCore プラットフォーム</a:t>
            </a:r>
            <a:endParaRPr lang="en-US" sz="3600" dirty="0"/>
          </a:p>
        </p:txBody>
      </p:sp>
      <p:sp>
        <p:nvSpPr>
          <p:cNvPr id="3" name="Shape 1"/>
          <p:cNvSpPr/>
          <p:nvPr/>
        </p:nvSpPr>
        <p:spPr>
          <a:xfrm>
            <a:off x="3291840" y="2011680"/>
            <a:ext cx="2560320" cy="1371600"/>
          </a:xfrm>
          <a:prstGeom prst="ellipse">
            <a:avLst/>
          </a:prstGeom>
          <a:solidFill>
            <a:srgbClr val="065A82"/>
          </a:solidFill>
          <a:ln/>
          <a:effectLst>
            <a:outerShdw sx="100000" sy="100000" kx="0" ky="0" algn="bl" rotWithShape="0" blurRad="50800" dist="25400" dir="8100000">
              <a:srgbClr val="000000">
                <a:alpha val="10000"/>
              </a:srgbClr>
            </a:outerShdw>
          </a:effectLst>
        </p:spPr>
      </p:sp>
      <p:sp>
        <p:nvSpPr>
          <p:cNvPr id="4" name="Text 2"/>
          <p:cNvSpPr/>
          <p:nvPr/>
        </p:nvSpPr>
        <p:spPr>
          <a:xfrm>
            <a:off x="3291840" y="2240280"/>
            <a:ext cx="2560320" cy="457200"/>
          </a:xfrm>
          <a:prstGeom prst="rect">
            <a:avLst/>
          </a:prstGeom>
          <a:noFill/>
          <a:ln/>
        </p:spPr>
        <p:txBody>
          <a:bodyPr wrap="square" lIns="0" tIns="0" rIns="0" bIns="0" rtlCol="0" anchor="ctr"/>
          <a:lstStyle/>
          <a:p>
            <a:pPr algn="ctr" indent="0" marL="0">
              <a:buNone/>
            </a:pPr>
            <a:r>
              <a:rPr lang="en-US" sz="2000" b="1" dirty="0">
                <a:solidFill>
                  <a:srgbClr val="FFFFFF"/>
                </a:solidFill>
                <a:latin typeface="Georgia" pitchFamily="34" charset="0"/>
                <a:ea typeface="Georgia" pitchFamily="34" charset="-122"/>
                <a:cs typeface="Georgia" pitchFamily="34" charset="-120"/>
              </a:rPr>
              <a:t>MediCore</a:t>
            </a:r>
            <a:endParaRPr lang="en-US" sz="2000" dirty="0"/>
          </a:p>
        </p:txBody>
      </p:sp>
      <p:sp>
        <p:nvSpPr>
          <p:cNvPr id="5" name="Text 3"/>
          <p:cNvSpPr/>
          <p:nvPr/>
        </p:nvSpPr>
        <p:spPr>
          <a:xfrm>
            <a:off x="3291840" y="2651760"/>
            <a:ext cx="2560320" cy="320040"/>
          </a:xfrm>
          <a:prstGeom prst="rect">
            <a:avLst/>
          </a:prstGeom>
          <a:noFill/>
          <a:ln/>
        </p:spPr>
        <p:txBody>
          <a:bodyPr wrap="square" lIns="0" tIns="0" rIns="0" bIns="0" rtlCol="0" anchor="ctr"/>
          <a:lstStyle/>
          <a:p>
            <a:pPr algn="ctr" indent="0" marL="0">
              <a:buNone/>
            </a:pPr>
            <a:r>
              <a:rPr lang="en-US" sz="1200" dirty="0">
                <a:solidFill>
                  <a:srgbClr val="BBBBBB"/>
                </a:solidFill>
                <a:latin typeface="Calibri" pitchFamily="34" charset="0"/>
                <a:ea typeface="Calibri" pitchFamily="34" charset="-122"/>
                <a:cs typeface="Calibri" pitchFamily="34" charset="-120"/>
              </a:rPr>
              <a:t>AI Platform</a:t>
            </a:r>
            <a:endParaRPr lang="en-US" sz="1200" dirty="0"/>
          </a:p>
        </p:txBody>
      </p:sp>
      <p:sp>
        <p:nvSpPr>
          <p:cNvPr id="6" name="Shape 4"/>
          <p:cNvSpPr/>
          <p:nvPr/>
        </p:nvSpPr>
        <p:spPr>
          <a:xfrm>
            <a:off x="457200" y="1051560"/>
            <a:ext cx="2560320" cy="141732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7" name="Shape 5"/>
          <p:cNvSpPr/>
          <p:nvPr/>
        </p:nvSpPr>
        <p:spPr>
          <a:xfrm>
            <a:off x="457200" y="1051560"/>
            <a:ext cx="54864" cy="1417320"/>
          </a:xfrm>
          <a:prstGeom prst="rect">
            <a:avLst/>
          </a:prstGeom>
          <a:solidFill>
            <a:srgbClr val="1C7293"/>
          </a:solidFill>
          <a:ln/>
        </p:spPr>
      </p:sp>
      <p:pic>
        <p:nvPicPr>
          <p:cNvPr id="8" name="Image 0" descr="preencoded.png">    </p:cNvPr>
          <p:cNvPicPr>
            <a:picLocks noChangeAspect="1"/>
          </p:cNvPicPr>
          <p:nvPr/>
        </p:nvPicPr>
        <p:blipFill>
          <a:blip r:embed="rId1"/>
          <a:stretch>
            <a:fillRect/>
          </a:stretch>
        </p:blipFill>
        <p:spPr>
          <a:xfrm>
            <a:off x="640080" y="1234440"/>
            <a:ext cx="347472" cy="347472"/>
          </a:xfrm>
          <a:prstGeom prst="rect">
            <a:avLst/>
          </a:prstGeom>
        </p:spPr>
      </p:pic>
      <p:sp>
        <p:nvSpPr>
          <p:cNvPr id="9" name="Text 6"/>
          <p:cNvSpPr/>
          <p:nvPr/>
        </p:nvSpPr>
        <p:spPr>
          <a:xfrm>
            <a:off x="1097280" y="1188720"/>
            <a:ext cx="1737360" cy="45720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診断支援AI</a:t>
            </a:r>
            <a:endParaRPr lang="en-US" sz="1300" dirty="0"/>
          </a:p>
        </p:txBody>
      </p:sp>
      <p:sp>
        <p:nvSpPr>
          <p:cNvPr id="10" name="Text 7"/>
          <p:cNvSpPr/>
          <p:nvPr/>
        </p:nvSpPr>
        <p:spPr>
          <a:xfrm>
            <a:off x="640080" y="1828800"/>
            <a:ext cx="2194560" cy="50292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画像・検査データを解析し</a:t>
            </a:r>
            <a:endParaRPr lang="en-US" sz="1100" dirty="0"/>
          </a:p>
          <a:p>
            <a:pPr indent="0" marL="0">
              <a:buNone/>
            </a:pPr>
            <a:r>
              <a:rPr lang="en-US" sz="1100" dirty="0">
                <a:solidFill>
                  <a:srgbClr val="333333"/>
                </a:solidFill>
                <a:latin typeface="Calibri" pitchFamily="34" charset="0"/>
                <a:ea typeface="Calibri" pitchFamily="34" charset="-122"/>
                <a:cs typeface="Calibri" pitchFamily="34" charset="-120"/>
              </a:rPr>
              <a:t>診断候補を提示</a:t>
            </a:r>
            <a:endParaRPr lang="en-US" sz="1100" dirty="0"/>
          </a:p>
        </p:txBody>
      </p:sp>
      <p:sp>
        <p:nvSpPr>
          <p:cNvPr id="11" name="Shape 8"/>
          <p:cNvSpPr/>
          <p:nvPr/>
        </p:nvSpPr>
        <p:spPr>
          <a:xfrm>
            <a:off x="6126480" y="1051560"/>
            <a:ext cx="2560320" cy="141732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2" name="Shape 9"/>
          <p:cNvSpPr/>
          <p:nvPr/>
        </p:nvSpPr>
        <p:spPr>
          <a:xfrm>
            <a:off x="6126480" y="1051560"/>
            <a:ext cx="54864" cy="1417320"/>
          </a:xfrm>
          <a:prstGeom prst="rect">
            <a:avLst/>
          </a:prstGeom>
          <a:solidFill>
            <a:srgbClr val="1C7293"/>
          </a:solidFill>
          <a:ln/>
        </p:spPr>
      </p:sp>
      <p:pic>
        <p:nvPicPr>
          <p:cNvPr id="13" name="Image 1" descr="preencoded.png">    </p:cNvPr>
          <p:cNvPicPr>
            <a:picLocks noChangeAspect="1"/>
          </p:cNvPicPr>
          <p:nvPr/>
        </p:nvPicPr>
        <p:blipFill>
          <a:blip r:embed="rId2"/>
          <a:stretch>
            <a:fillRect/>
          </a:stretch>
        </p:blipFill>
        <p:spPr>
          <a:xfrm>
            <a:off x="6309360" y="1234440"/>
            <a:ext cx="347472" cy="347472"/>
          </a:xfrm>
          <a:prstGeom prst="rect">
            <a:avLst/>
          </a:prstGeom>
        </p:spPr>
      </p:pic>
      <p:sp>
        <p:nvSpPr>
          <p:cNvPr id="14" name="Text 10"/>
          <p:cNvSpPr/>
          <p:nvPr/>
        </p:nvSpPr>
        <p:spPr>
          <a:xfrm>
            <a:off x="6766560" y="1188720"/>
            <a:ext cx="1737360" cy="45720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電子カルテ統合</a:t>
            </a:r>
            <a:endParaRPr lang="en-US" sz="1300" dirty="0"/>
          </a:p>
        </p:txBody>
      </p:sp>
      <p:sp>
        <p:nvSpPr>
          <p:cNvPr id="15" name="Text 11"/>
          <p:cNvSpPr/>
          <p:nvPr/>
        </p:nvSpPr>
        <p:spPr>
          <a:xfrm>
            <a:off x="6309360" y="1828800"/>
            <a:ext cx="2194560" cy="50292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既存のカルテシステムと</a:t>
            </a:r>
            <a:endParaRPr lang="en-US" sz="1100" dirty="0"/>
          </a:p>
          <a:p>
            <a:pPr indent="0" marL="0">
              <a:buNone/>
            </a:pPr>
            <a:r>
              <a:rPr lang="en-US" sz="1100" dirty="0">
                <a:solidFill>
                  <a:srgbClr val="333333"/>
                </a:solidFill>
                <a:latin typeface="Calibri" pitchFamily="34" charset="0"/>
                <a:ea typeface="Calibri" pitchFamily="34" charset="-122"/>
                <a:cs typeface="Calibri" pitchFamily="34" charset="-120"/>
              </a:rPr>
              <a:t>シームレスに連携</a:t>
            </a:r>
            <a:endParaRPr lang="en-US" sz="1100" dirty="0"/>
          </a:p>
        </p:txBody>
      </p:sp>
      <p:sp>
        <p:nvSpPr>
          <p:cNvPr id="16" name="Shape 12"/>
          <p:cNvSpPr/>
          <p:nvPr/>
        </p:nvSpPr>
        <p:spPr>
          <a:xfrm>
            <a:off x="6126480" y="3246120"/>
            <a:ext cx="2560320" cy="141732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7" name="Shape 13"/>
          <p:cNvSpPr/>
          <p:nvPr/>
        </p:nvSpPr>
        <p:spPr>
          <a:xfrm>
            <a:off x="6126480" y="3246120"/>
            <a:ext cx="54864" cy="1417320"/>
          </a:xfrm>
          <a:prstGeom prst="rect">
            <a:avLst/>
          </a:prstGeom>
          <a:solidFill>
            <a:srgbClr val="1C7293"/>
          </a:solidFill>
          <a:ln/>
        </p:spPr>
      </p:sp>
      <p:pic>
        <p:nvPicPr>
          <p:cNvPr id="18" name="Image 2" descr="preencoded.png">    </p:cNvPr>
          <p:cNvPicPr>
            <a:picLocks noChangeAspect="1"/>
          </p:cNvPicPr>
          <p:nvPr/>
        </p:nvPicPr>
        <p:blipFill>
          <a:blip r:embed="rId3"/>
          <a:stretch>
            <a:fillRect/>
          </a:stretch>
        </p:blipFill>
        <p:spPr>
          <a:xfrm>
            <a:off x="6309360" y="3429000"/>
            <a:ext cx="347472" cy="347472"/>
          </a:xfrm>
          <a:prstGeom prst="rect">
            <a:avLst/>
          </a:prstGeom>
        </p:spPr>
      </p:pic>
      <p:sp>
        <p:nvSpPr>
          <p:cNvPr id="19" name="Text 14"/>
          <p:cNvSpPr/>
          <p:nvPr/>
        </p:nvSpPr>
        <p:spPr>
          <a:xfrm>
            <a:off x="6766560" y="3383280"/>
            <a:ext cx="1737360" cy="45720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データ分析</a:t>
            </a:r>
            <a:endParaRPr lang="en-US" sz="1300" dirty="0"/>
          </a:p>
          <a:p>
            <a:pPr indent="0" marL="0">
              <a:buNone/>
            </a:pPr>
            <a:r>
              <a:rPr lang="en-US" sz="1300" b="1" dirty="0">
                <a:solidFill>
                  <a:srgbClr val="21295C"/>
                </a:solidFill>
                <a:latin typeface="Calibri" pitchFamily="34" charset="0"/>
                <a:ea typeface="Calibri" pitchFamily="34" charset="-122"/>
                <a:cs typeface="Calibri" pitchFamily="34" charset="-120"/>
              </a:rPr>
              <a:t>ダッシュボード</a:t>
            </a:r>
            <a:endParaRPr lang="en-US" sz="1300" dirty="0"/>
          </a:p>
        </p:txBody>
      </p:sp>
      <p:sp>
        <p:nvSpPr>
          <p:cNvPr id="20" name="Text 15"/>
          <p:cNvSpPr/>
          <p:nvPr/>
        </p:nvSpPr>
        <p:spPr>
          <a:xfrm>
            <a:off x="6309360" y="4023360"/>
            <a:ext cx="2194560" cy="50292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経営・臨床KPIを</a:t>
            </a:r>
            <a:endParaRPr lang="en-US" sz="1100" dirty="0"/>
          </a:p>
          <a:p>
            <a:pPr indent="0" marL="0">
              <a:buNone/>
            </a:pPr>
            <a:r>
              <a:rPr lang="en-US" sz="1100" dirty="0">
                <a:solidFill>
                  <a:srgbClr val="333333"/>
                </a:solidFill>
                <a:latin typeface="Calibri" pitchFamily="34" charset="0"/>
                <a:ea typeface="Calibri" pitchFamily="34" charset="-122"/>
                <a:cs typeface="Calibri" pitchFamily="34" charset="-120"/>
              </a:rPr>
              <a:t>リアルタイム可視化</a:t>
            </a:r>
            <a:endParaRPr lang="en-US" sz="1100" dirty="0"/>
          </a:p>
        </p:txBody>
      </p:sp>
      <p:sp>
        <p:nvSpPr>
          <p:cNvPr id="21" name="Shape 16"/>
          <p:cNvSpPr/>
          <p:nvPr/>
        </p:nvSpPr>
        <p:spPr>
          <a:xfrm>
            <a:off x="457200" y="3246120"/>
            <a:ext cx="2560320" cy="141732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2" name="Shape 17"/>
          <p:cNvSpPr/>
          <p:nvPr/>
        </p:nvSpPr>
        <p:spPr>
          <a:xfrm>
            <a:off x="457200" y="3246120"/>
            <a:ext cx="54864" cy="1417320"/>
          </a:xfrm>
          <a:prstGeom prst="rect">
            <a:avLst/>
          </a:prstGeom>
          <a:solidFill>
            <a:srgbClr val="1C7293"/>
          </a:solidFill>
          <a:ln/>
        </p:spPr>
      </p:sp>
      <p:pic>
        <p:nvPicPr>
          <p:cNvPr id="23" name="Image 3" descr="preencoded.png">    </p:cNvPr>
          <p:cNvPicPr>
            <a:picLocks noChangeAspect="1"/>
          </p:cNvPicPr>
          <p:nvPr/>
        </p:nvPicPr>
        <p:blipFill>
          <a:blip r:embed="rId4"/>
          <a:stretch>
            <a:fillRect/>
          </a:stretch>
        </p:blipFill>
        <p:spPr>
          <a:xfrm>
            <a:off x="640080" y="3429000"/>
            <a:ext cx="347472" cy="347472"/>
          </a:xfrm>
          <a:prstGeom prst="rect">
            <a:avLst/>
          </a:prstGeom>
        </p:spPr>
      </p:pic>
      <p:sp>
        <p:nvSpPr>
          <p:cNvPr id="24" name="Text 18"/>
          <p:cNvSpPr/>
          <p:nvPr/>
        </p:nvSpPr>
        <p:spPr>
          <a:xfrm>
            <a:off x="1097280" y="3383280"/>
            <a:ext cx="1737360" cy="45720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患者モニタリング</a:t>
            </a:r>
            <a:endParaRPr lang="en-US" sz="1300" dirty="0"/>
          </a:p>
        </p:txBody>
      </p:sp>
      <p:sp>
        <p:nvSpPr>
          <p:cNvPr id="25" name="Text 19"/>
          <p:cNvSpPr/>
          <p:nvPr/>
        </p:nvSpPr>
        <p:spPr>
          <a:xfrm>
            <a:off x="640080" y="4023360"/>
            <a:ext cx="2194560" cy="50292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バイタルの常時監視と</a:t>
            </a:r>
            <a:endParaRPr lang="en-US" sz="1100" dirty="0"/>
          </a:p>
          <a:p>
            <a:pPr indent="0" marL="0">
              <a:buNone/>
            </a:pPr>
            <a:r>
              <a:rPr lang="en-US" sz="1100" dirty="0">
                <a:solidFill>
                  <a:srgbClr val="333333"/>
                </a:solidFill>
                <a:latin typeface="Calibri" pitchFamily="34" charset="0"/>
                <a:ea typeface="Calibri" pitchFamily="34" charset="-122"/>
                <a:cs typeface="Calibri" pitchFamily="34" charset="-120"/>
              </a:rPr>
              <a:t>異常値の早期アラート</a:t>
            </a:r>
            <a:endParaRPr lang="en-US" sz="1100" dirty="0"/>
          </a:p>
        </p:txBody>
      </p:sp>
      <p:sp>
        <p:nvSpPr>
          <p:cNvPr id="26" name="Text 20"/>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3</a:t>
            </a:r>
            <a:endParaRPr lang="en-US" sz="1000" dirty="0"/>
          </a:p>
        </p:txBody>
      </p:sp>
      <p:sp>
        <p:nvSpPr>
          <p:cNvPr id="27" name="Text 21"/>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市場規模</a:t>
            </a:r>
            <a:endParaRPr lang="en-US" sz="3600" dirty="0"/>
          </a:p>
        </p:txBody>
      </p:sp>
      <p:sp>
        <p:nvSpPr>
          <p:cNvPr id="3" name="Shape 1"/>
          <p:cNvSpPr/>
          <p:nvPr/>
        </p:nvSpPr>
        <p:spPr>
          <a:xfrm>
            <a:off x="1371600" y="1097280"/>
            <a:ext cx="4114800" cy="3657600"/>
          </a:xfrm>
          <a:prstGeom prst="ellipse">
            <a:avLst/>
          </a:prstGeom>
          <a:solidFill>
            <a:srgbClr val="065A82">
              <a:alpha val="20000"/>
            </a:srgbClr>
          </a:solidFill>
          <a:ln/>
        </p:spPr>
      </p:sp>
      <p:sp>
        <p:nvSpPr>
          <p:cNvPr id="4" name="Text 2"/>
          <p:cNvSpPr/>
          <p:nvPr/>
        </p:nvSpPr>
        <p:spPr>
          <a:xfrm>
            <a:off x="1463040" y="1234440"/>
            <a:ext cx="1371600" cy="320040"/>
          </a:xfrm>
          <a:prstGeom prst="rect">
            <a:avLst/>
          </a:prstGeom>
          <a:noFill/>
          <a:ln/>
        </p:spPr>
        <p:txBody>
          <a:bodyPr wrap="square" lIns="0" tIns="0" rIns="0" bIns="0" rtlCol="0" anchor="ctr"/>
          <a:lstStyle/>
          <a:p>
            <a:pPr indent="0" marL="0">
              <a:buNone/>
            </a:pPr>
            <a:r>
              <a:rPr lang="en-US" sz="1200" b="1" dirty="0">
                <a:solidFill>
                  <a:srgbClr val="065A82"/>
                </a:solidFill>
                <a:latin typeface="Calibri" pitchFamily="34" charset="0"/>
                <a:ea typeface="Calibri" pitchFamily="34" charset="-122"/>
                <a:cs typeface="Calibri" pitchFamily="34" charset="-120"/>
              </a:rPr>
              <a:t>TAM</a:t>
            </a:r>
            <a:endParaRPr lang="en-US" sz="1200" dirty="0"/>
          </a:p>
        </p:txBody>
      </p:sp>
      <p:sp>
        <p:nvSpPr>
          <p:cNvPr id="5" name="Shape 3"/>
          <p:cNvSpPr/>
          <p:nvPr/>
        </p:nvSpPr>
        <p:spPr>
          <a:xfrm>
            <a:off x="2103120" y="1737360"/>
            <a:ext cx="3017520" cy="2651760"/>
          </a:xfrm>
          <a:prstGeom prst="ellipse">
            <a:avLst/>
          </a:prstGeom>
          <a:solidFill>
            <a:srgbClr val="1C7293">
              <a:alpha val="25000"/>
            </a:srgbClr>
          </a:solidFill>
          <a:ln/>
        </p:spPr>
      </p:sp>
      <p:sp>
        <p:nvSpPr>
          <p:cNvPr id="6" name="Text 4"/>
          <p:cNvSpPr/>
          <p:nvPr/>
        </p:nvSpPr>
        <p:spPr>
          <a:xfrm>
            <a:off x="2286000" y="1874520"/>
            <a:ext cx="1371600" cy="320040"/>
          </a:xfrm>
          <a:prstGeom prst="rect">
            <a:avLst/>
          </a:prstGeom>
          <a:noFill/>
          <a:ln/>
        </p:spPr>
        <p:txBody>
          <a:bodyPr wrap="square" lIns="0" tIns="0" rIns="0" bIns="0" rtlCol="0" anchor="ctr"/>
          <a:lstStyle/>
          <a:p>
            <a:pPr indent="0" marL="0">
              <a:buNone/>
            </a:pPr>
            <a:r>
              <a:rPr lang="en-US" sz="1200" b="1" dirty="0">
                <a:solidFill>
                  <a:srgbClr val="1C7293"/>
                </a:solidFill>
                <a:latin typeface="Calibri" pitchFamily="34" charset="0"/>
                <a:ea typeface="Calibri" pitchFamily="34" charset="-122"/>
                <a:cs typeface="Calibri" pitchFamily="34" charset="-120"/>
              </a:rPr>
              <a:t>SAM</a:t>
            </a:r>
            <a:endParaRPr lang="en-US" sz="1200" dirty="0"/>
          </a:p>
        </p:txBody>
      </p:sp>
      <p:sp>
        <p:nvSpPr>
          <p:cNvPr id="7" name="Shape 5"/>
          <p:cNvSpPr/>
          <p:nvPr/>
        </p:nvSpPr>
        <p:spPr>
          <a:xfrm>
            <a:off x="2743200" y="2377440"/>
            <a:ext cx="1828800" cy="1645920"/>
          </a:xfrm>
          <a:prstGeom prst="ellipse">
            <a:avLst/>
          </a:prstGeom>
          <a:solidFill>
            <a:srgbClr val="21295C">
              <a:alpha val="50000"/>
            </a:srgbClr>
          </a:solidFill>
          <a:ln/>
        </p:spPr>
      </p:sp>
      <p:sp>
        <p:nvSpPr>
          <p:cNvPr id="8" name="Text 6"/>
          <p:cNvSpPr/>
          <p:nvPr/>
        </p:nvSpPr>
        <p:spPr>
          <a:xfrm>
            <a:off x="2743200" y="2834640"/>
            <a:ext cx="182880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SOM</a:t>
            </a:r>
            <a:endParaRPr lang="en-US" sz="1200" dirty="0"/>
          </a:p>
        </p:txBody>
      </p:sp>
      <p:sp>
        <p:nvSpPr>
          <p:cNvPr id="9" name="Text 7"/>
          <p:cNvSpPr/>
          <p:nvPr/>
        </p:nvSpPr>
        <p:spPr>
          <a:xfrm>
            <a:off x="5943600" y="1371600"/>
            <a:ext cx="2926080" cy="548640"/>
          </a:xfrm>
          <a:prstGeom prst="rect">
            <a:avLst/>
          </a:prstGeom>
          <a:noFill/>
          <a:ln/>
        </p:spPr>
        <p:txBody>
          <a:bodyPr wrap="square" lIns="0" tIns="0" rIns="0" bIns="0" rtlCol="0" anchor="ctr"/>
          <a:lstStyle/>
          <a:p>
            <a:pPr indent="0" marL="0">
              <a:buNone/>
            </a:pPr>
            <a:r>
              <a:rPr lang="en-US" sz="3200" b="1" dirty="0">
                <a:solidFill>
                  <a:srgbClr val="065A82"/>
                </a:solidFill>
                <a:latin typeface="Georgia" pitchFamily="34" charset="0"/>
                <a:ea typeface="Georgia" pitchFamily="34" charset="-122"/>
                <a:cs typeface="Georgia" pitchFamily="34" charset="-120"/>
              </a:rPr>
              <a:t>¥3兆</a:t>
            </a:r>
            <a:endParaRPr lang="en-US" sz="3200" dirty="0"/>
          </a:p>
        </p:txBody>
      </p:sp>
      <p:sp>
        <p:nvSpPr>
          <p:cNvPr id="10" name="Text 8"/>
          <p:cNvSpPr/>
          <p:nvPr/>
        </p:nvSpPr>
        <p:spPr>
          <a:xfrm>
            <a:off x="5943600" y="1874520"/>
            <a:ext cx="2926080" cy="32004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TAM（国内ヘルスケアIT市場全体）</a:t>
            </a:r>
            <a:endParaRPr lang="en-US" sz="1100" dirty="0"/>
          </a:p>
        </p:txBody>
      </p:sp>
      <p:sp>
        <p:nvSpPr>
          <p:cNvPr id="11" name="Text 9"/>
          <p:cNvSpPr/>
          <p:nvPr/>
        </p:nvSpPr>
        <p:spPr>
          <a:xfrm>
            <a:off x="5943600" y="2560320"/>
            <a:ext cx="2926080" cy="548640"/>
          </a:xfrm>
          <a:prstGeom prst="rect">
            <a:avLst/>
          </a:prstGeom>
          <a:noFill/>
          <a:ln/>
        </p:spPr>
        <p:txBody>
          <a:bodyPr wrap="square" lIns="0" tIns="0" rIns="0" bIns="0" rtlCol="0" anchor="ctr"/>
          <a:lstStyle/>
          <a:p>
            <a:pPr indent="0" marL="0">
              <a:buNone/>
            </a:pPr>
            <a:r>
              <a:rPr lang="en-US" sz="3200" b="1" dirty="0">
                <a:solidFill>
                  <a:srgbClr val="1C7293"/>
                </a:solidFill>
                <a:latin typeface="Georgia" pitchFamily="34" charset="0"/>
                <a:ea typeface="Georgia" pitchFamily="34" charset="-122"/>
                <a:cs typeface="Georgia" pitchFamily="34" charset="-120"/>
              </a:rPr>
              <a:t>¥8,000億</a:t>
            </a:r>
            <a:endParaRPr lang="en-US" sz="3200" dirty="0"/>
          </a:p>
        </p:txBody>
      </p:sp>
      <p:sp>
        <p:nvSpPr>
          <p:cNvPr id="12" name="Text 10"/>
          <p:cNvSpPr/>
          <p:nvPr/>
        </p:nvSpPr>
        <p:spPr>
          <a:xfrm>
            <a:off x="5943600" y="3063240"/>
            <a:ext cx="2926080" cy="32004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SAM（医療AI・データ基盤市場）</a:t>
            </a:r>
            <a:endParaRPr lang="en-US" sz="1100" dirty="0"/>
          </a:p>
        </p:txBody>
      </p:sp>
      <p:sp>
        <p:nvSpPr>
          <p:cNvPr id="13" name="Text 11"/>
          <p:cNvSpPr/>
          <p:nvPr/>
        </p:nvSpPr>
        <p:spPr>
          <a:xfrm>
            <a:off x="5943600" y="3749040"/>
            <a:ext cx="2926080" cy="548640"/>
          </a:xfrm>
          <a:prstGeom prst="rect">
            <a:avLst/>
          </a:prstGeom>
          <a:noFill/>
          <a:ln/>
        </p:spPr>
        <p:txBody>
          <a:bodyPr wrap="square" lIns="0" tIns="0" rIns="0" bIns="0" rtlCol="0" anchor="ctr"/>
          <a:lstStyle/>
          <a:p>
            <a:pPr indent="0" marL="0">
              <a:buNone/>
            </a:pPr>
            <a:r>
              <a:rPr lang="en-US" sz="3200" b="1" dirty="0">
                <a:solidFill>
                  <a:srgbClr val="21295C"/>
                </a:solidFill>
                <a:latin typeface="Georgia" pitchFamily="34" charset="0"/>
                <a:ea typeface="Georgia" pitchFamily="34" charset="-122"/>
                <a:cs typeface="Georgia" pitchFamily="34" charset="-120"/>
              </a:rPr>
              <a:t>¥500億</a:t>
            </a:r>
            <a:endParaRPr lang="en-US" sz="3200" dirty="0"/>
          </a:p>
        </p:txBody>
      </p:sp>
      <p:sp>
        <p:nvSpPr>
          <p:cNvPr id="14" name="Text 12"/>
          <p:cNvSpPr/>
          <p:nvPr/>
        </p:nvSpPr>
        <p:spPr>
          <a:xfrm>
            <a:off x="5943600" y="4251960"/>
            <a:ext cx="2926080" cy="320040"/>
          </a:xfrm>
          <a:prstGeom prst="rect">
            <a:avLst/>
          </a:prstGeom>
          <a:noFill/>
          <a:ln/>
        </p:spPr>
        <p:txBody>
          <a:bodyPr wrap="square" lIns="0" tIns="0" rIns="0" bIns="0" rtlCol="0" anchor="ctr"/>
          <a:lstStyle/>
          <a:p>
            <a:pPr indent="0" marL="0">
              <a:buNone/>
            </a:pPr>
            <a:r>
              <a:rPr lang="en-US" sz="1100" dirty="0">
                <a:solidFill>
                  <a:srgbClr val="333333"/>
                </a:solidFill>
                <a:latin typeface="Calibri" pitchFamily="34" charset="0"/>
                <a:ea typeface="Calibri" pitchFamily="34" charset="-122"/>
                <a:cs typeface="Calibri" pitchFamily="34" charset="-120"/>
              </a:rPr>
              <a:t>SOM（獲得可能市場）</a:t>
            </a:r>
            <a:endParaRPr lang="en-US" sz="1100" dirty="0"/>
          </a:p>
        </p:txBody>
      </p:sp>
      <p:sp>
        <p:nvSpPr>
          <p:cNvPr id="15" name="Text 13"/>
          <p:cNvSpPr/>
          <p:nvPr/>
        </p:nvSpPr>
        <p:spPr>
          <a:xfrm>
            <a:off x="457200" y="4572000"/>
            <a:ext cx="4572000" cy="228600"/>
          </a:xfrm>
          <a:prstGeom prst="rect">
            <a:avLst/>
          </a:prstGeom>
          <a:noFill/>
          <a:ln/>
        </p:spPr>
        <p:txBody>
          <a:bodyPr wrap="square" lIns="0" tIns="0" rIns="0" bIns="0" rtlCol="0" anchor="ctr"/>
          <a:lstStyle/>
          <a:p>
            <a:pPr indent="0" marL="0">
              <a:buNone/>
            </a:pPr>
            <a:r>
              <a:rPr lang="en-US" sz="900" dirty="0">
                <a:solidFill>
                  <a:srgbClr val="999999"/>
                </a:solidFill>
                <a:latin typeface="Calibri" pitchFamily="34" charset="0"/>
                <a:ea typeface="Calibri" pitchFamily="34" charset="-122"/>
                <a:cs typeface="Calibri" pitchFamily="34" charset="-120"/>
              </a:rPr>
              <a:t>出典：矢野経済研究所「ヘルスケアIT市場予測 2025」</a:t>
            </a:r>
            <a:endParaRPr lang="en-US" sz="900" dirty="0"/>
          </a:p>
        </p:txBody>
      </p:sp>
      <p:sp>
        <p:nvSpPr>
          <p:cNvPr id="16" name="Text 14"/>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4</a:t>
            </a:r>
            <a:endParaRPr lang="en-US" sz="1000" dirty="0"/>
          </a:p>
        </p:txBody>
      </p:sp>
      <p:sp>
        <p:nvSpPr>
          <p:cNvPr id="17" name="Text 15"/>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売上推移</a:t>
            </a:r>
            <a:endParaRPr lang="en-US" sz="3600" dirty="0"/>
          </a:p>
        </p:txBody>
      </p:sp>
      <p:sp>
        <p:nvSpPr>
          <p:cNvPr id="3" name="Shape 1"/>
          <p:cNvSpPr/>
          <p:nvPr/>
        </p:nvSpPr>
        <p:spPr>
          <a:xfrm>
            <a:off x="731520" y="4389120"/>
            <a:ext cx="7772400" cy="0"/>
          </a:xfrm>
          <a:prstGeom prst="line">
            <a:avLst/>
          </a:prstGeom>
          <a:noFill/>
          <a:ln w="6350">
            <a:solidFill>
              <a:srgbClr val="E8E8E8"/>
            </a:solidFill>
            <a:prstDash val="solid"/>
          </a:ln>
        </p:spPr>
      </p:sp>
      <p:sp>
        <p:nvSpPr>
          <p:cNvPr id="4" name="Text 2"/>
          <p:cNvSpPr/>
          <p:nvPr/>
        </p:nvSpPr>
        <p:spPr>
          <a:xfrm>
            <a:off x="-91440" y="4251960"/>
            <a:ext cx="822960" cy="274320"/>
          </a:xfrm>
          <a:prstGeom prst="rect">
            <a:avLst/>
          </a:prstGeom>
          <a:noFill/>
          <a:ln/>
        </p:spPr>
        <p:txBody>
          <a:bodyPr wrap="square" lIns="0" tIns="0" rIns="0" bIns="0" rtlCol="0" anchor="ctr"/>
          <a:lstStyle/>
          <a:p>
            <a:pPr algn="r" indent="0" marL="0">
              <a:buNone/>
            </a:pPr>
            <a:r>
              <a:rPr lang="en-US" sz="900" dirty="0">
                <a:solidFill>
                  <a:srgbClr val="999999"/>
                </a:solidFill>
                <a:latin typeface="Calibri" pitchFamily="34" charset="0"/>
                <a:ea typeface="Calibri" pitchFamily="34" charset="-122"/>
                <a:cs typeface="Calibri" pitchFamily="34" charset="-120"/>
              </a:rPr>
              <a:t>0</a:t>
            </a:r>
            <a:endParaRPr lang="en-US" sz="900" dirty="0"/>
          </a:p>
        </p:txBody>
      </p:sp>
      <p:sp>
        <p:nvSpPr>
          <p:cNvPr id="5" name="Shape 3"/>
          <p:cNvSpPr/>
          <p:nvPr/>
        </p:nvSpPr>
        <p:spPr>
          <a:xfrm>
            <a:off x="731520" y="3703320"/>
            <a:ext cx="7772400" cy="0"/>
          </a:xfrm>
          <a:prstGeom prst="line">
            <a:avLst/>
          </a:prstGeom>
          <a:noFill/>
          <a:ln w="6350">
            <a:solidFill>
              <a:srgbClr val="E8E8E8"/>
            </a:solidFill>
            <a:prstDash val="solid"/>
          </a:ln>
        </p:spPr>
      </p:sp>
      <p:sp>
        <p:nvSpPr>
          <p:cNvPr id="6" name="Text 4"/>
          <p:cNvSpPr/>
          <p:nvPr/>
        </p:nvSpPr>
        <p:spPr>
          <a:xfrm>
            <a:off x="-91440" y="3566160"/>
            <a:ext cx="822960" cy="274320"/>
          </a:xfrm>
          <a:prstGeom prst="rect">
            <a:avLst/>
          </a:prstGeom>
          <a:noFill/>
          <a:ln/>
        </p:spPr>
        <p:txBody>
          <a:bodyPr wrap="square" lIns="0" tIns="0" rIns="0" bIns="0" rtlCol="0" anchor="ctr"/>
          <a:lstStyle/>
          <a:p>
            <a:pPr algn="r" indent="0" marL="0">
              <a:buNone/>
            </a:pPr>
            <a:r>
              <a:rPr lang="en-US" sz="900" dirty="0">
                <a:solidFill>
                  <a:srgbClr val="999999"/>
                </a:solidFill>
                <a:latin typeface="Calibri" pitchFamily="34" charset="0"/>
                <a:ea typeface="Calibri" pitchFamily="34" charset="-122"/>
                <a:cs typeface="Calibri" pitchFamily="34" charset="-120"/>
              </a:rPr>
              <a:t>700</a:t>
            </a:r>
            <a:endParaRPr lang="en-US" sz="900" dirty="0"/>
          </a:p>
        </p:txBody>
      </p:sp>
      <p:sp>
        <p:nvSpPr>
          <p:cNvPr id="7" name="Shape 5"/>
          <p:cNvSpPr/>
          <p:nvPr/>
        </p:nvSpPr>
        <p:spPr>
          <a:xfrm>
            <a:off x="731520" y="3017520"/>
            <a:ext cx="7772400" cy="0"/>
          </a:xfrm>
          <a:prstGeom prst="line">
            <a:avLst/>
          </a:prstGeom>
          <a:noFill/>
          <a:ln w="6350">
            <a:solidFill>
              <a:srgbClr val="E8E8E8"/>
            </a:solidFill>
            <a:prstDash val="solid"/>
          </a:ln>
        </p:spPr>
      </p:sp>
      <p:sp>
        <p:nvSpPr>
          <p:cNvPr id="8" name="Text 6"/>
          <p:cNvSpPr/>
          <p:nvPr/>
        </p:nvSpPr>
        <p:spPr>
          <a:xfrm>
            <a:off x="-91440" y="2880360"/>
            <a:ext cx="822960" cy="274320"/>
          </a:xfrm>
          <a:prstGeom prst="rect">
            <a:avLst/>
          </a:prstGeom>
          <a:noFill/>
          <a:ln/>
        </p:spPr>
        <p:txBody>
          <a:bodyPr wrap="square" lIns="0" tIns="0" rIns="0" bIns="0" rtlCol="0" anchor="ctr"/>
          <a:lstStyle/>
          <a:p>
            <a:pPr algn="r" indent="0" marL="0">
              <a:buNone/>
            </a:pPr>
            <a:r>
              <a:rPr lang="en-US" sz="900" dirty="0">
                <a:solidFill>
                  <a:srgbClr val="999999"/>
                </a:solidFill>
                <a:latin typeface="Calibri" pitchFamily="34" charset="0"/>
                <a:ea typeface="Calibri" pitchFamily="34" charset="-122"/>
                <a:cs typeface="Calibri" pitchFamily="34" charset="-120"/>
              </a:rPr>
              <a:t>1,400</a:t>
            </a:r>
            <a:endParaRPr lang="en-US" sz="900" dirty="0"/>
          </a:p>
        </p:txBody>
      </p:sp>
      <p:sp>
        <p:nvSpPr>
          <p:cNvPr id="9" name="Shape 7"/>
          <p:cNvSpPr/>
          <p:nvPr/>
        </p:nvSpPr>
        <p:spPr>
          <a:xfrm>
            <a:off x="731520" y="2331720"/>
            <a:ext cx="7772400" cy="0"/>
          </a:xfrm>
          <a:prstGeom prst="line">
            <a:avLst/>
          </a:prstGeom>
          <a:noFill/>
          <a:ln w="6350">
            <a:solidFill>
              <a:srgbClr val="E8E8E8"/>
            </a:solidFill>
            <a:prstDash val="solid"/>
          </a:ln>
        </p:spPr>
      </p:sp>
      <p:sp>
        <p:nvSpPr>
          <p:cNvPr id="10" name="Text 8"/>
          <p:cNvSpPr/>
          <p:nvPr/>
        </p:nvSpPr>
        <p:spPr>
          <a:xfrm>
            <a:off x="-91440" y="2194560"/>
            <a:ext cx="822960" cy="274320"/>
          </a:xfrm>
          <a:prstGeom prst="rect">
            <a:avLst/>
          </a:prstGeom>
          <a:noFill/>
          <a:ln/>
        </p:spPr>
        <p:txBody>
          <a:bodyPr wrap="square" lIns="0" tIns="0" rIns="0" bIns="0" rtlCol="0" anchor="ctr"/>
          <a:lstStyle/>
          <a:p>
            <a:pPr algn="r" indent="0" marL="0">
              <a:buNone/>
            </a:pPr>
            <a:r>
              <a:rPr lang="en-US" sz="900" dirty="0">
                <a:solidFill>
                  <a:srgbClr val="999999"/>
                </a:solidFill>
                <a:latin typeface="Calibri" pitchFamily="34" charset="0"/>
                <a:ea typeface="Calibri" pitchFamily="34" charset="-122"/>
                <a:cs typeface="Calibri" pitchFamily="34" charset="-120"/>
              </a:rPr>
              <a:t>2,100</a:t>
            </a:r>
            <a:endParaRPr lang="en-US" sz="900" dirty="0"/>
          </a:p>
        </p:txBody>
      </p:sp>
      <p:sp>
        <p:nvSpPr>
          <p:cNvPr id="11" name="Shape 9"/>
          <p:cNvSpPr/>
          <p:nvPr/>
        </p:nvSpPr>
        <p:spPr>
          <a:xfrm>
            <a:off x="731520" y="1645920"/>
            <a:ext cx="7772400" cy="0"/>
          </a:xfrm>
          <a:prstGeom prst="line">
            <a:avLst/>
          </a:prstGeom>
          <a:noFill/>
          <a:ln w="6350">
            <a:solidFill>
              <a:srgbClr val="E8E8E8"/>
            </a:solidFill>
            <a:prstDash val="solid"/>
          </a:ln>
        </p:spPr>
      </p:sp>
      <p:sp>
        <p:nvSpPr>
          <p:cNvPr id="12" name="Text 10"/>
          <p:cNvSpPr/>
          <p:nvPr/>
        </p:nvSpPr>
        <p:spPr>
          <a:xfrm>
            <a:off x="-91440" y="1508760"/>
            <a:ext cx="822960" cy="274320"/>
          </a:xfrm>
          <a:prstGeom prst="rect">
            <a:avLst/>
          </a:prstGeom>
          <a:noFill/>
          <a:ln/>
        </p:spPr>
        <p:txBody>
          <a:bodyPr wrap="square" lIns="0" tIns="0" rIns="0" bIns="0" rtlCol="0" anchor="ctr"/>
          <a:lstStyle/>
          <a:p>
            <a:pPr algn="r" indent="0" marL="0">
              <a:buNone/>
            </a:pPr>
            <a:r>
              <a:rPr lang="en-US" sz="900" dirty="0">
                <a:solidFill>
                  <a:srgbClr val="999999"/>
                </a:solidFill>
                <a:latin typeface="Calibri" pitchFamily="34" charset="0"/>
                <a:ea typeface="Calibri" pitchFamily="34" charset="-122"/>
                <a:cs typeface="Calibri" pitchFamily="34" charset="-120"/>
              </a:rPr>
              <a:t>2,800</a:t>
            </a:r>
            <a:endParaRPr lang="en-US" sz="900" dirty="0"/>
          </a:p>
        </p:txBody>
      </p:sp>
      <p:sp>
        <p:nvSpPr>
          <p:cNvPr id="13" name="Shape 11"/>
          <p:cNvSpPr/>
          <p:nvPr/>
        </p:nvSpPr>
        <p:spPr>
          <a:xfrm>
            <a:off x="822960" y="4340134"/>
            <a:ext cx="1097280" cy="48986"/>
          </a:xfrm>
          <a:prstGeom prst="rect">
            <a:avLst/>
          </a:prstGeom>
          <a:solidFill>
            <a:srgbClr val="065A82"/>
          </a:solidFill>
          <a:ln/>
        </p:spPr>
      </p:sp>
      <p:sp>
        <p:nvSpPr>
          <p:cNvPr id="14" name="Text 12"/>
          <p:cNvSpPr/>
          <p:nvPr/>
        </p:nvSpPr>
        <p:spPr>
          <a:xfrm>
            <a:off x="822960" y="4020094"/>
            <a:ext cx="1097280" cy="274320"/>
          </a:xfrm>
          <a:prstGeom prst="rect">
            <a:avLst/>
          </a:prstGeom>
          <a:noFill/>
          <a:ln/>
        </p:spPr>
        <p:txBody>
          <a:bodyPr wrap="square" lIns="0" tIns="0" rIns="0" bIns="0" rtlCol="0" anchor="ctr"/>
          <a:lstStyle/>
          <a:p>
            <a:pPr algn="ctr" indent="0" marL="0">
              <a:buNone/>
            </a:pPr>
            <a:r>
              <a:rPr lang="en-US" sz="1300" b="1" dirty="0">
                <a:solidFill>
                  <a:srgbClr val="21295C"/>
                </a:solidFill>
                <a:latin typeface="Georgia" pitchFamily="34" charset="0"/>
                <a:ea typeface="Georgia" pitchFamily="34" charset="-122"/>
                <a:cs typeface="Georgia" pitchFamily="34" charset="-120"/>
              </a:rPr>
              <a:t>50</a:t>
            </a:r>
            <a:endParaRPr lang="en-US" sz="1300" dirty="0"/>
          </a:p>
        </p:txBody>
      </p:sp>
      <p:sp>
        <p:nvSpPr>
          <p:cNvPr id="15" name="Text 13"/>
          <p:cNvSpPr/>
          <p:nvPr/>
        </p:nvSpPr>
        <p:spPr>
          <a:xfrm>
            <a:off x="822960" y="4434840"/>
            <a:ext cx="1097280" cy="274320"/>
          </a:xfrm>
          <a:prstGeom prst="rect">
            <a:avLst/>
          </a:prstGeom>
          <a:noFill/>
          <a:ln/>
        </p:spPr>
        <p:txBody>
          <a:bodyPr wrap="square" lIns="0" tIns="0" rIns="0" bIns="0" rtlCol="0" anchor="ctr"/>
          <a:lstStyle/>
          <a:p>
            <a:pPr algn="ctr" indent="0" marL="0">
              <a:buNone/>
            </a:pPr>
            <a:r>
              <a:rPr lang="en-US" sz="1200" dirty="0">
                <a:solidFill>
                  <a:srgbClr val="333333"/>
                </a:solidFill>
                <a:latin typeface="Calibri" pitchFamily="34" charset="0"/>
                <a:ea typeface="Calibri" pitchFamily="34" charset="-122"/>
                <a:cs typeface="Calibri" pitchFamily="34" charset="-120"/>
              </a:rPr>
              <a:t>2022</a:t>
            </a:r>
            <a:endParaRPr lang="en-US" sz="1200" dirty="0"/>
          </a:p>
        </p:txBody>
      </p:sp>
      <p:sp>
        <p:nvSpPr>
          <p:cNvPr id="16" name="Shape 14"/>
          <p:cNvSpPr/>
          <p:nvPr/>
        </p:nvSpPr>
        <p:spPr>
          <a:xfrm>
            <a:off x="2331720" y="4212771"/>
            <a:ext cx="1097280" cy="176349"/>
          </a:xfrm>
          <a:prstGeom prst="rect">
            <a:avLst/>
          </a:prstGeom>
          <a:solidFill>
            <a:srgbClr val="065A82"/>
          </a:solidFill>
          <a:ln/>
        </p:spPr>
      </p:sp>
      <p:sp>
        <p:nvSpPr>
          <p:cNvPr id="17" name="Text 15"/>
          <p:cNvSpPr/>
          <p:nvPr/>
        </p:nvSpPr>
        <p:spPr>
          <a:xfrm>
            <a:off x="2331720" y="3892731"/>
            <a:ext cx="1097280" cy="274320"/>
          </a:xfrm>
          <a:prstGeom prst="rect">
            <a:avLst/>
          </a:prstGeom>
          <a:noFill/>
          <a:ln/>
        </p:spPr>
        <p:txBody>
          <a:bodyPr wrap="square" lIns="0" tIns="0" rIns="0" bIns="0" rtlCol="0" anchor="ctr"/>
          <a:lstStyle/>
          <a:p>
            <a:pPr algn="ctr" indent="0" marL="0">
              <a:buNone/>
            </a:pPr>
            <a:r>
              <a:rPr lang="en-US" sz="1300" b="1" dirty="0">
                <a:solidFill>
                  <a:srgbClr val="21295C"/>
                </a:solidFill>
                <a:latin typeface="Georgia" pitchFamily="34" charset="0"/>
                <a:ea typeface="Georgia" pitchFamily="34" charset="-122"/>
                <a:cs typeface="Georgia" pitchFamily="34" charset="-120"/>
              </a:rPr>
              <a:t>180</a:t>
            </a:r>
            <a:endParaRPr lang="en-US" sz="1300" dirty="0"/>
          </a:p>
        </p:txBody>
      </p:sp>
      <p:sp>
        <p:nvSpPr>
          <p:cNvPr id="18" name="Text 16"/>
          <p:cNvSpPr/>
          <p:nvPr/>
        </p:nvSpPr>
        <p:spPr>
          <a:xfrm>
            <a:off x="2331720" y="4434840"/>
            <a:ext cx="1097280" cy="274320"/>
          </a:xfrm>
          <a:prstGeom prst="rect">
            <a:avLst/>
          </a:prstGeom>
          <a:noFill/>
          <a:ln/>
        </p:spPr>
        <p:txBody>
          <a:bodyPr wrap="square" lIns="0" tIns="0" rIns="0" bIns="0" rtlCol="0" anchor="ctr"/>
          <a:lstStyle/>
          <a:p>
            <a:pPr algn="ctr" indent="0" marL="0">
              <a:buNone/>
            </a:pPr>
            <a:r>
              <a:rPr lang="en-US" sz="1200" dirty="0">
                <a:solidFill>
                  <a:srgbClr val="333333"/>
                </a:solidFill>
                <a:latin typeface="Calibri" pitchFamily="34" charset="0"/>
                <a:ea typeface="Calibri" pitchFamily="34" charset="-122"/>
                <a:cs typeface="Calibri" pitchFamily="34" charset="-120"/>
              </a:rPr>
              <a:t>2023</a:t>
            </a:r>
            <a:endParaRPr lang="en-US" sz="1200" dirty="0"/>
          </a:p>
        </p:txBody>
      </p:sp>
      <p:sp>
        <p:nvSpPr>
          <p:cNvPr id="19" name="Text 17"/>
          <p:cNvSpPr/>
          <p:nvPr/>
        </p:nvSpPr>
        <p:spPr>
          <a:xfrm>
            <a:off x="2331720" y="3664131"/>
            <a:ext cx="1097280" cy="228600"/>
          </a:xfrm>
          <a:prstGeom prst="rect">
            <a:avLst/>
          </a:prstGeom>
          <a:noFill/>
          <a:ln/>
        </p:spPr>
        <p:txBody>
          <a:bodyPr wrap="square" lIns="0" tIns="0" rIns="0" bIns="0" rtlCol="0" anchor="ctr"/>
          <a:lstStyle/>
          <a:p>
            <a:pPr algn="ctr" indent="0" marL="0">
              <a:buNone/>
            </a:pPr>
            <a:r>
              <a:rPr lang="en-US" sz="1000" b="1" dirty="0">
                <a:solidFill>
                  <a:srgbClr val="2E7D32"/>
                </a:solidFill>
                <a:latin typeface="Calibri" pitchFamily="34" charset="0"/>
                <a:ea typeface="Calibri" pitchFamily="34" charset="-122"/>
                <a:cs typeface="Calibri" pitchFamily="34" charset="-120"/>
              </a:rPr>
              <a:t>YoY +260%</a:t>
            </a:r>
            <a:endParaRPr lang="en-US" sz="1000" dirty="0"/>
          </a:p>
        </p:txBody>
      </p:sp>
      <p:sp>
        <p:nvSpPr>
          <p:cNvPr id="20" name="Shape 18"/>
          <p:cNvSpPr/>
          <p:nvPr/>
        </p:nvSpPr>
        <p:spPr>
          <a:xfrm>
            <a:off x="3840480" y="3879669"/>
            <a:ext cx="1097280" cy="509451"/>
          </a:xfrm>
          <a:prstGeom prst="rect">
            <a:avLst/>
          </a:prstGeom>
          <a:solidFill>
            <a:srgbClr val="065A82"/>
          </a:solidFill>
          <a:ln/>
        </p:spPr>
      </p:sp>
      <p:sp>
        <p:nvSpPr>
          <p:cNvPr id="21" name="Text 19"/>
          <p:cNvSpPr/>
          <p:nvPr/>
        </p:nvSpPr>
        <p:spPr>
          <a:xfrm>
            <a:off x="3840480" y="3559629"/>
            <a:ext cx="1097280" cy="274320"/>
          </a:xfrm>
          <a:prstGeom prst="rect">
            <a:avLst/>
          </a:prstGeom>
          <a:noFill/>
          <a:ln/>
        </p:spPr>
        <p:txBody>
          <a:bodyPr wrap="square" lIns="0" tIns="0" rIns="0" bIns="0" rtlCol="0" anchor="ctr"/>
          <a:lstStyle/>
          <a:p>
            <a:pPr algn="ctr" indent="0" marL="0">
              <a:buNone/>
            </a:pPr>
            <a:r>
              <a:rPr lang="en-US" sz="1300" b="1" dirty="0">
                <a:solidFill>
                  <a:srgbClr val="21295C"/>
                </a:solidFill>
                <a:latin typeface="Georgia" pitchFamily="34" charset="0"/>
                <a:ea typeface="Georgia" pitchFamily="34" charset="-122"/>
                <a:cs typeface="Georgia" pitchFamily="34" charset="-120"/>
              </a:rPr>
              <a:t>520</a:t>
            </a:r>
            <a:endParaRPr lang="en-US" sz="1300" dirty="0"/>
          </a:p>
        </p:txBody>
      </p:sp>
      <p:sp>
        <p:nvSpPr>
          <p:cNvPr id="22" name="Text 20"/>
          <p:cNvSpPr/>
          <p:nvPr/>
        </p:nvSpPr>
        <p:spPr>
          <a:xfrm>
            <a:off x="3840480" y="4434840"/>
            <a:ext cx="1097280" cy="274320"/>
          </a:xfrm>
          <a:prstGeom prst="rect">
            <a:avLst/>
          </a:prstGeom>
          <a:noFill/>
          <a:ln/>
        </p:spPr>
        <p:txBody>
          <a:bodyPr wrap="square" lIns="0" tIns="0" rIns="0" bIns="0" rtlCol="0" anchor="ctr"/>
          <a:lstStyle/>
          <a:p>
            <a:pPr algn="ctr" indent="0" marL="0">
              <a:buNone/>
            </a:pPr>
            <a:r>
              <a:rPr lang="en-US" sz="1200" dirty="0">
                <a:solidFill>
                  <a:srgbClr val="333333"/>
                </a:solidFill>
                <a:latin typeface="Calibri" pitchFamily="34" charset="0"/>
                <a:ea typeface="Calibri" pitchFamily="34" charset="-122"/>
                <a:cs typeface="Calibri" pitchFamily="34" charset="-120"/>
              </a:rPr>
              <a:t>2024</a:t>
            </a:r>
            <a:endParaRPr lang="en-US" sz="1200" dirty="0"/>
          </a:p>
        </p:txBody>
      </p:sp>
      <p:sp>
        <p:nvSpPr>
          <p:cNvPr id="23" name="Text 21"/>
          <p:cNvSpPr/>
          <p:nvPr/>
        </p:nvSpPr>
        <p:spPr>
          <a:xfrm>
            <a:off x="3840480" y="3331029"/>
            <a:ext cx="1097280" cy="228600"/>
          </a:xfrm>
          <a:prstGeom prst="rect">
            <a:avLst/>
          </a:prstGeom>
          <a:noFill/>
          <a:ln/>
        </p:spPr>
        <p:txBody>
          <a:bodyPr wrap="square" lIns="0" tIns="0" rIns="0" bIns="0" rtlCol="0" anchor="ctr"/>
          <a:lstStyle/>
          <a:p>
            <a:pPr algn="ctr" indent="0" marL="0">
              <a:buNone/>
            </a:pPr>
            <a:r>
              <a:rPr lang="en-US" sz="1000" b="1" dirty="0">
                <a:solidFill>
                  <a:srgbClr val="333333"/>
                </a:solidFill>
                <a:latin typeface="Calibri" pitchFamily="34" charset="0"/>
                <a:ea typeface="Calibri" pitchFamily="34" charset="-122"/>
                <a:cs typeface="Calibri" pitchFamily="34" charset="-120"/>
              </a:rPr>
              <a:t>YoY +189%</a:t>
            </a:r>
            <a:endParaRPr lang="en-US" sz="1000" dirty="0"/>
          </a:p>
        </p:txBody>
      </p:sp>
      <p:sp>
        <p:nvSpPr>
          <p:cNvPr id="24" name="Shape 22"/>
          <p:cNvSpPr/>
          <p:nvPr/>
        </p:nvSpPr>
        <p:spPr>
          <a:xfrm>
            <a:off x="5349240" y="3213463"/>
            <a:ext cx="1097280" cy="1175657"/>
          </a:xfrm>
          <a:prstGeom prst="rect">
            <a:avLst/>
          </a:prstGeom>
          <a:solidFill>
            <a:srgbClr val="1C7293"/>
          </a:solidFill>
          <a:ln/>
        </p:spPr>
      </p:sp>
      <p:sp>
        <p:nvSpPr>
          <p:cNvPr id="25" name="Text 23"/>
          <p:cNvSpPr/>
          <p:nvPr/>
        </p:nvSpPr>
        <p:spPr>
          <a:xfrm>
            <a:off x="5349240" y="2893423"/>
            <a:ext cx="1097280" cy="274320"/>
          </a:xfrm>
          <a:prstGeom prst="rect">
            <a:avLst/>
          </a:prstGeom>
          <a:noFill/>
          <a:ln/>
        </p:spPr>
        <p:txBody>
          <a:bodyPr wrap="square" lIns="0" tIns="0" rIns="0" bIns="0" rtlCol="0" anchor="ctr"/>
          <a:lstStyle/>
          <a:p>
            <a:pPr algn="ctr" indent="0" marL="0">
              <a:buNone/>
            </a:pPr>
            <a:r>
              <a:rPr lang="en-US" sz="1300" b="1" dirty="0">
                <a:solidFill>
                  <a:srgbClr val="21295C"/>
                </a:solidFill>
                <a:latin typeface="Georgia" pitchFamily="34" charset="0"/>
                <a:ea typeface="Georgia" pitchFamily="34" charset="-122"/>
                <a:cs typeface="Georgia" pitchFamily="34" charset="-120"/>
              </a:rPr>
              <a:t>1,200</a:t>
            </a:r>
            <a:endParaRPr lang="en-US" sz="1300" dirty="0"/>
          </a:p>
        </p:txBody>
      </p:sp>
      <p:sp>
        <p:nvSpPr>
          <p:cNvPr id="26" name="Text 24"/>
          <p:cNvSpPr/>
          <p:nvPr/>
        </p:nvSpPr>
        <p:spPr>
          <a:xfrm>
            <a:off x="5349240" y="4434840"/>
            <a:ext cx="1097280" cy="274320"/>
          </a:xfrm>
          <a:prstGeom prst="rect">
            <a:avLst/>
          </a:prstGeom>
          <a:noFill/>
          <a:ln/>
        </p:spPr>
        <p:txBody>
          <a:bodyPr wrap="square" lIns="0" tIns="0" rIns="0" bIns="0" rtlCol="0" anchor="ctr"/>
          <a:lstStyle/>
          <a:p>
            <a:pPr algn="ctr" indent="0" marL="0">
              <a:buNone/>
            </a:pPr>
            <a:r>
              <a:rPr lang="en-US" sz="1200" dirty="0">
                <a:solidFill>
                  <a:srgbClr val="333333"/>
                </a:solidFill>
                <a:latin typeface="Calibri" pitchFamily="34" charset="0"/>
                <a:ea typeface="Calibri" pitchFamily="34" charset="-122"/>
                <a:cs typeface="Calibri" pitchFamily="34" charset="-120"/>
              </a:rPr>
              <a:t>2025E</a:t>
            </a:r>
            <a:endParaRPr lang="en-US" sz="1200" dirty="0"/>
          </a:p>
        </p:txBody>
      </p:sp>
      <p:sp>
        <p:nvSpPr>
          <p:cNvPr id="27" name="Text 25"/>
          <p:cNvSpPr/>
          <p:nvPr/>
        </p:nvSpPr>
        <p:spPr>
          <a:xfrm>
            <a:off x="5349240" y="2664823"/>
            <a:ext cx="1097280" cy="228600"/>
          </a:xfrm>
          <a:prstGeom prst="rect">
            <a:avLst/>
          </a:prstGeom>
          <a:noFill/>
          <a:ln/>
        </p:spPr>
        <p:txBody>
          <a:bodyPr wrap="square" lIns="0" tIns="0" rIns="0" bIns="0" rtlCol="0" anchor="ctr"/>
          <a:lstStyle/>
          <a:p>
            <a:pPr algn="ctr" indent="0" marL="0">
              <a:buNone/>
            </a:pPr>
            <a:r>
              <a:rPr lang="en-US" sz="1000" b="1" dirty="0">
                <a:solidFill>
                  <a:srgbClr val="333333"/>
                </a:solidFill>
                <a:latin typeface="Calibri" pitchFamily="34" charset="0"/>
                <a:ea typeface="Calibri" pitchFamily="34" charset="-122"/>
                <a:cs typeface="Calibri" pitchFamily="34" charset="-120"/>
              </a:rPr>
              <a:t>YoY +131%</a:t>
            </a:r>
            <a:endParaRPr lang="en-US" sz="1000" dirty="0"/>
          </a:p>
        </p:txBody>
      </p:sp>
      <p:sp>
        <p:nvSpPr>
          <p:cNvPr id="28" name="Shape 26"/>
          <p:cNvSpPr/>
          <p:nvPr/>
        </p:nvSpPr>
        <p:spPr>
          <a:xfrm>
            <a:off x="6858000" y="1645920"/>
            <a:ext cx="1097280" cy="2743200"/>
          </a:xfrm>
          <a:prstGeom prst="rect">
            <a:avLst/>
          </a:prstGeom>
          <a:solidFill>
            <a:srgbClr val="1C7293"/>
          </a:solidFill>
          <a:ln/>
        </p:spPr>
      </p:sp>
      <p:sp>
        <p:nvSpPr>
          <p:cNvPr id="29" name="Text 27"/>
          <p:cNvSpPr/>
          <p:nvPr/>
        </p:nvSpPr>
        <p:spPr>
          <a:xfrm>
            <a:off x="6858000" y="1325880"/>
            <a:ext cx="1097280" cy="274320"/>
          </a:xfrm>
          <a:prstGeom prst="rect">
            <a:avLst/>
          </a:prstGeom>
          <a:noFill/>
          <a:ln/>
        </p:spPr>
        <p:txBody>
          <a:bodyPr wrap="square" lIns="0" tIns="0" rIns="0" bIns="0" rtlCol="0" anchor="ctr"/>
          <a:lstStyle/>
          <a:p>
            <a:pPr algn="ctr" indent="0" marL="0">
              <a:buNone/>
            </a:pPr>
            <a:r>
              <a:rPr lang="en-US" sz="1300" b="1" dirty="0">
                <a:solidFill>
                  <a:srgbClr val="21295C"/>
                </a:solidFill>
                <a:latin typeface="Georgia" pitchFamily="34" charset="0"/>
                <a:ea typeface="Georgia" pitchFamily="34" charset="-122"/>
                <a:cs typeface="Georgia" pitchFamily="34" charset="-120"/>
              </a:rPr>
              <a:t>2,800</a:t>
            </a:r>
            <a:endParaRPr lang="en-US" sz="1300" dirty="0"/>
          </a:p>
        </p:txBody>
      </p:sp>
      <p:sp>
        <p:nvSpPr>
          <p:cNvPr id="30" name="Text 28"/>
          <p:cNvSpPr/>
          <p:nvPr/>
        </p:nvSpPr>
        <p:spPr>
          <a:xfrm>
            <a:off x="6858000" y="4434840"/>
            <a:ext cx="1097280" cy="274320"/>
          </a:xfrm>
          <a:prstGeom prst="rect">
            <a:avLst/>
          </a:prstGeom>
          <a:noFill/>
          <a:ln/>
        </p:spPr>
        <p:txBody>
          <a:bodyPr wrap="square" lIns="0" tIns="0" rIns="0" bIns="0" rtlCol="0" anchor="ctr"/>
          <a:lstStyle/>
          <a:p>
            <a:pPr algn="ctr" indent="0" marL="0">
              <a:buNone/>
            </a:pPr>
            <a:r>
              <a:rPr lang="en-US" sz="1200" dirty="0">
                <a:solidFill>
                  <a:srgbClr val="333333"/>
                </a:solidFill>
                <a:latin typeface="Calibri" pitchFamily="34" charset="0"/>
                <a:ea typeface="Calibri" pitchFamily="34" charset="-122"/>
                <a:cs typeface="Calibri" pitchFamily="34" charset="-120"/>
              </a:rPr>
              <a:t>2026E</a:t>
            </a:r>
            <a:endParaRPr lang="en-US" sz="1200" dirty="0"/>
          </a:p>
        </p:txBody>
      </p:sp>
      <p:sp>
        <p:nvSpPr>
          <p:cNvPr id="31" name="Text 29"/>
          <p:cNvSpPr/>
          <p:nvPr/>
        </p:nvSpPr>
        <p:spPr>
          <a:xfrm>
            <a:off x="6858000" y="1097280"/>
            <a:ext cx="1097280" cy="228600"/>
          </a:xfrm>
          <a:prstGeom prst="rect">
            <a:avLst/>
          </a:prstGeom>
          <a:noFill/>
          <a:ln/>
        </p:spPr>
        <p:txBody>
          <a:bodyPr wrap="square" lIns="0" tIns="0" rIns="0" bIns="0" rtlCol="0" anchor="ctr"/>
          <a:lstStyle/>
          <a:p>
            <a:pPr algn="ctr" indent="0" marL="0">
              <a:buNone/>
            </a:pPr>
            <a:r>
              <a:rPr lang="en-US" sz="1000" b="1" dirty="0">
                <a:solidFill>
                  <a:srgbClr val="333333"/>
                </a:solidFill>
                <a:latin typeface="Calibri" pitchFamily="34" charset="0"/>
                <a:ea typeface="Calibri" pitchFamily="34" charset="-122"/>
                <a:cs typeface="Calibri" pitchFamily="34" charset="-120"/>
              </a:rPr>
              <a:t>YoY +133%</a:t>
            </a:r>
            <a:endParaRPr lang="en-US" sz="1000" dirty="0"/>
          </a:p>
        </p:txBody>
      </p:sp>
      <p:sp>
        <p:nvSpPr>
          <p:cNvPr id="32" name="Text 30"/>
          <p:cNvSpPr/>
          <p:nvPr/>
        </p:nvSpPr>
        <p:spPr>
          <a:xfrm>
            <a:off x="5943600" y="502920"/>
            <a:ext cx="2926080" cy="274320"/>
          </a:xfrm>
          <a:prstGeom prst="rect">
            <a:avLst/>
          </a:prstGeom>
          <a:noFill/>
          <a:ln/>
        </p:spPr>
        <p:txBody>
          <a:bodyPr wrap="square" lIns="0" tIns="0" rIns="0" bIns="0" rtlCol="0" anchor="ctr"/>
          <a:lstStyle/>
          <a:p>
            <a:pPr algn="r" indent="0" marL="0">
              <a:buNone/>
            </a:pPr>
            <a:r>
              <a:rPr lang="en-US" sz="1000" dirty="0">
                <a:solidFill>
                  <a:srgbClr val="999999"/>
                </a:solidFill>
                <a:latin typeface="Calibri" pitchFamily="34" charset="0"/>
                <a:ea typeface="Calibri" pitchFamily="34" charset="-122"/>
                <a:cs typeface="Calibri" pitchFamily="34" charset="-120"/>
              </a:rPr>
              <a:t>（単位：百万円 / Eは予測値）</a:t>
            </a:r>
            <a:endParaRPr lang="en-US" sz="1000" dirty="0"/>
          </a:p>
        </p:txBody>
      </p:sp>
      <p:sp>
        <p:nvSpPr>
          <p:cNvPr id="33" name="Text 31"/>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5</a:t>
            </a:r>
            <a:endParaRPr lang="en-US" sz="1000" dirty="0"/>
          </a:p>
        </p:txBody>
      </p:sp>
      <p:sp>
        <p:nvSpPr>
          <p:cNvPr id="34" name="Text 32"/>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顧客セグメント</a:t>
            </a:r>
            <a:endParaRPr lang="en-US" sz="3600" dirty="0"/>
          </a:p>
        </p:txBody>
      </p:sp>
      <p:sp>
        <p:nvSpPr>
          <p:cNvPr id="3" name="Text 1"/>
          <p:cNvSpPr/>
          <p:nvPr/>
        </p:nvSpPr>
        <p:spPr>
          <a:xfrm>
            <a:off x="457200" y="1005840"/>
            <a:ext cx="3200400" cy="914400"/>
          </a:xfrm>
          <a:prstGeom prst="rect">
            <a:avLst/>
          </a:prstGeom>
          <a:noFill/>
          <a:ln/>
        </p:spPr>
        <p:txBody>
          <a:bodyPr wrap="square" lIns="0" tIns="0" rIns="0" bIns="0" rtlCol="0" anchor="ctr"/>
          <a:lstStyle/>
          <a:p>
            <a:pPr indent="0" marL="0">
              <a:buNone/>
            </a:pPr>
            <a:r>
              <a:rPr lang="en-US" sz="6400" b="1" dirty="0">
                <a:solidFill>
                  <a:srgbClr val="065A82"/>
                </a:solidFill>
                <a:latin typeface="Georgia" pitchFamily="34" charset="0"/>
                <a:ea typeface="Georgia" pitchFamily="34" charset="-122"/>
                <a:cs typeface="Georgia" pitchFamily="34" charset="-120"/>
              </a:rPr>
              <a:t>250+</a:t>
            </a:r>
            <a:endParaRPr lang="en-US" sz="6400" dirty="0"/>
          </a:p>
        </p:txBody>
      </p:sp>
      <p:sp>
        <p:nvSpPr>
          <p:cNvPr id="4" name="Text 2"/>
          <p:cNvSpPr/>
          <p:nvPr/>
        </p:nvSpPr>
        <p:spPr>
          <a:xfrm>
            <a:off x="457200" y="1828800"/>
            <a:ext cx="3200400" cy="365760"/>
          </a:xfrm>
          <a:prstGeom prst="rect">
            <a:avLst/>
          </a:prstGeom>
          <a:noFill/>
          <a:ln/>
        </p:spPr>
        <p:txBody>
          <a:bodyPr wrap="square" lIns="0" tIns="0" rIns="0" bIns="0" rtlCol="0" anchor="ctr"/>
          <a:lstStyle/>
          <a:p>
            <a:pPr indent="0" marL="0">
              <a:buNone/>
            </a:pPr>
            <a:r>
              <a:rPr lang="en-US" sz="1600" dirty="0">
                <a:solidFill>
                  <a:srgbClr val="333333"/>
                </a:solidFill>
                <a:latin typeface="Calibri" pitchFamily="34" charset="0"/>
                <a:ea typeface="Calibri" pitchFamily="34" charset="-122"/>
                <a:cs typeface="Calibri" pitchFamily="34" charset="-120"/>
              </a:rPr>
              <a:t>導入施設数</a:t>
            </a:r>
            <a:endParaRPr lang="en-US" sz="1600" dirty="0"/>
          </a:p>
        </p:txBody>
      </p:sp>
      <p:sp>
        <p:nvSpPr>
          <p:cNvPr id="5" name="Text 3"/>
          <p:cNvSpPr/>
          <p:nvPr/>
        </p:nvSpPr>
        <p:spPr>
          <a:xfrm>
            <a:off x="548640" y="2331720"/>
            <a:ext cx="2286000" cy="228600"/>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大学病院</a:t>
            </a:r>
            <a:endParaRPr lang="en-US" sz="1200" dirty="0"/>
          </a:p>
        </p:txBody>
      </p:sp>
      <p:sp>
        <p:nvSpPr>
          <p:cNvPr id="6" name="Shape 4"/>
          <p:cNvSpPr/>
          <p:nvPr/>
        </p:nvSpPr>
        <p:spPr>
          <a:xfrm>
            <a:off x="548640" y="2578608"/>
            <a:ext cx="6217920" cy="274320"/>
          </a:xfrm>
          <a:prstGeom prst="rect">
            <a:avLst/>
          </a:prstGeom>
          <a:solidFill>
            <a:srgbClr val="E8E8E8"/>
          </a:solidFill>
          <a:ln/>
        </p:spPr>
      </p:sp>
      <p:sp>
        <p:nvSpPr>
          <p:cNvPr id="7" name="Shape 5"/>
          <p:cNvSpPr/>
          <p:nvPr/>
        </p:nvSpPr>
        <p:spPr>
          <a:xfrm>
            <a:off x="548640" y="2578608"/>
            <a:ext cx="2176272" cy="274320"/>
          </a:xfrm>
          <a:prstGeom prst="rect">
            <a:avLst/>
          </a:prstGeom>
          <a:solidFill>
            <a:srgbClr val="21295C"/>
          </a:solidFill>
          <a:ln/>
        </p:spPr>
      </p:sp>
      <p:sp>
        <p:nvSpPr>
          <p:cNvPr id="8" name="Text 6"/>
          <p:cNvSpPr/>
          <p:nvPr/>
        </p:nvSpPr>
        <p:spPr>
          <a:xfrm>
            <a:off x="2862072" y="2560320"/>
            <a:ext cx="548640" cy="32004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35%</a:t>
            </a:r>
            <a:endParaRPr lang="en-US" sz="1300" dirty="0"/>
          </a:p>
        </p:txBody>
      </p:sp>
      <p:sp>
        <p:nvSpPr>
          <p:cNvPr id="9" name="Text 7"/>
          <p:cNvSpPr/>
          <p:nvPr/>
        </p:nvSpPr>
        <p:spPr>
          <a:xfrm>
            <a:off x="548640" y="2971800"/>
            <a:ext cx="2286000" cy="228600"/>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地域中核病院</a:t>
            </a:r>
            <a:endParaRPr lang="en-US" sz="1200" dirty="0"/>
          </a:p>
        </p:txBody>
      </p:sp>
      <p:sp>
        <p:nvSpPr>
          <p:cNvPr id="10" name="Shape 8"/>
          <p:cNvSpPr/>
          <p:nvPr/>
        </p:nvSpPr>
        <p:spPr>
          <a:xfrm>
            <a:off x="548640" y="3218688"/>
            <a:ext cx="6217920" cy="274320"/>
          </a:xfrm>
          <a:prstGeom prst="rect">
            <a:avLst/>
          </a:prstGeom>
          <a:solidFill>
            <a:srgbClr val="E8E8E8"/>
          </a:solidFill>
          <a:ln/>
        </p:spPr>
      </p:sp>
      <p:sp>
        <p:nvSpPr>
          <p:cNvPr id="11" name="Shape 9"/>
          <p:cNvSpPr/>
          <p:nvPr/>
        </p:nvSpPr>
        <p:spPr>
          <a:xfrm>
            <a:off x="548640" y="3218688"/>
            <a:ext cx="1865376" cy="274320"/>
          </a:xfrm>
          <a:prstGeom prst="rect">
            <a:avLst/>
          </a:prstGeom>
          <a:solidFill>
            <a:srgbClr val="065A82"/>
          </a:solidFill>
          <a:ln/>
        </p:spPr>
      </p:sp>
      <p:sp>
        <p:nvSpPr>
          <p:cNvPr id="12" name="Text 10"/>
          <p:cNvSpPr/>
          <p:nvPr/>
        </p:nvSpPr>
        <p:spPr>
          <a:xfrm>
            <a:off x="2551176" y="3200400"/>
            <a:ext cx="548640" cy="320040"/>
          </a:xfrm>
          <a:prstGeom prst="rect">
            <a:avLst/>
          </a:prstGeom>
          <a:noFill/>
          <a:ln/>
        </p:spPr>
        <p:txBody>
          <a:bodyPr wrap="square" lIns="0" tIns="0" rIns="0" bIns="0" rtlCol="0" anchor="ctr"/>
          <a:lstStyle/>
          <a:p>
            <a:pPr indent="0" marL="0">
              <a:buNone/>
            </a:pPr>
            <a:r>
              <a:rPr lang="en-US" sz="1300" b="1" dirty="0">
                <a:solidFill>
                  <a:srgbClr val="065A82"/>
                </a:solidFill>
                <a:latin typeface="Calibri" pitchFamily="34" charset="0"/>
                <a:ea typeface="Calibri" pitchFamily="34" charset="-122"/>
                <a:cs typeface="Calibri" pitchFamily="34" charset="-120"/>
              </a:rPr>
              <a:t>30%</a:t>
            </a:r>
            <a:endParaRPr lang="en-US" sz="1300" dirty="0"/>
          </a:p>
        </p:txBody>
      </p:sp>
      <p:sp>
        <p:nvSpPr>
          <p:cNvPr id="13" name="Text 11"/>
          <p:cNvSpPr/>
          <p:nvPr/>
        </p:nvSpPr>
        <p:spPr>
          <a:xfrm>
            <a:off x="548640" y="3611880"/>
            <a:ext cx="2286000" cy="228600"/>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クリニック</a:t>
            </a:r>
            <a:endParaRPr lang="en-US" sz="1200" dirty="0"/>
          </a:p>
        </p:txBody>
      </p:sp>
      <p:sp>
        <p:nvSpPr>
          <p:cNvPr id="14" name="Shape 12"/>
          <p:cNvSpPr/>
          <p:nvPr/>
        </p:nvSpPr>
        <p:spPr>
          <a:xfrm>
            <a:off x="548640" y="3858768"/>
            <a:ext cx="6217920" cy="274320"/>
          </a:xfrm>
          <a:prstGeom prst="rect">
            <a:avLst/>
          </a:prstGeom>
          <a:solidFill>
            <a:srgbClr val="E8E8E8"/>
          </a:solidFill>
          <a:ln/>
        </p:spPr>
      </p:sp>
      <p:sp>
        <p:nvSpPr>
          <p:cNvPr id="15" name="Shape 13"/>
          <p:cNvSpPr/>
          <p:nvPr/>
        </p:nvSpPr>
        <p:spPr>
          <a:xfrm>
            <a:off x="548640" y="3858768"/>
            <a:ext cx="1554480" cy="274320"/>
          </a:xfrm>
          <a:prstGeom prst="rect">
            <a:avLst/>
          </a:prstGeom>
          <a:solidFill>
            <a:srgbClr val="1C7293"/>
          </a:solidFill>
          <a:ln/>
        </p:spPr>
      </p:sp>
      <p:sp>
        <p:nvSpPr>
          <p:cNvPr id="16" name="Text 14"/>
          <p:cNvSpPr/>
          <p:nvPr/>
        </p:nvSpPr>
        <p:spPr>
          <a:xfrm>
            <a:off x="2240280" y="3840480"/>
            <a:ext cx="548640" cy="320040"/>
          </a:xfrm>
          <a:prstGeom prst="rect">
            <a:avLst/>
          </a:prstGeom>
          <a:noFill/>
          <a:ln/>
        </p:spPr>
        <p:txBody>
          <a:bodyPr wrap="square" lIns="0" tIns="0" rIns="0" bIns="0" rtlCol="0" anchor="ctr"/>
          <a:lstStyle/>
          <a:p>
            <a:pPr indent="0" marL="0">
              <a:buNone/>
            </a:pPr>
            <a:r>
              <a:rPr lang="en-US" sz="1300" b="1" dirty="0">
                <a:solidFill>
                  <a:srgbClr val="1C7293"/>
                </a:solidFill>
                <a:latin typeface="Calibri" pitchFamily="34" charset="0"/>
                <a:ea typeface="Calibri" pitchFamily="34" charset="-122"/>
                <a:cs typeface="Calibri" pitchFamily="34" charset="-120"/>
              </a:rPr>
              <a:t>25%</a:t>
            </a:r>
            <a:endParaRPr lang="en-US" sz="1300" dirty="0"/>
          </a:p>
        </p:txBody>
      </p:sp>
      <p:sp>
        <p:nvSpPr>
          <p:cNvPr id="17" name="Text 15"/>
          <p:cNvSpPr/>
          <p:nvPr/>
        </p:nvSpPr>
        <p:spPr>
          <a:xfrm>
            <a:off x="548640" y="4251960"/>
            <a:ext cx="2286000" cy="228600"/>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製薬企業</a:t>
            </a:r>
            <a:endParaRPr lang="en-US" sz="1200" dirty="0"/>
          </a:p>
        </p:txBody>
      </p:sp>
      <p:sp>
        <p:nvSpPr>
          <p:cNvPr id="18" name="Shape 16"/>
          <p:cNvSpPr/>
          <p:nvPr/>
        </p:nvSpPr>
        <p:spPr>
          <a:xfrm>
            <a:off x="548640" y="4498848"/>
            <a:ext cx="6217920" cy="274320"/>
          </a:xfrm>
          <a:prstGeom prst="rect">
            <a:avLst/>
          </a:prstGeom>
          <a:solidFill>
            <a:srgbClr val="E8E8E8"/>
          </a:solidFill>
          <a:ln/>
        </p:spPr>
      </p:sp>
      <p:sp>
        <p:nvSpPr>
          <p:cNvPr id="19" name="Shape 17"/>
          <p:cNvSpPr/>
          <p:nvPr/>
        </p:nvSpPr>
        <p:spPr>
          <a:xfrm>
            <a:off x="548640" y="4498848"/>
            <a:ext cx="621792" cy="274320"/>
          </a:xfrm>
          <a:prstGeom prst="rect">
            <a:avLst/>
          </a:prstGeom>
          <a:solidFill>
            <a:srgbClr val="5BA4C9"/>
          </a:solidFill>
          <a:ln/>
        </p:spPr>
      </p:sp>
      <p:sp>
        <p:nvSpPr>
          <p:cNvPr id="20" name="Text 18"/>
          <p:cNvSpPr/>
          <p:nvPr/>
        </p:nvSpPr>
        <p:spPr>
          <a:xfrm>
            <a:off x="1307592" y="4480560"/>
            <a:ext cx="548640" cy="320040"/>
          </a:xfrm>
          <a:prstGeom prst="rect">
            <a:avLst/>
          </a:prstGeom>
          <a:noFill/>
          <a:ln/>
        </p:spPr>
        <p:txBody>
          <a:bodyPr wrap="square" lIns="0" tIns="0" rIns="0" bIns="0" rtlCol="0" anchor="ctr"/>
          <a:lstStyle/>
          <a:p>
            <a:pPr indent="0" marL="0">
              <a:buNone/>
            </a:pPr>
            <a:r>
              <a:rPr lang="en-US" sz="1300" b="1" dirty="0">
                <a:solidFill>
                  <a:srgbClr val="5BA4C9"/>
                </a:solidFill>
                <a:latin typeface="Calibri" pitchFamily="34" charset="0"/>
                <a:ea typeface="Calibri" pitchFamily="34" charset="-122"/>
                <a:cs typeface="Calibri" pitchFamily="34" charset="-120"/>
              </a:rPr>
              <a:t>10%</a:t>
            </a:r>
            <a:endParaRPr lang="en-US" sz="1300" dirty="0"/>
          </a:p>
        </p:txBody>
      </p:sp>
      <p:sp>
        <p:nvSpPr>
          <p:cNvPr id="21" name="Shape 19"/>
          <p:cNvSpPr/>
          <p:nvPr/>
        </p:nvSpPr>
        <p:spPr>
          <a:xfrm>
            <a:off x="7132320" y="1005840"/>
            <a:ext cx="1737360" cy="118872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2" name="Text 20"/>
          <p:cNvSpPr/>
          <p:nvPr/>
        </p:nvSpPr>
        <p:spPr>
          <a:xfrm>
            <a:off x="7132320" y="1097280"/>
            <a:ext cx="1737360" cy="640080"/>
          </a:xfrm>
          <a:prstGeom prst="rect">
            <a:avLst/>
          </a:prstGeom>
          <a:noFill/>
          <a:ln/>
        </p:spPr>
        <p:txBody>
          <a:bodyPr wrap="square" lIns="0" tIns="0" rIns="0" bIns="0" rtlCol="0" anchor="ctr"/>
          <a:lstStyle/>
          <a:p>
            <a:pPr algn="ctr" indent="0" marL="0">
              <a:buNone/>
            </a:pPr>
            <a:r>
              <a:rPr lang="en-US" sz="2800" b="1" dirty="0">
                <a:solidFill>
                  <a:srgbClr val="2E7D32"/>
                </a:solidFill>
                <a:latin typeface="Georgia" pitchFamily="34" charset="0"/>
                <a:ea typeface="Georgia" pitchFamily="34" charset="-122"/>
                <a:cs typeface="Georgia" pitchFamily="34" charset="-120"/>
              </a:rPr>
              <a:t>98%</a:t>
            </a:r>
            <a:endParaRPr lang="en-US" sz="2800" dirty="0"/>
          </a:p>
        </p:txBody>
      </p:sp>
      <p:sp>
        <p:nvSpPr>
          <p:cNvPr id="23" name="Text 21"/>
          <p:cNvSpPr/>
          <p:nvPr/>
        </p:nvSpPr>
        <p:spPr>
          <a:xfrm>
            <a:off x="7132320" y="1737360"/>
            <a:ext cx="1737360" cy="320040"/>
          </a:xfrm>
          <a:prstGeom prst="rect">
            <a:avLst/>
          </a:prstGeom>
          <a:noFill/>
          <a:ln/>
        </p:spPr>
        <p:txBody>
          <a:bodyPr wrap="square" lIns="0" tIns="0" rIns="0" bIns="0" rtlCol="0" anchor="ctr"/>
          <a:lstStyle/>
          <a:p>
            <a:pPr algn="ctr" indent="0" marL="0">
              <a:buNone/>
            </a:pPr>
            <a:r>
              <a:rPr lang="en-US" sz="1100" dirty="0">
                <a:solidFill>
                  <a:srgbClr val="333333"/>
                </a:solidFill>
                <a:latin typeface="Calibri" pitchFamily="34" charset="0"/>
                <a:ea typeface="Calibri" pitchFamily="34" charset="-122"/>
                <a:cs typeface="Calibri" pitchFamily="34" charset="-120"/>
              </a:rPr>
              <a:t>契約継続率</a:t>
            </a:r>
            <a:endParaRPr lang="en-US" sz="1100" dirty="0"/>
          </a:p>
        </p:txBody>
      </p:sp>
      <p:sp>
        <p:nvSpPr>
          <p:cNvPr id="24" name="Text 22"/>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6</a:t>
            </a:r>
            <a:endParaRPr lang="en-US" sz="1000" dirty="0"/>
          </a:p>
        </p:txBody>
      </p:sp>
      <p:sp>
        <p:nvSpPr>
          <p:cNvPr id="25" name="Text 23"/>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プラン &amp; 料金体系</a:t>
            </a:r>
            <a:endParaRPr lang="en-US" sz="3600" dirty="0"/>
          </a:p>
        </p:txBody>
      </p:sp>
      <p:sp>
        <p:nvSpPr>
          <p:cNvPr id="3" name="Shape 1"/>
          <p:cNvSpPr/>
          <p:nvPr/>
        </p:nvSpPr>
        <p:spPr>
          <a:xfrm>
            <a:off x="457200" y="1188720"/>
            <a:ext cx="2560320" cy="320040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4" name="Shape 2"/>
          <p:cNvSpPr/>
          <p:nvPr/>
        </p:nvSpPr>
        <p:spPr>
          <a:xfrm>
            <a:off x="457200" y="1188720"/>
            <a:ext cx="2560320" cy="594360"/>
          </a:xfrm>
          <a:prstGeom prst="rect">
            <a:avLst/>
          </a:prstGeom>
          <a:solidFill>
            <a:srgbClr val="1C7293"/>
          </a:solidFill>
          <a:ln/>
        </p:spPr>
      </p:sp>
      <p:sp>
        <p:nvSpPr>
          <p:cNvPr id="5" name="Text 3"/>
          <p:cNvSpPr/>
          <p:nvPr/>
        </p:nvSpPr>
        <p:spPr>
          <a:xfrm>
            <a:off x="457200" y="1234440"/>
            <a:ext cx="25603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ライト</a:t>
            </a:r>
            <a:endParaRPr lang="en-US" sz="1800" dirty="0"/>
          </a:p>
        </p:txBody>
      </p:sp>
      <p:sp>
        <p:nvSpPr>
          <p:cNvPr id="6" name="Text 4"/>
          <p:cNvSpPr/>
          <p:nvPr/>
        </p:nvSpPr>
        <p:spPr>
          <a:xfrm>
            <a:off x="457200" y="1920240"/>
            <a:ext cx="2560320" cy="457200"/>
          </a:xfrm>
          <a:prstGeom prst="rect">
            <a:avLst/>
          </a:prstGeom>
          <a:noFill/>
          <a:ln/>
        </p:spPr>
        <p:txBody>
          <a:bodyPr wrap="square" lIns="0" tIns="0" rIns="0" bIns="0" rtlCol="0" anchor="ctr"/>
          <a:lstStyle/>
          <a:p>
            <a:pPr algn="ctr" indent="0" marL="0">
              <a:buNone/>
            </a:pPr>
            <a:r>
              <a:rPr lang="en-US" sz="1600" b="1" dirty="0">
                <a:solidFill>
                  <a:srgbClr val="21295C"/>
                </a:solidFill>
                <a:latin typeface="Calibri" pitchFamily="34" charset="0"/>
                <a:ea typeface="Calibri" pitchFamily="34" charset="-122"/>
                <a:cs typeface="Calibri" pitchFamily="34" charset="-120"/>
              </a:rPr>
              <a:t>月額 30万円〜</a:t>
            </a:r>
            <a:endParaRPr lang="en-US" sz="1600" dirty="0"/>
          </a:p>
        </p:txBody>
      </p:sp>
      <p:sp>
        <p:nvSpPr>
          <p:cNvPr id="7" name="Shape 5"/>
          <p:cNvSpPr/>
          <p:nvPr/>
        </p:nvSpPr>
        <p:spPr>
          <a:xfrm>
            <a:off x="731520" y="2468880"/>
            <a:ext cx="2011680" cy="0"/>
          </a:xfrm>
          <a:prstGeom prst="line">
            <a:avLst/>
          </a:prstGeom>
          <a:noFill/>
          <a:ln w="12700">
            <a:solidFill>
              <a:srgbClr val="E0E0E0"/>
            </a:solidFill>
            <a:prstDash val="solid"/>
          </a:ln>
        </p:spPr>
      </p:sp>
      <p:pic>
        <p:nvPicPr>
          <p:cNvPr id="8" name="Image 0" descr="preencoded.png">    </p:cNvPr>
          <p:cNvPicPr>
            <a:picLocks noChangeAspect="1"/>
          </p:cNvPicPr>
          <p:nvPr/>
        </p:nvPicPr>
        <p:blipFill>
          <a:blip r:embed="rId1"/>
          <a:stretch>
            <a:fillRect/>
          </a:stretch>
        </p:blipFill>
        <p:spPr>
          <a:xfrm>
            <a:off x="685800" y="2651760"/>
            <a:ext cx="201168" cy="201168"/>
          </a:xfrm>
          <a:prstGeom prst="rect">
            <a:avLst/>
          </a:prstGeom>
        </p:spPr>
      </p:pic>
      <p:sp>
        <p:nvSpPr>
          <p:cNvPr id="9" name="Text 6"/>
          <p:cNvSpPr/>
          <p:nvPr/>
        </p:nvSpPr>
        <p:spPr>
          <a:xfrm>
            <a:off x="960120" y="26060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診断支援AI（基本）</a:t>
            </a:r>
            <a:endParaRPr lang="en-US" sz="1200" dirty="0"/>
          </a:p>
        </p:txBody>
      </p:sp>
      <p:pic>
        <p:nvPicPr>
          <p:cNvPr id="10" name="Image 1" descr="preencoded.png">    </p:cNvPr>
          <p:cNvPicPr>
            <a:picLocks noChangeAspect="1"/>
          </p:cNvPicPr>
          <p:nvPr/>
        </p:nvPicPr>
        <p:blipFill>
          <a:blip r:embed="rId2"/>
          <a:stretch>
            <a:fillRect/>
          </a:stretch>
        </p:blipFill>
        <p:spPr>
          <a:xfrm>
            <a:off x="685800" y="3108960"/>
            <a:ext cx="201168" cy="201168"/>
          </a:xfrm>
          <a:prstGeom prst="rect">
            <a:avLst/>
          </a:prstGeom>
        </p:spPr>
      </p:pic>
      <p:sp>
        <p:nvSpPr>
          <p:cNvPr id="11" name="Text 7"/>
          <p:cNvSpPr/>
          <p:nvPr/>
        </p:nvSpPr>
        <p:spPr>
          <a:xfrm>
            <a:off x="960120" y="30632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電子カルテ連携</a:t>
            </a:r>
            <a:endParaRPr lang="en-US" sz="1200" dirty="0"/>
          </a:p>
        </p:txBody>
      </p:sp>
      <p:pic>
        <p:nvPicPr>
          <p:cNvPr id="12" name="Image 2" descr="preencoded.png">    </p:cNvPr>
          <p:cNvPicPr>
            <a:picLocks noChangeAspect="1"/>
          </p:cNvPicPr>
          <p:nvPr/>
        </p:nvPicPr>
        <p:blipFill>
          <a:blip r:embed="rId3"/>
          <a:stretch>
            <a:fillRect/>
          </a:stretch>
        </p:blipFill>
        <p:spPr>
          <a:xfrm>
            <a:off x="685800" y="3566160"/>
            <a:ext cx="201168" cy="201168"/>
          </a:xfrm>
          <a:prstGeom prst="rect">
            <a:avLst/>
          </a:prstGeom>
        </p:spPr>
      </p:pic>
      <p:sp>
        <p:nvSpPr>
          <p:cNvPr id="13" name="Text 8"/>
          <p:cNvSpPr/>
          <p:nvPr/>
        </p:nvSpPr>
        <p:spPr>
          <a:xfrm>
            <a:off x="960120" y="35204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メールサポート</a:t>
            </a:r>
            <a:endParaRPr lang="en-US" sz="1200" dirty="0"/>
          </a:p>
        </p:txBody>
      </p:sp>
      <p:sp>
        <p:nvSpPr>
          <p:cNvPr id="14" name="Shape 9"/>
          <p:cNvSpPr/>
          <p:nvPr/>
        </p:nvSpPr>
        <p:spPr>
          <a:xfrm>
            <a:off x="3200400" y="1051560"/>
            <a:ext cx="2560320" cy="352044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15" name="Shape 10"/>
          <p:cNvSpPr/>
          <p:nvPr/>
        </p:nvSpPr>
        <p:spPr>
          <a:xfrm>
            <a:off x="3200400" y="1051560"/>
            <a:ext cx="2560320" cy="594360"/>
          </a:xfrm>
          <a:prstGeom prst="rect">
            <a:avLst/>
          </a:prstGeom>
          <a:solidFill>
            <a:srgbClr val="065A82"/>
          </a:solidFill>
          <a:ln/>
        </p:spPr>
      </p:sp>
      <p:sp>
        <p:nvSpPr>
          <p:cNvPr id="16" name="Text 11"/>
          <p:cNvSpPr/>
          <p:nvPr/>
        </p:nvSpPr>
        <p:spPr>
          <a:xfrm>
            <a:off x="3200400" y="1097280"/>
            <a:ext cx="25603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スタンダード</a:t>
            </a:r>
            <a:endParaRPr lang="en-US" sz="1800" dirty="0"/>
          </a:p>
        </p:txBody>
      </p:sp>
      <p:sp>
        <p:nvSpPr>
          <p:cNvPr id="17" name="Shape 12"/>
          <p:cNvSpPr/>
          <p:nvPr/>
        </p:nvSpPr>
        <p:spPr>
          <a:xfrm>
            <a:off x="3840480" y="822960"/>
            <a:ext cx="1280160" cy="274320"/>
          </a:xfrm>
          <a:prstGeom prst="rect">
            <a:avLst/>
          </a:prstGeom>
          <a:solidFill>
            <a:srgbClr val="E65100"/>
          </a:solidFill>
          <a:ln/>
        </p:spPr>
      </p:sp>
      <p:sp>
        <p:nvSpPr>
          <p:cNvPr id="18" name="Text 13"/>
          <p:cNvSpPr/>
          <p:nvPr/>
        </p:nvSpPr>
        <p:spPr>
          <a:xfrm>
            <a:off x="3840480" y="822960"/>
            <a:ext cx="128016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人気 No.1</a:t>
            </a:r>
            <a:endParaRPr lang="en-US" sz="1000" dirty="0"/>
          </a:p>
        </p:txBody>
      </p:sp>
      <p:sp>
        <p:nvSpPr>
          <p:cNvPr id="19" name="Text 14"/>
          <p:cNvSpPr/>
          <p:nvPr/>
        </p:nvSpPr>
        <p:spPr>
          <a:xfrm>
            <a:off x="3200400" y="1783080"/>
            <a:ext cx="2560320" cy="457200"/>
          </a:xfrm>
          <a:prstGeom prst="rect">
            <a:avLst/>
          </a:prstGeom>
          <a:noFill/>
          <a:ln/>
        </p:spPr>
        <p:txBody>
          <a:bodyPr wrap="square" lIns="0" tIns="0" rIns="0" bIns="0" rtlCol="0" anchor="ctr"/>
          <a:lstStyle/>
          <a:p>
            <a:pPr algn="ctr" indent="0" marL="0">
              <a:buNone/>
            </a:pPr>
            <a:r>
              <a:rPr lang="en-US" sz="1600" b="1" dirty="0">
                <a:solidFill>
                  <a:srgbClr val="21295C"/>
                </a:solidFill>
                <a:latin typeface="Calibri" pitchFamily="34" charset="0"/>
                <a:ea typeface="Calibri" pitchFamily="34" charset="-122"/>
                <a:cs typeface="Calibri" pitchFamily="34" charset="-120"/>
              </a:rPr>
              <a:t>月額 80万円〜</a:t>
            </a:r>
            <a:endParaRPr lang="en-US" sz="1600" dirty="0"/>
          </a:p>
        </p:txBody>
      </p:sp>
      <p:sp>
        <p:nvSpPr>
          <p:cNvPr id="20" name="Shape 15"/>
          <p:cNvSpPr/>
          <p:nvPr/>
        </p:nvSpPr>
        <p:spPr>
          <a:xfrm>
            <a:off x="3474720" y="2331720"/>
            <a:ext cx="2011680" cy="0"/>
          </a:xfrm>
          <a:prstGeom prst="line">
            <a:avLst/>
          </a:prstGeom>
          <a:noFill/>
          <a:ln w="12700">
            <a:solidFill>
              <a:srgbClr val="E0E0E0"/>
            </a:solidFill>
            <a:prstDash val="solid"/>
          </a:ln>
        </p:spPr>
      </p:sp>
      <p:pic>
        <p:nvPicPr>
          <p:cNvPr id="21" name="Image 3" descr="preencoded.png">    </p:cNvPr>
          <p:cNvPicPr>
            <a:picLocks noChangeAspect="1"/>
          </p:cNvPicPr>
          <p:nvPr/>
        </p:nvPicPr>
        <p:blipFill>
          <a:blip r:embed="rId4"/>
          <a:stretch>
            <a:fillRect/>
          </a:stretch>
        </p:blipFill>
        <p:spPr>
          <a:xfrm>
            <a:off x="3429000" y="2514600"/>
            <a:ext cx="201168" cy="201168"/>
          </a:xfrm>
          <a:prstGeom prst="rect">
            <a:avLst/>
          </a:prstGeom>
        </p:spPr>
      </p:pic>
      <p:sp>
        <p:nvSpPr>
          <p:cNvPr id="22" name="Text 16"/>
          <p:cNvSpPr/>
          <p:nvPr/>
        </p:nvSpPr>
        <p:spPr>
          <a:xfrm>
            <a:off x="3703320" y="246888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診断支援AI（高精度）</a:t>
            </a:r>
            <a:endParaRPr lang="en-US" sz="1200" dirty="0"/>
          </a:p>
        </p:txBody>
      </p:sp>
      <p:pic>
        <p:nvPicPr>
          <p:cNvPr id="23" name="Image 4" descr="preencoded.png">    </p:cNvPr>
          <p:cNvPicPr>
            <a:picLocks noChangeAspect="1"/>
          </p:cNvPicPr>
          <p:nvPr/>
        </p:nvPicPr>
        <p:blipFill>
          <a:blip r:embed="rId5"/>
          <a:stretch>
            <a:fillRect/>
          </a:stretch>
        </p:blipFill>
        <p:spPr>
          <a:xfrm>
            <a:off x="3429000" y="2971800"/>
            <a:ext cx="201168" cy="201168"/>
          </a:xfrm>
          <a:prstGeom prst="rect">
            <a:avLst/>
          </a:prstGeom>
        </p:spPr>
      </p:pic>
      <p:sp>
        <p:nvSpPr>
          <p:cNvPr id="24" name="Text 17"/>
          <p:cNvSpPr/>
          <p:nvPr/>
        </p:nvSpPr>
        <p:spPr>
          <a:xfrm>
            <a:off x="3703320" y="292608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カルテ連携 + モニタリング</a:t>
            </a:r>
            <a:endParaRPr lang="en-US" sz="1200" dirty="0"/>
          </a:p>
        </p:txBody>
      </p:sp>
      <p:pic>
        <p:nvPicPr>
          <p:cNvPr id="25" name="Image 5" descr="preencoded.png">    </p:cNvPr>
          <p:cNvPicPr>
            <a:picLocks noChangeAspect="1"/>
          </p:cNvPicPr>
          <p:nvPr/>
        </p:nvPicPr>
        <p:blipFill>
          <a:blip r:embed="rId6"/>
          <a:stretch>
            <a:fillRect/>
          </a:stretch>
        </p:blipFill>
        <p:spPr>
          <a:xfrm>
            <a:off x="3429000" y="3429000"/>
            <a:ext cx="201168" cy="201168"/>
          </a:xfrm>
          <a:prstGeom prst="rect">
            <a:avLst/>
          </a:prstGeom>
        </p:spPr>
      </p:pic>
      <p:sp>
        <p:nvSpPr>
          <p:cNvPr id="26" name="Text 18"/>
          <p:cNvSpPr/>
          <p:nvPr/>
        </p:nvSpPr>
        <p:spPr>
          <a:xfrm>
            <a:off x="3703320" y="338328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専任サポート</a:t>
            </a:r>
            <a:endParaRPr lang="en-US" sz="1200" dirty="0"/>
          </a:p>
        </p:txBody>
      </p:sp>
      <p:sp>
        <p:nvSpPr>
          <p:cNvPr id="27" name="Shape 19"/>
          <p:cNvSpPr/>
          <p:nvPr/>
        </p:nvSpPr>
        <p:spPr>
          <a:xfrm>
            <a:off x="5943600" y="1188720"/>
            <a:ext cx="2560320" cy="320040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8" name="Shape 20"/>
          <p:cNvSpPr/>
          <p:nvPr/>
        </p:nvSpPr>
        <p:spPr>
          <a:xfrm>
            <a:off x="5943600" y="1188720"/>
            <a:ext cx="2560320" cy="594360"/>
          </a:xfrm>
          <a:prstGeom prst="rect">
            <a:avLst/>
          </a:prstGeom>
          <a:solidFill>
            <a:srgbClr val="21295C"/>
          </a:solidFill>
          <a:ln/>
        </p:spPr>
      </p:sp>
      <p:sp>
        <p:nvSpPr>
          <p:cNvPr id="29" name="Text 21"/>
          <p:cNvSpPr/>
          <p:nvPr/>
        </p:nvSpPr>
        <p:spPr>
          <a:xfrm>
            <a:off x="5943600" y="1234440"/>
            <a:ext cx="25603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プレミアム</a:t>
            </a:r>
            <a:endParaRPr lang="en-US" sz="1800" dirty="0"/>
          </a:p>
        </p:txBody>
      </p:sp>
      <p:sp>
        <p:nvSpPr>
          <p:cNvPr id="30" name="Text 22"/>
          <p:cNvSpPr/>
          <p:nvPr/>
        </p:nvSpPr>
        <p:spPr>
          <a:xfrm>
            <a:off x="5943600" y="1920240"/>
            <a:ext cx="2560320" cy="457200"/>
          </a:xfrm>
          <a:prstGeom prst="rect">
            <a:avLst/>
          </a:prstGeom>
          <a:noFill/>
          <a:ln/>
        </p:spPr>
        <p:txBody>
          <a:bodyPr wrap="square" lIns="0" tIns="0" rIns="0" bIns="0" rtlCol="0" anchor="ctr"/>
          <a:lstStyle/>
          <a:p>
            <a:pPr algn="ctr" indent="0" marL="0">
              <a:buNone/>
            </a:pPr>
            <a:r>
              <a:rPr lang="en-US" sz="1600" b="1" dirty="0">
                <a:solidFill>
                  <a:srgbClr val="21295C"/>
                </a:solidFill>
                <a:latin typeface="Calibri" pitchFamily="34" charset="0"/>
                <a:ea typeface="Calibri" pitchFamily="34" charset="-122"/>
                <a:cs typeface="Calibri" pitchFamily="34" charset="-120"/>
              </a:rPr>
              <a:t>月額 200万円〜</a:t>
            </a:r>
            <a:endParaRPr lang="en-US" sz="1600" dirty="0"/>
          </a:p>
        </p:txBody>
      </p:sp>
      <p:sp>
        <p:nvSpPr>
          <p:cNvPr id="31" name="Shape 23"/>
          <p:cNvSpPr/>
          <p:nvPr/>
        </p:nvSpPr>
        <p:spPr>
          <a:xfrm>
            <a:off x="6217920" y="2468880"/>
            <a:ext cx="2011680" cy="0"/>
          </a:xfrm>
          <a:prstGeom prst="line">
            <a:avLst/>
          </a:prstGeom>
          <a:noFill/>
          <a:ln w="12700">
            <a:solidFill>
              <a:srgbClr val="E0E0E0"/>
            </a:solidFill>
            <a:prstDash val="solid"/>
          </a:ln>
        </p:spPr>
      </p:sp>
      <p:pic>
        <p:nvPicPr>
          <p:cNvPr id="32" name="Image 6" descr="preencoded.png">    </p:cNvPr>
          <p:cNvPicPr>
            <a:picLocks noChangeAspect="1"/>
          </p:cNvPicPr>
          <p:nvPr/>
        </p:nvPicPr>
        <p:blipFill>
          <a:blip r:embed="rId7"/>
          <a:stretch>
            <a:fillRect/>
          </a:stretch>
        </p:blipFill>
        <p:spPr>
          <a:xfrm>
            <a:off x="6172200" y="2651760"/>
            <a:ext cx="201168" cy="201168"/>
          </a:xfrm>
          <a:prstGeom prst="rect">
            <a:avLst/>
          </a:prstGeom>
        </p:spPr>
      </p:pic>
      <p:sp>
        <p:nvSpPr>
          <p:cNvPr id="33" name="Text 24"/>
          <p:cNvSpPr/>
          <p:nvPr/>
        </p:nvSpPr>
        <p:spPr>
          <a:xfrm>
            <a:off x="6446520" y="26060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全機能アクセス</a:t>
            </a:r>
            <a:endParaRPr lang="en-US" sz="1200" dirty="0"/>
          </a:p>
        </p:txBody>
      </p:sp>
      <p:pic>
        <p:nvPicPr>
          <p:cNvPr id="34" name="Image 7" descr="preencoded.png">    </p:cNvPr>
          <p:cNvPicPr>
            <a:picLocks noChangeAspect="1"/>
          </p:cNvPicPr>
          <p:nvPr/>
        </p:nvPicPr>
        <p:blipFill>
          <a:blip r:embed="rId8"/>
          <a:stretch>
            <a:fillRect/>
          </a:stretch>
        </p:blipFill>
        <p:spPr>
          <a:xfrm>
            <a:off x="6172200" y="3108960"/>
            <a:ext cx="201168" cy="201168"/>
          </a:xfrm>
          <a:prstGeom prst="rect">
            <a:avLst/>
          </a:prstGeom>
        </p:spPr>
      </p:pic>
      <p:sp>
        <p:nvSpPr>
          <p:cNvPr id="35" name="Text 25"/>
          <p:cNvSpPr/>
          <p:nvPr/>
        </p:nvSpPr>
        <p:spPr>
          <a:xfrm>
            <a:off x="6446520" y="30632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カスタム分析ダッシュボード</a:t>
            </a:r>
            <a:endParaRPr lang="en-US" sz="1200" dirty="0"/>
          </a:p>
        </p:txBody>
      </p:sp>
      <p:pic>
        <p:nvPicPr>
          <p:cNvPr id="36" name="Image 8" descr="preencoded.png">    </p:cNvPr>
          <p:cNvPicPr>
            <a:picLocks noChangeAspect="1"/>
          </p:cNvPicPr>
          <p:nvPr/>
        </p:nvPicPr>
        <p:blipFill>
          <a:blip r:embed="rId9"/>
          <a:stretch>
            <a:fillRect/>
          </a:stretch>
        </p:blipFill>
        <p:spPr>
          <a:xfrm>
            <a:off x="6172200" y="3566160"/>
            <a:ext cx="201168" cy="201168"/>
          </a:xfrm>
          <a:prstGeom prst="rect">
            <a:avLst/>
          </a:prstGeom>
        </p:spPr>
      </p:pic>
      <p:sp>
        <p:nvSpPr>
          <p:cNvPr id="37" name="Text 26"/>
          <p:cNvSpPr/>
          <p:nvPr/>
        </p:nvSpPr>
        <p:spPr>
          <a:xfrm>
            <a:off x="6446520" y="3520440"/>
            <a:ext cx="1920240" cy="320040"/>
          </a:xfrm>
          <a:prstGeom prst="rect">
            <a:avLst/>
          </a:prstGeom>
          <a:noFill/>
          <a:ln/>
        </p:spPr>
        <p:txBody>
          <a:bodyPr wrap="square" lIns="0" tIns="0" rIns="0" bIns="0" rtlCol="0" anchor="ctr"/>
          <a:lstStyle/>
          <a:p>
            <a:pPr indent="0" marL="0">
              <a:buNone/>
            </a:pPr>
            <a:r>
              <a:rPr lang="en-US" sz="1200" dirty="0">
                <a:solidFill>
                  <a:srgbClr val="333333"/>
                </a:solidFill>
                <a:latin typeface="Calibri" pitchFamily="34" charset="0"/>
                <a:ea typeface="Calibri" pitchFamily="34" charset="-122"/>
                <a:cs typeface="Calibri" pitchFamily="34" charset="-120"/>
              </a:rPr>
              <a:t>24/7 優先サポート</a:t>
            </a:r>
            <a:endParaRPr lang="en-US" sz="1200" dirty="0"/>
          </a:p>
        </p:txBody>
      </p:sp>
      <p:sp>
        <p:nvSpPr>
          <p:cNvPr id="38" name="Text 27"/>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7</a:t>
            </a:r>
            <a:endParaRPr lang="en-US" sz="1000" dirty="0"/>
          </a:p>
        </p:txBody>
      </p:sp>
      <p:sp>
        <p:nvSpPr>
          <p:cNvPr id="39" name="Text 28"/>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6400800" y="-914400"/>
            <a:ext cx="4572000" cy="4572000"/>
          </a:xfrm>
          <a:prstGeom prst="ellipse">
            <a:avLst/>
          </a:prstGeom>
          <a:solidFill>
            <a:srgbClr val="065A82">
              <a:alpha val="15000"/>
            </a:srgbClr>
          </a:solidFill>
          <a:ln/>
        </p:spPr>
      </p:sp>
      <p:sp>
        <p:nvSpPr>
          <p:cNvPr id="3" name="Shape 1"/>
          <p:cNvSpPr/>
          <p:nvPr/>
        </p:nvSpPr>
        <p:spPr>
          <a:xfrm>
            <a:off x="-1828800" y="2743200"/>
            <a:ext cx="3657600" cy="3657600"/>
          </a:xfrm>
          <a:prstGeom prst="ellipse">
            <a:avLst/>
          </a:prstGeom>
          <a:solidFill>
            <a:srgbClr val="1C7293">
              <a:alpha val="15000"/>
            </a:srgbClr>
          </a:solidFill>
          <a:ln/>
        </p:spPr>
      </p:sp>
      <p:sp>
        <p:nvSpPr>
          <p:cNvPr id="4" name="Text 2"/>
          <p:cNvSpPr/>
          <p:nvPr/>
        </p:nvSpPr>
        <p:spPr>
          <a:xfrm>
            <a:off x="457200" y="1645920"/>
            <a:ext cx="8229600" cy="914400"/>
          </a:xfrm>
          <a:prstGeom prst="rect">
            <a:avLst/>
          </a:prstGeom>
          <a:noFill/>
          <a:ln/>
        </p:spPr>
        <p:txBody>
          <a:bodyPr wrap="square" lIns="0" tIns="0" rIns="0" bIns="0" rtlCol="0" anchor="ctr"/>
          <a:lstStyle/>
          <a:p>
            <a:pPr algn="ctr" indent="0" marL="0">
              <a:buNone/>
            </a:pPr>
            <a:r>
              <a:rPr lang="en-US" sz="4000" b="1" dirty="0">
                <a:solidFill>
                  <a:srgbClr val="FFFFFF"/>
                </a:solidFill>
                <a:latin typeface="Georgia" pitchFamily="34" charset="0"/>
                <a:ea typeface="Georgia" pitchFamily="34" charset="-122"/>
                <a:cs typeface="Georgia" pitchFamily="34" charset="-120"/>
              </a:rPr>
              <a:t>なぜMediCoreなのか？</a:t>
            </a:r>
            <a:endParaRPr lang="en-US" sz="4000" dirty="0"/>
          </a:p>
        </p:txBody>
      </p:sp>
      <p:sp>
        <p:nvSpPr>
          <p:cNvPr id="5" name="Text 3"/>
          <p:cNvSpPr/>
          <p:nvPr/>
        </p:nvSpPr>
        <p:spPr>
          <a:xfrm>
            <a:off x="457200" y="2743200"/>
            <a:ext cx="8229600" cy="457200"/>
          </a:xfrm>
          <a:prstGeom prst="rect">
            <a:avLst/>
          </a:prstGeom>
          <a:noFill/>
          <a:ln/>
        </p:spPr>
        <p:txBody>
          <a:bodyPr wrap="square" lIns="0" tIns="0" rIns="0" bIns="0" rtlCol="0" anchor="ctr"/>
          <a:lstStyle/>
          <a:p>
            <a:pPr algn="ctr" indent="0" marL="0">
              <a:buNone/>
            </a:pPr>
            <a:r>
              <a:rPr lang="en-US" sz="1600" dirty="0">
                <a:solidFill>
                  <a:srgbClr val="BBBBBB"/>
                </a:solidFill>
                <a:latin typeface="Calibri" pitchFamily="34" charset="0"/>
                <a:ea typeface="Calibri" pitchFamily="34" charset="-122"/>
                <a:cs typeface="Calibri" pitchFamily="34" charset="-120"/>
              </a:rPr>
              <a:t>技術力 × チーム × 実績が生み出す競争優位</a:t>
            </a:r>
            <a:endParaRPr lang="en-US" sz="1600" dirty="0"/>
          </a:p>
        </p:txBody>
      </p:sp>
      <p:sp>
        <p:nvSpPr>
          <p:cNvPr id="6" name="Text 4"/>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8</a:t>
            </a:r>
            <a:endParaRPr lang="en-US" sz="1000" dirty="0"/>
          </a:p>
        </p:txBody>
      </p:sp>
      <p:sp>
        <p:nvSpPr>
          <p:cNvPr id="7" name="Text 5"/>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9FA"/>
        </a:solidFill>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indent="0" marL="0">
              <a:buNone/>
            </a:pPr>
            <a:r>
              <a:rPr lang="en-US" sz="3600" b="1" dirty="0">
                <a:solidFill>
                  <a:srgbClr val="21295C"/>
                </a:solidFill>
                <a:latin typeface="Georgia" pitchFamily="34" charset="0"/>
                <a:ea typeface="Georgia" pitchFamily="34" charset="-122"/>
                <a:cs typeface="Georgia" pitchFamily="34" charset="-120"/>
              </a:rPr>
              <a:t>競合ポジショニング</a:t>
            </a:r>
            <a:endParaRPr lang="en-US" sz="3600" dirty="0"/>
          </a:p>
        </p:txBody>
      </p:sp>
      <p:sp>
        <p:nvSpPr>
          <p:cNvPr id="3" name="Shape 1"/>
          <p:cNvSpPr/>
          <p:nvPr/>
        </p:nvSpPr>
        <p:spPr>
          <a:xfrm>
            <a:off x="1097280" y="1097280"/>
            <a:ext cx="2971800" cy="1828800"/>
          </a:xfrm>
          <a:prstGeom prst="rect">
            <a:avLst/>
          </a:prstGeom>
          <a:solidFill>
            <a:srgbClr val="F0F0F0"/>
          </a:solidFill>
          <a:ln/>
        </p:spPr>
      </p:sp>
      <p:sp>
        <p:nvSpPr>
          <p:cNvPr id="4" name="Shape 2"/>
          <p:cNvSpPr/>
          <p:nvPr/>
        </p:nvSpPr>
        <p:spPr>
          <a:xfrm>
            <a:off x="4069080" y="1097280"/>
            <a:ext cx="2971800" cy="1828800"/>
          </a:xfrm>
          <a:prstGeom prst="rect">
            <a:avLst/>
          </a:prstGeom>
          <a:solidFill>
            <a:srgbClr val="E8F5E9"/>
          </a:solidFill>
          <a:ln/>
        </p:spPr>
      </p:sp>
      <p:sp>
        <p:nvSpPr>
          <p:cNvPr id="5" name="Shape 3"/>
          <p:cNvSpPr/>
          <p:nvPr/>
        </p:nvSpPr>
        <p:spPr>
          <a:xfrm>
            <a:off x="1097280" y="2926080"/>
            <a:ext cx="2971800" cy="1828800"/>
          </a:xfrm>
          <a:prstGeom prst="rect">
            <a:avLst/>
          </a:prstGeom>
          <a:solidFill>
            <a:srgbClr val="FAFAFA"/>
          </a:solidFill>
          <a:ln/>
        </p:spPr>
      </p:sp>
      <p:sp>
        <p:nvSpPr>
          <p:cNvPr id="6" name="Shape 4"/>
          <p:cNvSpPr/>
          <p:nvPr/>
        </p:nvSpPr>
        <p:spPr>
          <a:xfrm>
            <a:off x="4069080" y="2926080"/>
            <a:ext cx="2971800" cy="1828800"/>
          </a:xfrm>
          <a:prstGeom prst="rect">
            <a:avLst/>
          </a:prstGeom>
          <a:solidFill>
            <a:srgbClr val="F5F5F5"/>
          </a:solidFill>
          <a:ln/>
        </p:spPr>
      </p:sp>
      <p:sp>
        <p:nvSpPr>
          <p:cNvPr id="7" name="Shape 5"/>
          <p:cNvSpPr/>
          <p:nvPr/>
        </p:nvSpPr>
        <p:spPr>
          <a:xfrm>
            <a:off x="1097280" y="2926080"/>
            <a:ext cx="5943600" cy="0"/>
          </a:xfrm>
          <a:prstGeom prst="line">
            <a:avLst/>
          </a:prstGeom>
          <a:noFill/>
          <a:ln w="12700">
            <a:solidFill>
              <a:srgbClr val="999999"/>
            </a:solidFill>
            <a:prstDash val="solid"/>
          </a:ln>
        </p:spPr>
      </p:sp>
      <p:sp>
        <p:nvSpPr>
          <p:cNvPr id="8" name="Shape 6"/>
          <p:cNvSpPr/>
          <p:nvPr/>
        </p:nvSpPr>
        <p:spPr>
          <a:xfrm>
            <a:off x="4069080" y="1097280"/>
            <a:ext cx="0" cy="3657600"/>
          </a:xfrm>
          <a:prstGeom prst="line">
            <a:avLst/>
          </a:prstGeom>
          <a:noFill/>
          <a:ln w="12700">
            <a:solidFill>
              <a:srgbClr val="999999"/>
            </a:solidFill>
            <a:prstDash val="solid"/>
          </a:ln>
        </p:spPr>
      </p:sp>
      <p:sp>
        <p:nvSpPr>
          <p:cNvPr id="9" name="Text 7"/>
          <p:cNvSpPr/>
          <p:nvPr/>
        </p:nvSpPr>
        <p:spPr>
          <a:xfrm>
            <a:off x="1097280" y="4800600"/>
            <a:ext cx="5943600" cy="274320"/>
          </a:xfrm>
          <a:prstGeom prst="rect">
            <a:avLst/>
          </a:prstGeom>
          <a:noFill/>
          <a:ln/>
        </p:spPr>
        <p:txBody>
          <a:bodyPr wrap="square" lIns="0" tIns="0" rIns="0" bIns="0" rtlCol="0" anchor="ctr"/>
          <a:lstStyle/>
          <a:p>
            <a:pPr algn="ctr" indent="0" marL="0">
              <a:buNone/>
            </a:pPr>
            <a:r>
              <a:rPr lang="en-US" sz="1100" b="1" dirty="0">
                <a:solidFill>
                  <a:srgbClr val="333333"/>
                </a:solidFill>
                <a:latin typeface="Calibri" pitchFamily="34" charset="0"/>
                <a:ea typeface="Calibri" pitchFamily="34" charset="-122"/>
                <a:cs typeface="Calibri" pitchFamily="34" charset="-120"/>
              </a:rPr>
              <a:t>導入の容易さ →</a:t>
            </a:r>
            <a:endParaRPr lang="en-US" sz="1100" dirty="0"/>
          </a:p>
        </p:txBody>
      </p:sp>
      <p:sp>
        <p:nvSpPr>
          <p:cNvPr id="10" name="Text 8"/>
          <p:cNvSpPr/>
          <p:nvPr/>
        </p:nvSpPr>
        <p:spPr>
          <a:xfrm>
            <a:off x="0" y="2788920"/>
            <a:ext cx="1005840" cy="274320"/>
          </a:xfrm>
          <a:prstGeom prst="rect">
            <a:avLst/>
          </a:prstGeom>
          <a:noFill/>
          <a:ln/>
        </p:spPr>
        <p:txBody>
          <a:bodyPr wrap="square" lIns="0" tIns="0" rIns="0" bIns="0" rtlCol="0" anchor="ctr"/>
          <a:lstStyle/>
          <a:p>
            <a:pPr algn="r" indent="0" marL="0">
              <a:buNone/>
            </a:pPr>
            <a:r>
              <a:rPr lang="en-US" sz="1100" b="1" dirty="0">
                <a:solidFill>
                  <a:srgbClr val="333333"/>
                </a:solidFill>
                <a:latin typeface="Calibri" pitchFamily="34" charset="0"/>
                <a:ea typeface="Calibri" pitchFamily="34" charset="-122"/>
                <a:cs typeface="Calibri" pitchFamily="34" charset="-120"/>
              </a:rPr>
              <a:t>AI精度 →</a:t>
            </a:r>
            <a:endParaRPr lang="en-US" sz="1100" dirty="0"/>
          </a:p>
        </p:txBody>
      </p:sp>
      <p:sp>
        <p:nvSpPr>
          <p:cNvPr id="11" name="Shape 9"/>
          <p:cNvSpPr/>
          <p:nvPr/>
        </p:nvSpPr>
        <p:spPr>
          <a:xfrm>
            <a:off x="5527548" y="1549908"/>
            <a:ext cx="411480" cy="411480"/>
          </a:xfrm>
          <a:prstGeom prst="ellipse">
            <a:avLst/>
          </a:prstGeom>
          <a:solidFill>
            <a:srgbClr val="065A82"/>
          </a:solidFill>
          <a:ln/>
          <a:effectLst>
            <a:outerShdw sx="100000" sy="100000" kx="0" ky="0" algn="bl" rotWithShape="0" blurRad="50800" dist="25400" dir="8100000">
              <a:srgbClr val="000000">
                <a:alpha val="10000"/>
              </a:srgbClr>
            </a:outerShdw>
          </a:effectLst>
        </p:spPr>
      </p:sp>
      <p:pic>
        <p:nvPicPr>
          <p:cNvPr id="12" name="Image 0" descr="preencoded.png">    </p:cNvPr>
          <p:cNvPicPr>
            <a:picLocks noChangeAspect="1"/>
          </p:cNvPicPr>
          <p:nvPr/>
        </p:nvPicPr>
        <p:blipFill>
          <a:blip r:embed="rId1"/>
          <a:stretch>
            <a:fillRect/>
          </a:stretch>
        </p:blipFill>
        <p:spPr>
          <a:xfrm>
            <a:off x="5641848" y="1664208"/>
            <a:ext cx="182880" cy="182880"/>
          </a:xfrm>
          <a:prstGeom prst="rect">
            <a:avLst/>
          </a:prstGeom>
        </p:spPr>
      </p:pic>
      <p:sp>
        <p:nvSpPr>
          <p:cNvPr id="13" name="Text 10"/>
          <p:cNvSpPr/>
          <p:nvPr/>
        </p:nvSpPr>
        <p:spPr>
          <a:xfrm>
            <a:off x="5184648" y="1979676"/>
            <a:ext cx="1097280" cy="228600"/>
          </a:xfrm>
          <a:prstGeom prst="rect">
            <a:avLst/>
          </a:prstGeom>
          <a:noFill/>
          <a:ln/>
        </p:spPr>
        <p:txBody>
          <a:bodyPr wrap="square" lIns="0" tIns="0" rIns="0" bIns="0" rtlCol="0" anchor="ctr"/>
          <a:lstStyle/>
          <a:p>
            <a:pPr algn="ctr" indent="0" marL="0">
              <a:buNone/>
            </a:pPr>
            <a:r>
              <a:rPr lang="en-US" sz="1000" b="1" dirty="0">
                <a:solidFill>
                  <a:srgbClr val="065A82"/>
                </a:solidFill>
                <a:latin typeface="Calibri" pitchFamily="34" charset="0"/>
                <a:ea typeface="Calibri" pitchFamily="34" charset="-122"/>
                <a:cs typeface="Calibri" pitchFamily="34" charset="-120"/>
              </a:rPr>
              <a:t>MediCore</a:t>
            </a:r>
            <a:endParaRPr lang="en-US" sz="1000" dirty="0"/>
          </a:p>
        </p:txBody>
      </p:sp>
      <p:sp>
        <p:nvSpPr>
          <p:cNvPr id="14" name="Shape 11"/>
          <p:cNvSpPr/>
          <p:nvPr/>
        </p:nvSpPr>
        <p:spPr>
          <a:xfrm>
            <a:off x="4800600" y="2948940"/>
            <a:ext cx="320040" cy="320040"/>
          </a:xfrm>
          <a:prstGeom prst="ellipse">
            <a:avLst/>
          </a:prstGeom>
          <a:solidFill>
            <a:srgbClr val="888888"/>
          </a:solidFill>
          <a:ln/>
          <a:effectLst>
            <a:outerShdw sx="100000" sy="100000" kx="0" ky="0" algn="bl" rotWithShape="0" blurRad="50800" dist="25400" dir="8100000">
              <a:srgbClr val="000000">
                <a:alpha val="10000"/>
              </a:srgbClr>
            </a:outerShdw>
          </a:effectLst>
        </p:spPr>
      </p:sp>
      <p:sp>
        <p:nvSpPr>
          <p:cNvPr id="15" name="Text 12"/>
          <p:cNvSpPr/>
          <p:nvPr/>
        </p:nvSpPr>
        <p:spPr>
          <a:xfrm>
            <a:off x="4411980" y="3287268"/>
            <a:ext cx="1097280" cy="22860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競合A</a:t>
            </a:r>
            <a:endParaRPr lang="en-US" sz="1000" dirty="0"/>
          </a:p>
        </p:txBody>
      </p:sp>
      <p:sp>
        <p:nvSpPr>
          <p:cNvPr id="16" name="Shape 13"/>
          <p:cNvSpPr/>
          <p:nvPr/>
        </p:nvSpPr>
        <p:spPr>
          <a:xfrm>
            <a:off x="3017520" y="1851660"/>
            <a:ext cx="320040" cy="320040"/>
          </a:xfrm>
          <a:prstGeom prst="ellipse">
            <a:avLst/>
          </a:prstGeom>
          <a:solidFill>
            <a:srgbClr val="888888"/>
          </a:solidFill>
          <a:ln/>
          <a:effectLst>
            <a:outerShdw sx="100000" sy="100000" kx="0" ky="0" algn="bl" rotWithShape="0" blurRad="50800" dist="25400" dir="8100000">
              <a:srgbClr val="000000">
                <a:alpha val="10000"/>
              </a:srgbClr>
            </a:outerShdw>
          </a:effectLst>
        </p:spPr>
      </p:sp>
      <p:sp>
        <p:nvSpPr>
          <p:cNvPr id="17" name="Text 14"/>
          <p:cNvSpPr/>
          <p:nvPr/>
        </p:nvSpPr>
        <p:spPr>
          <a:xfrm>
            <a:off x="2628900" y="2189988"/>
            <a:ext cx="1097280" cy="22860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競合B</a:t>
            </a:r>
            <a:endParaRPr lang="en-US" sz="1000" dirty="0"/>
          </a:p>
        </p:txBody>
      </p:sp>
      <p:sp>
        <p:nvSpPr>
          <p:cNvPr id="18" name="Shape 15"/>
          <p:cNvSpPr/>
          <p:nvPr/>
        </p:nvSpPr>
        <p:spPr>
          <a:xfrm>
            <a:off x="2423160" y="3314700"/>
            <a:ext cx="320040" cy="320040"/>
          </a:xfrm>
          <a:prstGeom prst="ellipse">
            <a:avLst/>
          </a:prstGeom>
          <a:solidFill>
            <a:srgbClr val="888888"/>
          </a:solidFill>
          <a:ln/>
          <a:effectLst>
            <a:outerShdw sx="100000" sy="100000" kx="0" ky="0" algn="bl" rotWithShape="0" blurRad="50800" dist="25400" dir="8100000">
              <a:srgbClr val="000000">
                <a:alpha val="10000"/>
              </a:srgbClr>
            </a:outerShdw>
          </a:effectLst>
        </p:spPr>
      </p:sp>
      <p:sp>
        <p:nvSpPr>
          <p:cNvPr id="19" name="Text 16"/>
          <p:cNvSpPr/>
          <p:nvPr/>
        </p:nvSpPr>
        <p:spPr>
          <a:xfrm>
            <a:off x="2034540" y="3653028"/>
            <a:ext cx="1097280" cy="22860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競合C</a:t>
            </a:r>
            <a:endParaRPr lang="en-US" sz="1000" dirty="0"/>
          </a:p>
        </p:txBody>
      </p:sp>
      <p:sp>
        <p:nvSpPr>
          <p:cNvPr id="20" name="Shape 17"/>
          <p:cNvSpPr/>
          <p:nvPr/>
        </p:nvSpPr>
        <p:spPr>
          <a:xfrm>
            <a:off x="4206240" y="3790188"/>
            <a:ext cx="320040" cy="320040"/>
          </a:xfrm>
          <a:prstGeom prst="ellipse">
            <a:avLst/>
          </a:prstGeom>
          <a:solidFill>
            <a:srgbClr val="888888"/>
          </a:solidFill>
          <a:ln/>
          <a:effectLst>
            <a:outerShdw sx="100000" sy="100000" kx="0" ky="0" algn="bl" rotWithShape="0" blurRad="50800" dist="25400" dir="8100000">
              <a:srgbClr val="000000">
                <a:alpha val="10000"/>
              </a:srgbClr>
            </a:outerShdw>
          </a:effectLst>
        </p:spPr>
      </p:sp>
      <p:sp>
        <p:nvSpPr>
          <p:cNvPr id="21" name="Text 18"/>
          <p:cNvSpPr/>
          <p:nvPr/>
        </p:nvSpPr>
        <p:spPr>
          <a:xfrm>
            <a:off x="3817620" y="4128516"/>
            <a:ext cx="1097280" cy="228600"/>
          </a:xfrm>
          <a:prstGeom prst="rect">
            <a:avLst/>
          </a:prstGeom>
          <a:noFill/>
          <a:ln/>
        </p:spPr>
        <p:txBody>
          <a:bodyPr wrap="square" lIns="0" tIns="0" rIns="0" bIns="0" rtlCol="0" anchor="ctr"/>
          <a:lstStyle/>
          <a:p>
            <a:pPr algn="ctr" indent="0" marL="0">
              <a:buNone/>
            </a:pPr>
            <a:r>
              <a:rPr lang="en-US" sz="1000" dirty="0">
                <a:solidFill>
                  <a:srgbClr val="333333"/>
                </a:solidFill>
                <a:latin typeface="Calibri" pitchFamily="34" charset="0"/>
                <a:ea typeface="Calibri" pitchFamily="34" charset="-122"/>
                <a:cs typeface="Calibri" pitchFamily="34" charset="-120"/>
              </a:rPr>
              <a:t>競合D</a:t>
            </a:r>
            <a:endParaRPr lang="en-US" sz="1000" dirty="0"/>
          </a:p>
        </p:txBody>
      </p:sp>
      <p:sp>
        <p:nvSpPr>
          <p:cNvPr id="22" name="Shape 19"/>
          <p:cNvSpPr/>
          <p:nvPr/>
        </p:nvSpPr>
        <p:spPr>
          <a:xfrm>
            <a:off x="7315200" y="1188720"/>
            <a:ext cx="1645920" cy="1828800"/>
          </a:xfrm>
          <a:prstGeom prst="rect">
            <a:avLst/>
          </a:prstGeom>
          <a:solidFill>
            <a:srgbClr val="FFFFFF"/>
          </a:solidFill>
          <a:ln/>
          <a:effectLst>
            <a:outerShdw sx="100000" sy="100000" kx="0" ky="0" algn="bl" rotWithShape="0" blurRad="50800" dist="25400" dir="8100000">
              <a:srgbClr val="000000">
                <a:alpha val="10000"/>
              </a:srgbClr>
            </a:outerShdw>
          </a:effectLst>
        </p:spPr>
      </p:sp>
      <p:sp>
        <p:nvSpPr>
          <p:cNvPr id="23" name="Text 20"/>
          <p:cNvSpPr/>
          <p:nvPr/>
        </p:nvSpPr>
        <p:spPr>
          <a:xfrm>
            <a:off x="7315200" y="1234440"/>
            <a:ext cx="1645920" cy="274320"/>
          </a:xfrm>
          <a:prstGeom prst="rect">
            <a:avLst/>
          </a:prstGeom>
          <a:noFill/>
          <a:ln/>
        </p:spPr>
        <p:txBody>
          <a:bodyPr wrap="square" lIns="0" tIns="0" rIns="0" bIns="0" rtlCol="0" anchor="ctr"/>
          <a:lstStyle/>
          <a:p>
            <a:pPr algn="ctr" indent="0" marL="0">
              <a:buNone/>
            </a:pPr>
            <a:r>
              <a:rPr lang="en-US" sz="1100" b="1" dirty="0">
                <a:solidFill>
                  <a:srgbClr val="21295C"/>
                </a:solidFill>
                <a:latin typeface="Calibri" pitchFamily="34" charset="0"/>
                <a:ea typeface="Calibri" pitchFamily="34" charset="-122"/>
                <a:cs typeface="Calibri" pitchFamily="34" charset="-120"/>
              </a:rPr>
              <a:t>凡例</a:t>
            </a:r>
            <a:endParaRPr lang="en-US" sz="1100" dirty="0"/>
          </a:p>
        </p:txBody>
      </p:sp>
      <p:sp>
        <p:nvSpPr>
          <p:cNvPr id="24" name="Shape 21"/>
          <p:cNvSpPr/>
          <p:nvPr/>
        </p:nvSpPr>
        <p:spPr>
          <a:xfrm>
            <a:off x="7452360" y="1600200"/>
            <a:ext cx="182880" cy="182880"/>
          </a:xfrm>
          <a:prstGeom prst="ellipse">
            <a:avLst/>
          </a:prstGeom>
          <a:solidFill>
            <a:srgbClr val="065A82"/>
          </a:solidFill>
          <a:ln/>
        </p:spPr>
      </p:sp>
      <p:sp>
        <p:nvSpPr>
          <p:cNvPr id="25" name="Text 22"/>
          <p:cNvSpPr/>
          <p:nvPr/>
        </p:nvSpPr>
        <p:spPr>
          <a:xfrm>
            <a:off x="7726680" y="1572768"/>
            <a:ext cx="1097280" cy="228600"/>
          </a:xfrm>
          <a:prstGeom prst="rect">
            <a:avLst/>
          </a:prstGeom>
          <a:noFill/>
          <a:ln/>
        </p:spPr>
        <p:txBody>
          <a:bodyPr wrap="square" lIns="0" tIns="0" rIns="0" bIns="0" rtlCol="0" anchor="ctr"/>
          <a:lstStyle/>
          <a:p>
            <a:pPr indent="0" marL="0">
              <a:buNone/>
            </a:pPr>
            <a:r>
              <a:rPr lang="en-US" sz="1000" dirty="0">
                <a:solidFill>
                  <a:srgbClr val="065A82"/>
                </a:solidFill>
                <a:latin typeface="Calibri" pitchFamily="34" charset="0"/>
                <a:ea typeface="Calibri" pitchFamily="34" charset="-122"/>
                <a:cs typeface="Calibri" pitchFamily="34" charset="-120"/>
              </a:rPr>
              <a:t>MediCore</a:t>
            </a:r>
            <a:endParaRPr lang="en-US" sz="1000" dirty="0"/>
          </a:p>
        </p:txBody>
      </p:sp>
      <p:sp>
        <p:nvSpPr>
          <p:cNvPr id="26" name="Shape 23"/>
          <p:cNvSpPr/>
          <p:nvPr/>
        </p:nvSpPr>
        <p:spPr>
          <a:xfrm>
            <a:off x="7452360" y="1874520"/>
            <a:ext cx="182880" cy="182880"/>
          </a:xfrm>
          <a:prstGeom prst="ellipse">
            <a:avLst/>
          </a:prstGeom>
          <a:solidFill>
            <a:srgbClr val="888888"/>
          </a:solidFill>
          <a:ln/>
        </p:spPr>
      </p:sp>
      <p:sp>
        <p:nvSpPr>
          <p:cNvPr id="27" name="Text 24"/>
          <p:cNvSpPr/>
          <p:nvPr/>
        </p:nvSpPr>
        <p:spPr>
          <a:xfrm>
            <a:off x="7726680" y="1847088"/>
            <a:ext cx="1097280" cy="228600"/>
          </a:xfrm>
          <a:prstGeom prst="rect">
            <a:avLst/>
          </a:prstGeom>
          <a:noFill/>
          <a:ln/>
        </p:spPr>
        <p:txBody>
          <a:bodyPr wrap="square" lIns="0" tIns="0" rIns="0" bIns="0" rtlCol="0" anchor="ctr"/>
          <a:lstStyle/>
          <a:p>
            <a:pPr indent="0" marL="0">
              <a:buNone/>
            </a:pPr>
            <a:r>
              <a:rPr lang="en-US" sz="1000" dirty="0">
                <a:solidFill>
                  <a:srgbClr val="333333"/>
                </a:solidFill>
                <a:latin typeface="Calibri" pitchFamily="34" charset="0"/>
                <a:ea typeface="Calibri" pitchFamily="34" charset="-122"/>
                <a:cs typeface="Calibri" pitchFamily="34" charset="-120"/>
              </a:rPr>
              <a:t>競合他社</a:t>
            </a:r>
            <a:endParaRPr lang="en-US" sz="1000" dirty="0"/>
          </a:p>
        </p:txBody>
      </p:sp>
      <p:sp>
        <p:nvSpPr>
          <p:cNvPr id="28" name="Text 25"/>
          <p:cNvSpPr/>
          <p:nvPr/>
        </p:nvSpPr>
        <p:spPr>
          <a:xfrm>
            <a:off x="7360920" y="2240280"/>
            <a:ext cx="1508760" cy="502920"/>
          </a:xfrm>
          <a:prstGeom prst="rect">
            <a:avLst/>
          </a:prstGeom>
          <a:noFill/>
          <a:ln/>
        </p:spPr>
        <p:txBody>
          <a:bodyPr wrap="square" lIns="0" tIns="0" rIns="0" bIns="0" rtlCol="0" anchor="ctr"/>
          <a:lstStyle/>
          <a:p>
            <a:pPr indent="0" marL="0">
              <a:buNone/>
            </a:pPr>
            <a:r>
              <a:rPr lang="en-US" sz="900" b="1" dirty="0">
                <a:solidFill>
                  <a:srgbClr val="333333"/>
                </a:solidFill>
                <a:latin typeface="Calibri" pitchFamily="34" charset="0"/>
                <a:ea typeface="Calibri" pitchFamily="34" charset="-122"/>
                <a:cs typeface="Calibri" pitchFamily="34" charset="-120"/>
              </a:rPr>
              <a:t>右上: </a:t>
            </a:r>
            <a:pPr indent="0" marL="0">
              <a:buNone/>
            </a:pPr>
            <a:r>
              <a:rPr lang="en-US" sz="900" dirty="0">
                <a:solidFill>
                  <a:srgbClr val="333333"/>
                </a:solidFill>
                <a:latin typeface="Calibri" pitchFamily="34" charset="0"/>
                <a:ea typeface="Calibri" pitchFamily="34" charset="-122"/>
                <a:cs typeface="Calibri" pitchFamily="34" charset="-120"/>
              </a:rPr>
              <a:t>高精度 × 導入容易</a:t>
            </a:r>
            <a:endParaRPr lang="en-US" sz="900" dirty="0"/>
          </a:p>
        </p:txBody>
      </p:sp>
      <p:sp>
        <p:nvSpPr>
          <p:cNvPr id="29" name="Text 26"/>
          <p:cNvSpPr/>
          <p:nvPr/>
        </p:nvSpPr>
        <p:spPr>
          <a:xfrm>
            <a:off x="365760" y="4754880"/>
            <a:ext cx="457200" cy="274320"/>
          </a:xfrm>
          <a:prstGeom prst="rect">
            <a:avLst/>
          </a:prstGeom>
          <a:noFill/>
          <a:ln/>
        </p:spPr>
        <p:txBody>
          <a:bodyPr wrap="square" lIns="0" tIns="0" rIns="0" bIns="0" rtlCol="0" anchor="ctr"/>
          <a:lstStyle/>
          <a:p>
            <a:pPr algn="l" indent="0" marL="0">
              <a:buNone/>
            </a:pPr>
            <a:r>
              <a:rPr lang="en-US" sz="1000" dirty="0">
                <a:solidFill>
                  <a:srgbClr val="999999"/>
                </a:solidFill>
                <a:latin typeface="Calibri" pitchFamily="34" charset="0"/>
                <a:ea typeface="Calibri" pitchFamily="34" charset="-122"/>
                <a:cs typeface="Calibri" pitchFamily="34" charset="-120"/>
              </a:rPr>
              <a:t>9</a:t>
            </a:r>
            <a:endParaRPr lang="en-US" sz="1000" dirty="0"/>
          </a:p>
        </p:txBody>
      </p:sp>
      <p:sp>
        <p:nvSpPr>
          <p:cNvPr id="30" name="Text 27"/>
          <p:cNvSpPr/>
          <p:nvPr/>
        </p:nvSpPr>
        <p:spPr>
          <a:xfrm>
            <a:off x="6400800" y="4754880"/>
            <a:ext cx="2468880" cy="274320"/>
          </a:xfrm>
          <a:prstGeom prst="rect">
            <a:avLst/>
          </a:prstGeom>
          <a:noFill/>
          <a:ln/>
        </p:spPr>
        <p:txBody>
          <a:bodyPr wrap="square" lIns="0" tIns="0" rIns="0" bIns="0" rtlCol="0" anchor="ctr"/>
          <a:lstStyle/>
          <a:p>
            <a:pPr algn="r" indent="0" marL="0">
              <a:buNone/>
            </a:pPr>
            <a:r>
              <a:rPr lang="en-US" sz="900" dirty="0">
                <a:solidFill>
                  <a:srgbClr val="BBBBBB"/>
                </a:solidFill>
                <a:latin typeface="Calibri" pitchFamily="34" charset="0"/>
                <a:ea typeface="Calibri" pitchFamily="34" charset="-122"/>
                <a:cs typeface="Calibri" pitchFamily="34" charset="-120"/>
              </a:rPr>
              <a:t>社外秘 | MediCore株式会社</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MediCore — 次世代ヘルスケアAIプラットフォーム 事業計画書</dc:title>
  <dc:subject>PptxGenJS Presentation</dc:subject>
  <dc:creator>MediCore株式会社</dc:creator>
  <cp:lastModifiedBy>MediCore株式会社</cp:lastModifiedBy>
  <cp:revision>1</cp:revision>
  <dcterms:created xsi:type="dcterms:W3CDTF">2026-02-12T03:08:56Z</dcterms:created>
  <dcterms:modified xsi:type="dcterms:W3CDTF">2026-02-12T03:08:56Z</dcterms:modified>
</cp:coreProperties>
</file>