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NEXUSプロジェクトのキックオフ。ゴールは問合せ対応時間50%短縮と自己解決率70%。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直近2週間の8アクション。3/10の次回定例で前半5件の完了を確認する。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2017年構築の老朽ポータルが顧客体験と業務効率を阻害。4つのKPIで成功を定義。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In/Outを7カテゴリで明示。基幹改修・音声対応・SOC2は明確にスコープ外。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7成果物の完了定義と承認者を明確化。DoDベースの受入プロセスで品質を担保。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4フェーズ8ヶ月。6月末のGo/No-Goゲートが最大の判断ポイント。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ステコミ→PMO→3チーム体制。開発8名のうち4名はベンダー。RACIで責任を明確化。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日次→週次→月次→ゲートの4層。エスカレは1→2→次回ステコミの段階的ルール。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3領域の方針を明確化。テストカバレッジ80%、OWASP準拠、GDPR対応が三大柱。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Top5リスクと早期検知指標を設定。スコープクリープが最大リスク、CR管理で対応。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E1B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" cy="514350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3" name="Shape 1"/>
          <p:cNvSpPr/>
          <p:nvPr/>
        </p:nvSpPr>
        <p:spPr>
          <a:xfrm>
            <a:off x="91440" y="0"/>
            <a:ext cx="9052560" cy="36576"/>
          </a:xfrm>
          <a:prstGeom prst="rect">
            <a:avLst/>
          </a:prstGeom>
          <a:solidFill>
            <a:srgbClr val="A78BFA"/>
          </a:solidFill>
          <a:ln/>
        </p:spPr>
      </p:sp>
      <p:sp>
        <p:nvSpPr>
          <p:cNvPr id="4" name="Shape 2"/>
          <p:cNvSpPr/>
          <p:nvPr/>
        </p:nvSpPr>
        <p:spPr>
          <a:xfrm>
            <a:off x="548640" y="731520"/>
            <a:ext cx="822960" cy="822960"/>
          </a:xfrm>
          <a:prstGeom prst="ellipse">
            <a:avLst/>
          </a:prstGeom>
          <a:solidFill>
            <a:srgbClr val="6366F1"/>
          </a:solidFill>
          <a:ln/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29691" y="912571"/>
            <a:ext cx="460858" cy="460858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548640" y="1783080"/>
            <a:ext cx="77724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NEXUS Project Kickoff</a:t>
            </a:r>
            <a:endParaRPr lang="en-US" sz="3400" dirty="0"/>
          </a:p>
        </p:txBody>
      </p:sp>
      <p:sp>
        <p:nvSpPr>
          <p:cNvPr id="7" name="Text 4"/>
          <p:cNvSpPr/>
          <p:nvPr/>
        </p:nvSpPr>
        <p:spPr>
          <a:xfrm>
            <a:off x="548640" y="2606040"/>
            <a:ext cx="7772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─ 次世代カスタマーポータル構築 ─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548640" y="324612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問合せ対応時間50%短縮 × 自己解決率70%達成を8ヶ月で実現する</a:t>
            </a:r>
            <a:endParaRPr lang="en-US" sz="1300" dirty="0"/>
          </a:p>
        </p:txBody>
      </p:sp>
      <p:sp>
        <p:nvSpPr>
          <p:cNvPr id="9" name="Shape 6"/>
          <p:cNvSpPr/>
          <p:nvPr/>
        </p:nvSpPr>
        <p:spPr>
          <a:xfrm>
            <a:off x="548640" y="3840480"/>
            <a:ext cx="7772400" cy="13716"/>
          </a:xfrm>
          <a:prstGeom prst="rect">
            <a:avLst/>
          </a:prstGeom>
          <a:solidFill>
            <a:srgbClr val="94A3B8"/>
          </a:solidFill>
          <a:ln/>
        </p:spPr>
      </p:sp>
      <p:sp>
        <p:nvSpPr>
          <p:cNvPr id="10" name="Text 7"/>
          <p:cNvSpPr/>
          <p:nvPr/>
        </p:nvSpPr>
        <p:spPr>
          <a:xfrm>
            <a:off x="548640" y="397764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PM：村上彩花（DX推進部）　|　2026年3月3日　|　キックオフミーティング</a:t>
            </a:r>
            <a:endParaRPr lang="en-US" sz="1000" dirty="0"/>
          </a:p>
        </p:txBody>
      </p:sp>
      <p:sp>
        <p:nvSpPr>
          <p:cNvPr id="11" name="Text 8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/ 10</a:t>
            </a:r>
            <a:endParaRPr lang="en-US" sz="800" dirty="0"/>
          </a:p>
        </p:txBody>
      </p:sp>
      <p:sp>
        <p:nvSpPr>
          <p:cNvPr id="12" name="Text 9"/>
          <p:cNvSpPr/>
          <p:nvPr/>
        </p:nvSpPr>
        <p:spPr>
          <a:xfrm>
            <a:off x="457200" y="4773168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NEXUS  |  Confidential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1E1B4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" cy="514350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27432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直近2週間のアクション：3月17日までに全項目完了を目指す</a:t>
            </a:r>
            <a:endParaRPr lang="en-US" sz="2200" dirty="0"/>
          </a:p>
        </p:txBody>
      </p:sp>
      <p:graphicFrame>
        <p:nvGraphicFramePr>
          <p:cNvPr id="11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960120"/>
          <a:ext cx="8595360" cy="914400"/>
        </p:xfrm>
        <a:graphic>
          <a:graphicData uri="http://schemas.openxmlformats.org/drawingml/2006/table">
            <a:tbl>
              <a:tblPr/>
              <a:tblGrid>
                <a:gridCol w="365760"/>
                <a:gridCol w="3291840"/>
                <a:gridCol w="1463040"/>
                <a:gridCol w="731520"/>
                <a:gridCol w="822960"/>
              </a:tblGrid>
              <a:tr h="27432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#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66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アクション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66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担当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66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期限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66F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状態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366F1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Jiraプロジェクト作成・チーム招待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村上（PM）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3/5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F59E0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着手中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F44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Slack #nexus-pj チャンネル開設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F4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小林（PMO）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F4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3/5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F4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10B98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完了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F44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ベンダーNDA・セキュリティ覚書の締結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法務＋PM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3/7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EF44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未着手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F44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既存ポータルの現状分析レポート作成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F4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開発チーム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F4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3/10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F4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EF44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未着手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F44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ヒアリング対象者のリストアップ・日程調整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佐藤PO＋PM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3/10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EF44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未着手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F44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開発環境（AWS）のプロビジョニング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F4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インフラチーム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F4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3/14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F4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EF44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未着手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F44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データプロファイリング開始（既存DB）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DBA＋開発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3/17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EF44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未着手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F44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第1回ヒアリング実施（CS部門）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F4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PM＋PO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F4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94A3B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3/17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F44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EF4444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未着手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2D3A5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E2F44"/>
                    </a:solidFill>
                  </a:tcPr>
                </a:tc>
              </a:tr>
            </a:tbl>
          </a:graphicData>
        </a:graphic>
      </p:graphicFrame>
      <p:sp>
        <p:nvSpPr>
          <p:cNvPr id="5" name="Shape 2"/>
          <p:cNvSpPr/>
          <p:nvPr/>
        </p:nvSpPr>
        <p:spPr>
          <a:xfrm>
            <a:off x="457200" y="4297680"/>
            <a:ext cx="8229600" cy="13716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6" name="Text 3"/>
          <p:cNvSpPr/>
          <p:nvPr/>
        </p:nvSpPr>
        <p:spPr>
          <a:xfrm>
            <a:off x="457200" y="438912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A78BF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次回定例：2026年3月10日（水）15:00 ─ 上記 #1〜#5 の完了確認 &amp; ヒアリング計画の詳細化</a:t>
            </a:r>
            <a:endParaRPr lang="en-US" sz="1100" dirty="0"/>
          </a:p>
        </p:txBody>
      </p:sp>
      <p:sp>
        <p:nvSpPr>
          <p:cNvPr id="7" name="Text 4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/ 10</a:t>
            </a:r>
            <a:endParaRPr lang="en-US" sz="800" dirty="0"/>
          </a:p>
        </p:txBody>
      </p:sp>
      <p:sp>
        <p:nvSpPr>
          <p:cNvPr id="8" name="Text 5"/>
          <p:cNvSpPr/>
          <p:nvPr/>
        </p:nvSpPr>
        <p:spPr>
          <a:xfrm>
            <a:off x="457200" y="4773168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NEXUS  |  Confidential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老朽化ポータルが顧客体験と業務効率の双方を阻害している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457200" y="960120"/>
            <a:ext cx="3977640" cy="22860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457200" y="960120"/>
            <a:ext cx="54864" cy="2286000"/>
          </a:xfrm>
          <a:prstGeom prst="rect">
            <a:avLst/>
          </a:prstGeom>
          <a:solidFill>
            <a:srgbClr val="EF4444"/>
          </a:solidFill>
          <a:ln/>
        </p:spPr>
      </p:sp>
      <p:sp>
        <p:nvSpPr>
          <p:cNvPr id="5" name="Shape 3"/>
          <p:cNvSpPr/>
          <p:nvPr/>
        </p:nvSpPr>
        <p:spPr>
          <a:xfrm>
            <a:off x="640080" y="1097280"/>
            <a:ext cx="457200" cy="457200"/>
          </a:xfrm>
          <a:prstGeom prst="ellipse">
            <a:avLst/>
          </a:prstGeom>
          <a:solidFill>
            <a:srgbClr val="F5F3FF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0664" y="1197864"/>
            <a:ext cx="256032" cy="256032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1234440" y="114300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EF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なぜやるか（背景）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685800" y="1554480"/>
            <a:ext cx="356616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現行ポータルは2017年構築、技術的負債が累積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問合せの65%が「FAQ/マニュアルで解決可能」な内容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平均対応時間4.2時間 → 顧客NPS ▲12pt低下（前年比）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サポート人件費が年間1.8億円、増員余地なし</a:t>
            </a:r>
            <a:endParaRPr lang="en-US" sz="1100" dirty="0"/>
          </a:p>
        </p:txBody>
      </p:sp>
      <p:sp>
        <p:nvSpPr>
          <p:cNvPr id="9" name="Shape 6"/>
          <p:cNvSpPr/>
          <p:nvPr/>
        </p:nvSpPr>
        <p:spPr>
          <a:xfrm>
            <a:off x="4709160" y="960120"/>
            <a:ext cx="3977640" cy="22860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4709160" y="960120"/>
            <a:ext cx="54864" cy="228600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11" name="Shape 8"/>
          <p:cNvSpPr/>
          <p:nvPr/>
        </p:nvSpPr>
        <p:spPr>
          <a:xfrm>
            <a:off x="4892040" y="1097280"/>
            <a:ext cx="457200" cy="457200"/>
          </a:xfrm>
          <a:prstGeom prst="ellipse">
            <a:avLst/>
          </a:prstGeom>
          <a:solidFill>
            <a:srgbClr val="F5F3FF"/>
          </a:solidFill>
          <a:ln/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92624" y="1197864"/>
            <a:ext cx="256032" cy="256032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5486400" y="114300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0B98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達成したい状態（目的）</a:t>
            </a:r>
            <a:endParaRPr lang="en-US" sz="1400" dirty="0"/>
          </a:p>
        </p:txBody>
      </p:sp>
      <p:sp>
        <p:nvSpPr>
          <p:cNvPr id="14" name="Text 10"/>
          <p:cNvSpPr/>
          <p:nvPr/>
        </p:nvSpPr>
        <p:spPr>
          <a:xfrm>
            <a:off x="4937760" y="1554480"/>
            <a:ext cx="3566160" cy="1554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顧客の自己解決率を30% → 70%に引き上げ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問合せ対応時間を4.2h → 2.0h以下に短縮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年間サポートコストを6,000万円削減</a:t>
            </a:r>
            <a:endParaRPr lang="en-US" sz="11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NPS +40以上を2027年Q1までに達成</a:t>
            </a:r>
            <a:endParaRPr lang="en-US" sz="1100" dirty="0"/>
          </a:p>
        </p:txBody>
      </p:sp>
      <p:sp>
        <p:nvSpPr>
          <p:cNvPr id="15" name="Shape 11"/>
          <p:cNvSpPr/>
          <p:nvPr/>
        </p:nvSpPr>
        <p:spPr>
          <a:xfrm>
            <a:off x="457200" y="3474720"/>
            <a:ext cx="822960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457200" y="3474720"/>
            <a:ext cx="8229600" cy="4572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17" name="Text 13"/>
          <p:cNvSpPr/>
          <p:nvPr/>
        </p:nvSpPr>
        <p:spPr>
          <a:xfrm>
            <a:off x="640080" y="356616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成功基準（プロジェクト完了時に測定）</a:t>
            </a:r>
            <a:endParaRPr lang="en-US" sz="1200" dirty="0"/>
          </a:p>
        </p:txBody>
      </p:sp>
      <p:sp>
        <p:nvSpPr>
          <p:cNvPr id="18" name="Text 14"/>
          <p:cNvSpPr/>
          <p:nvPr/>
        </p:nvSpPr>
        <p:spPr>
          <a:xfrm>
            <a:off x="640080" y="3886200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自己解決率</a:t>
            </a:r>
            <a:endParaRPr lang="en-US" sz="900" dirty="0"/>
          </a:p>
        </p:txBody>
      </p:sp>
      <p:sp>
        <p:nvSpPr>
          <p:cNvPr id="19" name="Text 15"/>
          <p:cNvSpPr/>
          <p:nvPr/>
        </p:nvSpPr>
        <p:spPr>
          <a:xfrm>
            <a:off x="640080" y="406908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70%以上</a:t>
            </a:r>
            <a:endParaRPr lang="en-US" sz="1400" dirty="0"/>
          </a:p>
        </p:txBody>
      </p:sp>
      <p:sp>
        <p:nvSpPr>
          <p:cNvPr id="20" name="Text 16"/>
          <p:cNvSpPr/>
          <p:nvPr/>
        </p:nvSpPr>
        <p:spPr>
          <a:xfrm>
            <a:off x="640080" y="4297680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ポータルログ分析</a:t>
            </a:r>
            <a:endParaRPr lang="en-US" sz="800" dirty="0"/>
          </a:p>
        </p:txBody>
      </p:sp>
      <p:sp>
        <p:nvSpPr>
          <p:cNvPr id="21" name="Text 17"/>
          <p:cNvSpPr/>
          <p:nvPr/>
        </p:nvSpPr>
        <p:spPr>
          <a:xfrm>
            <a:off x="2651760" y="3886200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平均対応時間</a:t>
            </a:r>
            <a:endParaRPr lang="en-US" sz="900" dirty="0"/>
          </a:p>
        </p:txBody>
      </p:sp>
      <p:sp>
        <p:nvSpPr>
          <p:cNvPr id="22" name="Text 18"/>
          <p:cNvSpPr/>
          <p:nvPr/>
        </p:nvSpPr>
        <p:spPr>
          <a:xfrm>
            <a:off x="2651760" y="406908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2.0時間以下</a:t>
            </a:r>
            <a:endParaRPr lang="en-US" sz="1400" dirty="0"/>
          </a:p>
        </p:txBody>
      </p:sp>
      <p:sp>
        <p:nvSpPr>
          <p:cNvPr id="23" name="Text 19"/>
          <p:cNvSpPr/>
          <p:nvPr/>
        </p:nvSpPr>
        <p:spPr>
          <a:xfrm>
            <a:off x="2651760" y="4297680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Zendesk集計</a:t>
            </a:r>
            <a:endParaRPr lang="en-US" sz="800" dirty="0"/>
          </a:p>
        </p:txBody>
      </p:sp>
      <p:sp>
        <p:nvSpPr>
          <p:cNvPr id="24" name="Text 20"/>
          <p:cNvSpPr/>
          <p:nvPr/>
        </p:nvSpPr>
        <p:spPr>
          <a:xfrm>
            <a:off x="4663440" y="3886200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コスト削減</a:t>
            </a:r>
            <a:endParaRPr lang="en-US" sz="900" dirty="0"/>
          </a:p>
        </p:txBody>
      </p:sp>
      <p:sp>
        <p:nvSpPr>
          <p:cNvPr id="25" name="Text 21"/>
          <p:cNvSpPr/>
          <p:nvPr/>
        </p:nvSpPr>
        <p:spPr>
          <a:xfrm>
            <a:off x="4663440" y="406908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年6,000万円</a:t>
            </a:r>
            <a:endParaRPr lang="en-US" sz="1400" dirty="0"/>
          </a:p>
        </p:txBody>
      </p:sp>
      <p:sp>
        <p:nvSpPr>
          <p:cNvPr id="26" name="Text 22"/>
          <p:cNvSpPr/>
          <p:nvPr/>
        </p:nvSpPr>
        <p:spPr>
          <a:xfrm>
            <a:off x="4663440" y="4297680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人件費・外注費比較</a:t>
            </a:r>
            <a:endParaRPr lang="en-US" sz="800" dirty="0"/>
          </a:p>
        </p:txBody>
      </p:sp>
      <p:sp>
        <p:nvSpPr>
          <p:cNvPr id="27" name="Text 23"/>
          <p:cNvSpPr/>
          <p:nvPr/>
        </p:nvSpPr>
        <p:spPr>
          <a:xfrm>
            <a:off x="6675120" y="3886200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NPS</a:t>
            </a:r>
            <a:endParaRPr lang="en-US" sz="900" dirty="0"/>
          </a:p>
        </p:txBody>
      </p:sp>
      <p:sp>
        <p:nvSpPr>
          <p:cNvPr id="28" name="Text 24"/>
          <p:cNvSpPr/>
          <p:nvPr/>
        </p:nvSpPr>
        <p:spPr>
          <a:xfrm>
            <a:off x="6675120" y="406908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+40以上</a:t>
            </a:r>
            <a:endParaRPr lang="en-US" sz="1400" dirty="0"/>
          </a:p>
        </p:txBody>
      </p:sp>
      <p:sp>
        <p:nvSpPr>
          <p:cNvPr id="29" name="Text 25"/>
          <p:cNvSpPr/>
          <p:nvPr/>
        </p:nvSpPr>
        <p:spPr>
          <a:xfrm>
            <a:off x="6675120" y="4297680"/>
            <a:ext cx="182880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四半期アンケート</a:t>
            </a:r>
            <a:endParaRPr lang="en-US" sz="800" dirty="0"/>
          </a:p>
        </p:txBody>
      </p:sp>
      <p:sp>
        <p:nvSpPr>
          <p:cNvPr id="30" name="Text 26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10</a:t>
            </a:r>
            <a:endParaRPr lang="en-US" sz="800" dirty="0"/>
          </a:p>
        </p:txBody>
      </p:sp>
      <p:sp>
        <p:nvSpPr>
          <p:cNvPr id="31" name="Text 27"/>
          <p:cNvSpPr/>
          <p:nvPr/>
        </p:nvSpPr>
        <p:spPr>
          <a:xfrm>
            <a:off x="457200" y="4773168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NEXUS  |  Confidential</a:t>
            </a:r>
            <a:endParaRPr lang="en-US" sz="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スコープ：新ポータル＋API基盤＋データ移行を含み、基幹改修は除外</a:t>
            </a:r>
            <a:endParaRPr lang="en-US" sz="20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914400"/>
          <a:ext cx="8595360" cy="914400"/>
        </p:xfrm>
        <a:graphic>
          <a:graphicData uri="http://schemas.openxmlformats.org/drawingml/2006/table">
            <a:tbl>
              <a:tblPr/>
              <a:tblGrid>
                <a:gridCol w="1188720"/>
                <a:gridCol w="2560320"/>
                <a:gridCol w="548640"/>
                <a:gridCol w="2560320"/>
                <a:gridCol w="548640"/>
              </a:tblGrid>
              <a:tr h="32004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カテゴリ</a:t>
                      </a:r>
                      <a:endParaRPr lang="en-US" sz="11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2E8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スコープ内（In）</a:t>
                      </a:r>
                      <a:endParaRPr lang="en-US" sz="11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2E8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判定</a:t>
                      </a:r>
                      <a:endParaRPr lang="en-US" sz="11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2E8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スコープ外（Out）</a:t>
                      </a:r>
                      <a:endParaRPr lang="en-US" sz="11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2E8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判定</a:t>
                      </a:r>
                      <a:endParaRPr lang="en-US" sz="11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2E81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フロントエンド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新カスタマーポータルUI（レスポンシブ）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10B981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IN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社内管理画面の全面刷新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EF4444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OUT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バックエンド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API基盤（REST/GraphQL）構築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10B981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IN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基幹システム（SAP）側の改修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EF4444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OUT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データ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既存ポータルからのデータ移行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10B981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IN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過去5年超の履歴データ移行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EF4444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OUT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AI/チャットボット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FAQ自動応答ボット（GPT連携）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10B981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IN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音声対応・電話自動応答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EF4444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OUT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インフラ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AWS環境構築・CI/CD整備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10B981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IN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オンプレミスへのデプロイ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EF4444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OUT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研修/運用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運用マニュアル・研修3回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10B981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IN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24/365有人サポート体制構築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EF4444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OUT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  <a:tr h="384048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セキュリティ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脆弱性診断・ペネトレーションテスト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10B981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IN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SOC2認証取得（別プロジェクト）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EF4444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OUT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Shape 1"/>
          <p:cNvSpPr/>
          <p:nvPr/>
        </p:nvSpPr>
        <p:spPr>
          <a:xfrm>
            <a:off x="457200" y="4251960"/>
            <a:ext cx="822960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5" name="Shape 2"/>
          <p:cNvSpPr/>
          <p:nvPr/>
        </p:nvSpPr>
        <p:spPr>
          <a:xfrm>
            <a:off x="457200" y="4251960"/>
            <a:ext cx="54864" cy="50292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6" name="Text 3"/>
          <p:cNvSpPr/>
          <p:nvPr/>
        </p:nvSpPr>
        <p:spPr>
          <a:xfrm>
            <a:off x="685800" y="4297680"/>
            <a:ext cx="7772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59E0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スコープ変更ルール：</a:t>
            </a:r>
            <a:pPr indent="0" marL="0">
              <a:buNone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変更要望はCR（Change Request）を起票し、ステアリングコミッティで承認後に反映。工数5人日超の変更は予算・スケジュール再見積もり必須。</a:t>
            </a:r>
            <a:endParaRPr lang="en-US" sz="1100" dirty="0"/>
          </a:p>
        </p:txBody>
      </p:sp>
      <p:sp>
        <p:nvSpPr>
          <p:cNvPr id="7" name="Text 4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10</a:t>
            </a:r>
            <a:endParaRPr lang="en-US" sz="800" dirty="0"/>
          </a:p>
        </p:txBody>
      </p:sp>
      <p:sp>
        <p:nvSpPr>
          <p:cNvPr id="8" name="Text 5"/>
          <p:cNvSpPr/>
          <p:nvPr/>
        </p:nvSpPr>
        <p:spPr>
          <a:xfrm>
            <a:off x="457200" y="4773168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NEXUS  |  Confidential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7つの成果物を段階的にデリバリー、各フェーズ末に完了判定</a:t>
            </a:r>
            <a:endParaRPr lang="en-US" sz="2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914400"/>
          <a:ext cx="8595360" cy="914400"/>
        </p:xfrm>
        <a:graphic>
          <a:graphicData uri="http://schemas.openxmlformats.org/drawingml/2006/table">
            <a:tbl>
              <a:tblPr/>
              <a:tblGrid>
                <a:gridCol w="457200"/>
                <a:gridCol w="1828800"/>
                <a:gridCol w="2926080"/>
                <a:gridCol w="1097280"/>
                <a:gridCol w="1097280"/>
              </a:tblGrid>
              <a:tr h="30175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#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2E8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成果物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2E8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完了定義（DoD）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2E8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納期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2E8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承認者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2E81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要件定義書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ステアリングコミッティ承認済み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4月末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鈴木部長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UIデザインモックアップ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ユーザーテスト完了・修正反映済み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5月中旬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佐藤課長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API基盤（本番環境）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全APIのE2Eテスト通過・性能要件充足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7月末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技術リード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新カスタマーポータル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UAT完了・残バグ0件（Critical/Major）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9月中旬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鈴木部長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AIチャットボット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正答率85%以上・応答3秒以内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9月中旬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CS責任者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移行済みデータ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データ整合性検証100%通過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9月末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DBA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運用マニュアル・研修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研修3回実施・理解度テスト80%以上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10月初旬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CS責任者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Shape 1"/>
          <p:cNvSpPr/>
          <p:nvPr/>
        </p:nvSpPr>
        <p:spPr>
          <a:xfrm>
            <a:off x="457200" y="3886200"/>
            <a:ext cx="8229600" cy="822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5" name="Shape 2"/>
          <p:cNvSpPr/>
          <p:nvPr/>
        </p:nvSpPr>
        <p:spPr>
          <a:xfrm>
            <a:off x="457200" y="3886200"/>
            <a:ext cx="8229600" cy="4572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6" name="Text 3"/>
          <p:cNvSpPr/>
          <p:nvPr/>
        </p:nvSpPr>
        <p:spPr>
          <a:xfrm>
            <a:off x="640080" y="397764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完了判定プロセス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640080" y="4206240"/>
            <a:ext cx="78638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各成果物はDoDに基づき承認者がレビュー → 承認 or 差戻し</a:t>
            </a:r>
            <a:endParaRPr lang="en-US" sz="10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差戻しは理由を明記し3営業日以内に再提出。2回以上の差戻しはステアリングにエスカレーション</a:t>
            </a:r>
            <a:endParaRPr lang="en-US" sz="1000" dirty="0"/>
          </a:p>
        </p:txBody>
      </p:sp>
      <p:sp>
        <p:nvSpPr>
          <p:cNvPr id="8" name="Text 5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10</a:t>
            </a:r>
            <a:endParaRPr lang="en-US" sz="800" dirty="0"/>
          </a:p>
        </p:txBody>
      </p:sp>
      <p:sp>
        <p:nvSpPr>
          <p:cNvPr id="9" name="Text 6"/>
          <p:cNvSpPr/>
          <p:nvPr/>
        </p:nvSpPr>
        <p:spPr>
          <a:xfrm>
            <a:off x="457200" y="4773168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NEXUS  |  Confidential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8ヶ月を4フェーズで進行、6月末にGo/No-Goゲートを設置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1965960" y="960120"/>
            <a:ext cx="845820" cy="292608"/>
          </a:xfrm>
          <a:prstGeom prst="rect">
            <a:avLst/>
          </a:prstGeom>
          <a:solidFill>
            <a:srgbClr val="312E81"/>
          </a:solidFill>
          <a:ln/>
        </p:spPr>
      </p:sp>
      <p:sp>
        <p:nvSpPr>
          <p:cNvPr id="4" name="Text 2"/>
          <p:cNvSpPr/>
          <p:nvPr/>
        </p:nvSpPr>
        <p:spPr>
          <a:xfrm>
            <a:off x="1965960" y="960120"/>
            <a:ext cx="8458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3月</a:t>
            </a:r>
            <a:endParaRPr lang="en-US" sz="900" dirty="0"/>
          </a:p>
        </p:txBody>
      </p:sp>
      <p:sp>
        <p:nvSpPr>
          <p:cNvPr id="5" name="Shape 3"/>
          <p:cNvSpPr/>
          <p:nvPr/>
        </p:nvSpPr>
        <p:spPr>
          <a:xfrm>
            <a:off x="2811780" y="960120"/>
            <a:ext cx="845820" cy="292608"/>
          </a:xfrm>
          <a:prstGeom prst="rect">
            <a:avLst/>
          </a:prstGeom>
          <a:solidFill>
            <a:srgbClr val="1E1B4B"/>
          </a:solidFill>
          <a:ln/>
        </p:spPr>
      </p:sp>
      <p:sp>
        <p:nvSpPr>
          <p:cNvPr id="6" name="Text 4"/>
          <p:cNvSpPr/>
          <p:nvPr/>
        </p:nvSpPr>
        <p:spPr>
          <a:xfrm>
            <a:off x="2811780" y="960120"/>
            <a:ext cx="8458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4月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3657600" y="960120"/>
            <a:ext cx="845820" cy="292608"/>
          </a:xfrm>
          <a:prstGeom prst="rect">
            <a:avLst/>
          </a:prstGeom>
          <a:solidFill>
            <a:srgbClr val="312E81"/>
          </a:solidFill>
          <a:ln/>
        </p:spPr>
      </p:sp>
      <p:sp>
        <p:nvSpPr>
          <p:cNvPr id="8" name="Text 6"/>
          <p:cNvSpPr/>
          <p:nvPr/>
        </p:nvSpPr>
        <p:spPr>
          <a:xfrm>
            <a:off x="3657600" y="960120"/>
            <a:ext cx="8458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5月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4503420" y="960120"/>
            <a:ext cx="845820" cy="292608"/>
          </a:xfrm>
          <a:prstGeom prst="rect">
            <a:avLst/>
          </a:prstGeom>
          <a:solidFill>
            <a:srgbClr val="1E1B4B"/>
          </a:solidFill>
          <a:ln/>
        </p:spPr>
      </p:sp>
      <p:sp>
        <p:nvSpPr>
          <p:cNvPr id="10" name="Text 8"/>
          <p:cNvSpPr/>
          <p:nvPr/>
        </p:nvSpPr>
        <p:spPr>
          <a:xfrm>
            <a:off x="4503420" y="960120"/>
            <a:ext cx="8458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6月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5349240" y="960120"/>
            <a:ext cx="845820" cy="292608"/>
          </a:xfrm>
          <a:prstGeom prst="rect">
            <a:avLst/>
          </a:prstGeom>
          <a:solidFill>
            <a:srgbClr val="312E81"/>
          </a:solidFill>
          <a:ln/>
        </p:spPr>
      </p:sp>
      <p:sp>
        <p:nvSpPr>
          <p:cNvPr id="12" name="Text 10"/>
          <p:cNvSpPr/>
          <p:nvPr/>
        </p:nvSpPr>
        <p:spPr>
          <a:xfrm>
            <a:off x="5349240" y="960120"/>
            <a:ext cx="8458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7月</a:t>
            </a:r>
            <a:endParaRPr lang="en-US" sz="900" dirty="0"/>
          </a:p>
        </p:txBody>
      </p:sp>
      <p:sp>
        <p:nvSpPr>
          <p:cNvPr id="13" name="Shape 11"/>
          <p:cNvSpPr/>
          <p:nvPr/>
        </p:nvSpPr>
        <p:spPr>
          <a:xfrm>
            <a:off x="6195060" y="960120"/>
            <a:ext cx="845820" cy="292608"/>
          </a:xfrm>
          <a:prstGeom prst="rect">
            <a:avLst/>
          </a:prstGeom>
          <a:solidFill>
            <a:srgbClr val="1E1B4B"/>
          </a:solidFill>
          <a:ln/>
        </p:spPr>
      </p:sp>
      <p:sp>
        <p:nvSpPr>
          <p:cNvPr id="14" name="Text 12"/>
          <p:cNvSpPr/>
          <p:nvPr/>
        </p:nvSpPr>
        <p:spPr>
          <a:xfrm>
            <a:off x="6195060" y="960120"/>
            <a:ext cx="8458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8月</a:t>
            </a:r>
            <a:endParaRPr lang="en-US" sz="900" dirty="0"/>
          </a:p>
        </p:txBody>
      </p:sp>
      <p:sp>
        <p:nvSpPr>
          <p:cNvPr id="15" name="Shape 13"/>
          <p:cNvSpPr/>
          <p:nvPr/>
        </p:nvSpPr>
        <p:spPr>
          <a:xfrm>
            <a:off x="7040880" y="960120"/>
            <a:ext cx="845820" cy="292608"/>
          </a:xfrm>
          <a:prstGeom prst="rect">
            <a:avLst/>
          </a:prstGeom>
          <a:solidFill>
            <a:srgbClr val="312E81"/>
          </a:solidFill>
          <a:ln/>
        </p:spPr>
      </p:sp>
      <p:sp>
        <p:nvSpPr>
          <p:cNvPr id="16" name="Text 14"/>
          <p:cNvSpPr/>
          <p:nvPr/>
        </p:nvSpPr>
        <p:spPr>
          <a:xfrm>
            <a:off x="7040880" y="960120"/>
            <a:ext cx="8458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9月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7886700" y="960120"/>
            <a:ext cx="845820" cy="292608"/>
          </a:xfrm>
          <a:prstGeom prst="rect">
            <a:avLst/>
          </a:prstGeom>
          <a:solidFill>
            <a:srgbClr val="1E1B4B"/>
          </a:solidFill>
          <a:ln/>
        </p:spPr>
      </p:sp>
      <p:sp>
        <p:nvSpPr>
          <p:cNvPr id="18" name="Text 16"/>
          <p:cNvSpPr/>
          <p:nvPr/>
        </p:nvSpPr>
        <p:spPr>
          <a:xfrm>
            <a:off x="7886700" y="960120"/>
            <a:ext cx="8458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10月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74320" y="1344168"/>
            <a:ext cx="1600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1</a:t>
            </a:r>
            <a:endParaRPr lang="en-US" sz="950" dirty="0"/>
          </a:p>
          <a:p>
            <a:pPr indent="0" marL="0">
              <a:buNone/>
            </a:pPr>
            <a:r>
              <a:rPr lang="en-US" sz="9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要件定義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1965960" y="1417320"/>
            <a:ext cx="1691640" cy="347472"/>
          </a:xfrm>
          <a:prstGeom prst="rect">
            <a:avLst/>
          </a:prstGeom>
          <a:solidFill>
            <a:srgbClr val="A78BFA"/>
          </a:solidFill>
          <a:ln/>
        </p:spPr>
      </p:sp>
      <p:sp>
        <p:nvSpPr>
          <p:cNvPr id="21" name="Text 19"/>
          <p:cNvSpPr/>
          <p:nvPr/>
        </p:nvSpPr>
        <p:spPr>
          <a:xfrm>
            <a:off x="2057400" y="1417320"/>
            <a:ext cx="1508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ヒアリング・要件定義書・UIワイヤー</a:t>
            </a:r>
            <a:endParaRPr lang="en-US" sz="800" dirty="0"/>
          </a:p>
        </p:txBody>
      </p:sp>
      <p:sp>
        <p:nvSpPr>
          <p:cNvPr id="22" name="Shape 20"/>
          <p:cNvSpPr/>
          <p:nvPr/>
        </p:nvSpPr>
        <p:spPr>
          <a:xfrm>
            <a:off x="1965960" y="1344168"/>
            <a:ext cx="4572" cy="502920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23" name="Shape 21"/>
          <p:cNvSpPr/>
          <p:nvPr/>
        </p:nvSpPr>
        <p:spPr>
          <a:xfrm>
            <a:off x="2811780" y="1344168"/>
            <a:ext cx="4572" cy="502920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24" name="Shape 22"/>
          <p:cNvSpPr/>
          <p:nvPr/>
        </p:nvSpPr>
        <p:spPr>
          <a:xfrm>
            <a:off x="3657600" y="1344168"/>
            <a:ext cx="4572" cy="502920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25" name="Shape 23"/>
          <p:cNvSpPr/>
          <p:nvPr/>
        </p:nvSpPr>
        <p:spPr>
          <a:xfrm>
            <a:off x="4503420" y="1344168"/>
            <a:ext cx="4572" cy="502920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26" name="Shape 24"/>
          <p:cNvSpPr/>
          <p:nvPr/>
        </p:nvSpPr>
        <p:spPr>
          <a:xfrm>
            <a:off x="5349240" y="1344168"/>
            <a:ext cx="4572" cy="502920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27" name="Shape 25"/>
          <p:cNvSpPr/>
          <p:nvPr/>
        </p:nvSpPr>
        <p:spPr>
          <a:xfrm>
            <a:off x="6195060" y="1344168"/>
            <a:ext cx="4572" cy="502920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28" name="Shape 26"/>
          <p:cNvSpPr/>
          <p:nvPr/>
        </p:nvSpPr>
        <p:spPr>
          <a:xfrm>
            <a:off x="7040880" y="1344168"/>
            <a:ext cx="4572" cy="502920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29" name="Shape 27"/>
          <p:cNvSpPr/>
          <p:nvPr/>
        </p:nvSpPr>
        <p:spPr>
          <a:xfrm>
            <a:off x="7886700" y="1344168"/>
            <a:ext cx="4572" cy="502920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30" name="Text 28"/>
          <p:cNvSpPr/>
          <p:nvPr/>
        </p:nvSpPr>
        <p:spPr>
          <a:xfrm>
            <a:off x="274320" y="1938528"/>
            <a:ext cx="1600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2</a:t>
            </a:r>
            <a:endParaRPr lang="en-US" sz="950" dirty="0"/>
          </a:p>
          <a:p>
            <a:pPr indent="0" marL="0">
              <a:buNone/>
            </a:pPr>
            <a:r>
              <a:rPr lang="en-US" sz="9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設計・開発</a:t>
            </a:r>
            <a:endParaRPr lang="en-US" sz="950" dirty="0"/>
          </a:p>
        </p:txBody>
      </p:sp>
      <p:sp>
        <p:nvSpPr>
          <p:cNvPr id="31" name="Shape 29"/>
          <p:cNvSpPr/>
          <p:nvPr/>
        </p:nvSpPr>
        <p:spPr>
          <a:xfrm>
            <a:off x="3657600" y="2011680"/>
            <a:ext cx="2537460" cy="347472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32" name="Text 30"/>
          <p:cNvSpPr/>
          <p:nvPr/>
        </p:nvSpPr>
        <p:spPr>
          <a:xfrm>
            <a:off x="3749040" y="2011680"/>
            <a:ext cx="23545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API設計・フロント実装・ボット開発</a:t>
            </a:r>
            <a:endParaRPr lang="en-US" sz="800" dirty="0"/>
          </a:p>
        </p:txBody>
      </p:sp>
      <p:sp>
        <p:nvSpPr>
          <p:cNvPr id="33" name="Shape 31"/>
          <p:cNvSpPr/>
          <p:nvPr/>
        </p:nvSpPr>
        <p:spPr>
          <a:xfrm>
            <a:off x="1965960" y="1938528"/>
            <a:ext cx="4572" cy="502920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34" name="Shape 32"/>
          <p:cNvSpPr/>
          <p:nvPr/>
        </p:nvSpPr>
        <p:spPr>
          <a:xfrm>
            <a:off x="2811780" y="1938528"/>
            <a:ext cx="4572" cy="502920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35" name="Shape 33"/>
          <p:cNvSpPr/>
          <p:nvPr/>
        </p:nvSpPr>
        <p:spPr>
          <a:xfrm>
            <a:off x="3657600" y="1938528"/>
            <a:ext cx="4572" cy="502920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36" name="Shape 34"/>
          <p:cNvSpPr/>
          <p:nvPr/>
        </p:nvSpPr>
        <p:spPr>
          <a:xfrm>
            <a:off x="4503420" y="1938528"/>
            <a:ext cx="4572" cy="502920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37" name="Shape 35"/>
          <p:cNvSpPr/>
          <p:nvPr/>
        </p:nvSpPr>
        <p:spPr>
          <a:xfrm>
            <a:off x="5349240" y="1938528"/>
            <a:ext cx="4572" cy="502920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38" name="Shape 36"/>
          <p:cNvSpPr/>
          <p:nvPr/>
        </p:nvSpPr>
        <p:spPr>
          <a:xfrm>
            <a:off x="6195060" y="1938528"/>
            <a:ext cx="4572" cy="502920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39" name="Shape 37"/>
          <p:cNvSpPr/>
          <p:nvPr/>
        </p:nvSpPr>
        <p:spPr>
          <a:xfrm>
            <a:off x="7040880" y="1938528"/>
            <a:ext cx="4572" cy="502920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40" name="Shape 38"/>
          <p:cNvSpPr/>
          <p:nvPr/>
        </p:nvSpPr>
        <p:spPr>
          <a:xfrm>
            <a:off x="7886700" y="1938528"/>
            <a:ext cx="4572" cy="502920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41" name="Text 39"/>
          <p:cNvSpPr/>
          <p:nvPr/>
        </p:nvSpPr>
        <p:spPr>
          <a:xfrm>
            <a:off x="274320" y="2532888"/>
            <a:ext cx="1600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3</a:t>
            </a:r>
            <a:endParaRPr lang="en-US" sz="950" dirty="0"/>
          </a:p>
          <a:p>
            <a:pPr indent="0" marL="0">
              <a:buNone/>
            </a:pPr>
            <a:r>
              <a:rPr lang="en-US" sz="9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テスト・移行</a:t>
            </a:r>
            <a:endParaRPr lang="en-US" sz="950" dirty="0"/>
          </a:p>
        </p:txBody>
      </p:sp>
      <p:sp>
        <p:nvSpPr>
          <p:cNvPr id="42" name="Shape 40"/>
          <p:cNvSpPr/>
          <p:nvPr/>
        </p:nvSpPr>
        <p:spPr>
          <a:xfrm>
            <a:off x="6195060" y="2606040"/>
            <a:ext cx="1691640" cy="347472"/>
          </a:xfrm>
          <a:prstGeom prst="rect">
            <a:avLst/>
          </a:prstGeom>
          <a:solidFill>
            <a:srgbClr val="818CF8"/>
          </a:solidFill>
          <a:ln/>
        </p:spPr>
      </p:sp>
      <p:sp>
        <p:nvSpPr>
          <p:cNvPr id="43" name="Text 41"/>
          <p:cNvSpPr/>
          <p:nvPr/>
        </p:nvSpPr>
        <p:spPr>
          <a:xfrm>
            <a:off x="6286500" y="2606040"/>
            <a:ext cx="1508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結合テスト・UAT・データ移行・脆弱性診断</a:t>
            </a:r>
            <a:endParaRPr lang="en-US" sz="800" dirty="0"/>
          </a:p>
        </p:txBody>
      </p:sp>
      <p:sp>
        <p:nvSpPr>
          <p:cNvPr id="44" name="Shape 42"/>
          <p:cNvSpPr/>
          <p:nvPr/>
        </p:nvSpPr>
        <p:spPr>
          <a:xfrm>
            <a:off x="1965960" y="2532888"/>
            <a:ext cx="4572" cy="502920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45" name="Shape 43"/>
          <p:cNvSpPr/>
          <p:nvPr/>
        </p:nvSpPr>
        <p:spPr>
          <a:xfrm>
            <a:off x="2811780" y="2532888"/>
            <a:ext cx="4572" cy="502920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46" name="Shape 44"/>
          <p:cNvSpPr/>
          <p:nvPr/>
        </p:nvSpPr>
        <p:spPr>
          <a:xfrm>
            <a:off x="3657600" y="2532888"/>
            <a:ext cx="4572" cy="502920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47" name="Shape 45"/>
          <p:cNvSpPr/>
          <p:nvPr/>
        </p:nvSpPr>
        <p:spPr>
          <a:xfrm>
            <a:off x="4503420" y="2532888"/>
            <a:ext cx="4572" cy="502920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48" name="Shape 46"/>
          <p:cNvSpPr/>
          <p:nvPr/>
        </p:nvSpPr>
        <p:spPr>
          <a:xfrm>
            <a:off x="5349240" y="2532888"/>
            <a:ext cx="4572" cy="502920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49" name="Shape 47"/>
          <p:cNvSpPr/>
          <p:nvPr/>
        </p:nvSpPr>
        <p:spPr>
          <a:xfrm>
            <a:off x="6195060" y="2532888"/>
            <a:ext cx="4572" cy="502920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50" name="Shape 48"/>
          <p:cNvSpPr/>
          <p:nvPr/>
        </p:nvSpPr>
        <p:spPr>
          <a:xfrm>
            <a:off x="7040880" y="2532888"/>
            <a:ext cx="4572" cy="502920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51" name="Shape 49"/>
          <p:cNvSpPr/>
          <p:nvPr/>
        </p:nvSpPr>
        <p:spPr>
          <a:xfrm>
            <a:off x="7886700" y="2532888"/>
            <a:ext cx="4572" cy="502920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52" name="Text 50"/>
          <p:cNvSpPr/>
          <p:nvPr/>
        </p:nvSpPr>
        <p:spPr>
          <a:xfrm>
            <a:off x="274320" y="3127248"/>
            <a:ext cx="1600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Phase 4</a:t>
            </a:r>
            <a:endParaRPr lang="en-US" sz="950" dirty="0"/>
          </a:p>
          <a:p>
            <a:pPr indent="0" marL="0">
              <a:buNone/>
            </a:pPr>
            <a:r>
              <a:rPr lang="en-US" sz="95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リリース・定着</a:t>
            </a:r>
            <a:endParaRPr lang="en-US" sz="950" dirty="0"/>
          </a:p>
        </p:txBody>
      </p:sp>
      <p:sp>
        <p:nvSpPr>
          <p:cNvPr id="53" name="Shape 51"/>
          <p:cNvSpPr/>
          <p:nvPr/>
        </p:nvSpPr>
        <p:spPr>
          <a:xfrm>
            <a:off x="7886700" y="3200400"/>
            <a:ext cx="845820" cy="347472"/>
          </a:xfrm>
          <a:prstGeom prst="rect">
            <a:avLst/>
          </a:prstGeom>
          <a:solidFill>
            <a:srgbClr val="312E81"/>
          </a:solidFill>
          <a:ln/>
        </p:spPr>
      </p:sp>
      <p:sp>
        <p:nvSpPr>
          <p:cNvPr id="54" name="Text 52"/>
          <p:cNvSpPr/>
          <p:nvPr/>
        </p:nvSpPr>
        <p:spPr>
          <a:xfrm>
            <a:off x="7978140" y="3200400"/>
            <a:ext cx="6629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段階的リリース・研修・ハイパーケア</a:t>
            </a:r>
            <a:endParaRPr lang="en-US" sz="800" dirty="0"/>
          </a:p>
        </p:txBody>
      </p:sp>
      <p:sp>
        <p:nvSpPr>
          <p:cNvPr id="55" name="Shape 53"/>
          <p:cNvSpPr/>
          <p:nvPr/>
        </p:nvSpPr>
        <p:spPr>
          <a:xfrm>
            <a:off x="1965960" y="3127248"/>
            <a:ext cx="4572" cy="502920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56" name="Shape 54"/>
          <p:cNvSpPr/>
          <p:nvPr/>
        </p:nvSpPr>
        <p:spPr>
          <a:xfrm>
            <a:off x="2811780" y="3127248"/>
            <a:ext cx="4572" cy="502920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57" name="Shape 55"/>
          <p:cNvSpPr/>
          <p:nvPr/>
        </p:nvSpPr>
        <p:spPr>
          <a:xfrm>
            <a:off x="3657600" y="3127248"/>
            <a:ext cx="4572" cy="502920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58" name="Shape 56"/>
          <p:cNvSpPr/>
          <p:nvPr/>
        </p:nvSpPr>
        <p:spPr>
          <a:xfrm>
            <a:off x="4503420" y="3127248"/>
            <a:ext cx="4572" cy="502920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59" name="Shape 57"/>
          <p:cNvSpPr/>
          <p:nvPr/>
        </p:nvSpPr>
        <p:spPr>
          <a:xfrm>
            <a:off x="5349240" y="3127248"/>
            <a:ext cx="4572" cy="502920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60" name="Shape 58"/>
          <p:cNvSpPr/>
          <p:nvPr/>
        </p:nvSpPr>
        <p:spPr>
          <a:xfrm>
            <a:off x="6195060" y="3127248"/>
            <a:ext cx="4572" cy="502920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61" name="Shape 59"/>
          <p:cNvSpPr/>
          <p:nvPr/>
        </p:nvSpPr>
        <p:spPr>
          <a:xfrm>
            <a:off x="7040880" y="3127248"/>
            <a:ext cx="4572" cy="502920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62" name="Shape 60"/>
          <p:cNvSpPr/>
          <p:nvPr/>
        </p:nvSpPr>
        <p:spPr>
          <a:xfrm>
            <a:off x="7886700" y="3127248"/>
            <a:ext cx="4572" cy="502920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63" name="Shape 61"/>
          <p:cNvSpPr/>
          <p:nvPr/>
        </p:nvSpPr>
        <p:spPr>
          <a:xfrm>
            <a:off x="1965960" y="3813048"/>
            <a:ext cx="6766560" cy="13716"/>
          </a:xfrm>
          <a:prstGeom prst="rect">
            <a:avLst/>
          </a:prstGeom>
          <a:solidFill>
            <a:srgbClr val="94A3B8"/>
          </a:solidFill>
          <a:ln/>
        </p:spPr>
      </p:sp>
      <p:sp>
        <p:nvSpPr>
          <p:cNvPr id="64" name="Shape 62"/>
          <p:cNvSpPr/>
          <p:nvPr/>
        </p:nvSpPr>
        <p:spPr>
          <a:xfrm>
            <a:off x="1883664" y="3730752"/>
            <a:ext cx="182880" cy="182880"/>
          </a:xfrm>
          <a:prstGeom prst="ellipse">
            <a:avLst/>
          </a:prstGeom>
          <a:solidFill>
            <a:srgbClr val="6366F1"/>
          </a:solidFill>
          <a:ln/>
        </p:spPr>
      </p:sp>
      <p:sp>
        <p:nvSpPr>
          <p:cNvPr id="65" name="Text 63"/>
          <p:cNvSpPr/>
          <p:nvPr/>
        </p:nvSpPr>
        <p:spPr>
          <a:xfrm>
            <a:off x="1600200" y="3922776"/>
            <a:ext cx="7772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6366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</a:t>
            </a:r>
            <a:endParaRPr lang="en-US" sz="750" dirty="0"/>
          </a:p>
        </p:txBody>
      </p:sp>
      <p:sp>
        <p:nvSpPr>
          <p:cNvPr id="66" name="Shape 64"/>
          <p:cNvSpPr/>
          <p:nvPr/>
        </p:nvSpPr>
        <p:spPr>
          <a:xfrm>
            <a:off x="3575304" y="3730752"/>
            <a:ext cx="182880" cy="182880"/>
          </a:xfrm>
          <a:prstGeom prst="ellipse">
            <a:avLst/>
          </a:prstGeom>
          <a:solidFill>
            <a:srgbClr val="6366F1"/>
          </a:solidFill>
          <a:ln/>
        </p:spPr>
      </p:sp>
      <p:sp>
        <p:nvSpPr>
          <p:cNvPr id="67" name="Text 65"/>
          <p:cNvSpPr/>
          <p:nvPr/>
        </p:nvSpPr>
        <p:spPr>
          <a:xfrm>
            <a:off x="3291840" y="3922776"/>
            <a:ext cx="7772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6366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要件Fix</a:t>
            </a:r>
            <a:endParaRPr lang="en-US" sz="750" dirty="0"/>
          </a:p>
        </p:txBody>
      </p:sp>
      <p:sp>
        <p:nvSpPr>
          <p:cNvPr id="68" name="Shape 66"/>
          <p:cNvSpPr/>
          <p:nvPr/>
        </p:nvSpPr>
        <p:spPr>
          <a:xfrm>
            <a:off x="6112764" y="3730752"/>
            <a:ext cx="182880" cy="182880"/>
          </a:xfrm>
          <a:prstGeom prst="ellipse">
            <a:avLst/>
          </a:prstGeom>
          <a:solidFill>
            <a:srgbClr val="6366F1"/>
          </a:solidFill>
          <a:ln/>
        </p:spPr>
      </p:sp>
      <p:sp>
        <p:nvSpPr>
          <p:cNvPr id="69" name="Text 67"/>
          <p:cNvSpPr/>
          <p:nvPr/>
        </p:nvSpPr>
        <p:spPr>
          <a:xfrm>
            <a:off x="5829300" y="3922776"/>
            <a:ext cx="7772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6366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Go/No-Go</a:t>
            </a:r>
            <a:endParaRPr lang="en-US" sz="750" dirty="0"/>
          </a:p>
        </p:txBody>
      </p:sp>
      <p:sp>
        <p:nvSpPr>
          <p:cNvPr id="70" name="Shape 68"/>
          <p:cNvSpPr/>
          <p:nvPr/>
        </p:nvSpPr>
        <p:spPr>
          <a:xfrm>
            <a:off x="7804404" y="3730752"/>
            <a:ext cx="182880" cy="182880"/>
          </a:xfrm>
          <a:prstGeom prst="ellipse">
            <a:avLst/>
          </a:prstGeom>
          <a:solidFill>
            <a:srgbClr val="6366F1"/>
          </a:solidFill>
          <a:ln/>
        </p:spPr>
      </p:sp>
      <p:sp>
        <p:nvSpPr>
          <p:cNvPr id="71" name="Text 69"/>
          <p:cNvSpPr/>
          <p:nvPr/>
        </p:nvSpPr>
        <p:spPr>
          <a:xfrm>
            <a:off x="7520940" y="3922776"/>
            <a:ext cx="7772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6366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UAT完</a:t>
            </a:r>
            <a:endParaRPr lang="en-US" sz="750" dirty="0"/>
          </a:p>
        </p:txBody>
      </p:sp>
      <p:sp>
        <p:nvSpPr>
          <p:cNvPr id="72" name="Shape 70"/>
          <p:cNvSpPr/>
          <p:nvPr/>
        </p:nvSpPr>
        <p:spPr>
          <a:xfrm>
            <a:off x="8227314" y="3730752"/>
            <a:ext cx="182880" cy="182880"/>
          </a:xfrm>
          <a:prstGeom prst="ellipse">
            <a:avLst/>
          </a:prstGeom>
          <a:solidFill>
            <a:srgbClr val="6366F1"/>
          </a:solidFill>
          <a:ln/>
        </p:spPr>
      </p:sp>
      <p:sp>
        <p:nvSpPr>
          <p:cNvPr id="73" name="Text 71"/>
          <p:cNvSpPr/>
          <p:nvPr/>
        </p:nvSpPr>
        <p:spPr>
          <a:xfrm>
            <a:off x="7943850" y="3922776"/>
            <a:ext cx="7772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dirty="0">
                <a:solidFill>
                  <a:srgbClr val="6366F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Go-Live</a:t>
            </a:r>
            <a:endParaRPr lang="en-US" sz="750" dirty="0"/>
          </a:p>
        </p:txBody>
      </p:sp>
      <p:sp>
        <p:nvSpPr>
          <p:cNvPr id="74" name="Shape 72"/>
          <p:cNvSpPr/>
          <p:nvPr/>
        </p:nvSpPr>
        <p:spPr>
          <a:xfrm>
            <a:off x="457200" y="3794760"/>
            <a:ext cx="8229600" cy="9144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75" name="Shape 73"/>
          <p:cNvSpPr/>
          <p:nvPr/>
        </p:nvSpPr>
        <p:spPr>
          <a:xfrm>
            <a:off x="457200" y="3794760"/>
            <a:ext cx="8229600" cy="4572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76" name="Text 74"/>
          <p:cNvSpPr/>
          <p:nvPr/>
        </p:nvSpPr>
        <p:spPr>
          <a:xfrm>
            <a:off x="640080" y="388620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59E0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主要ゲート（意思決定ポイント）</a:t>
            </a:r>
            <a:endParaRPr lang="en-US" sz="1200" dirty="0"/>
          </a:p>
        </p:txBody>
      </p:sp>
      <p:sp>
        <p:nvSpPr>
          <p:cNvPr id="77" name="Text 75"/>
          <p:cNvSpPr/>
          <p:nvPr/>
        </p:nvSpPr>
        <p:spPr>
          <a:xfrm>
            <a:off x="640080" y="4160520"/>
            <a:ext cx="7863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4月末 要件Fix：要件定義書の最終承認。以降の追加要件はCR扱い</a:t>
            </a:r>
            <a:endParaRPr lang="en-US" sz="10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8月初 Go/No-Go判定：品質基準を満たさない場合はリリース延期の権限をPMに付与</a:t>
            </a:r>
            <a:endParaRPr lang="en-US" sz="10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10月初 Go-Live判定：最終リリース可否をステアリングコミッティが判断</a:t>
            </a:r>
            <a:endParaRPr lang="en-US" sz="1000" dirty="0"/>
          </a:p>
        </p:txBody>
      </p:sp>
      <p:sp>
        <p:nvSpPr>
          <p:cNvPr id="78" name="Text 76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10</a:t>
            </a:r>
            <a:endParaRPr lang="en-US" sz="800" dirty="0"/>
          </a:p>
        </p:txBody>
      </p:sp>
      <p:sp>
        <p:nvSpPr>
          <p:cNvPr id="79" name="Text 77"/>
          <p:cNvSpPr/>
          <p:nvPr/>
        </p:nvSpPr>
        <p:spPr>
          <a:xfrm>
            <a:off x="457200" y="4773168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NEXUS  |  Confidential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PMO主導、開発はベンダー協業、顧客側PO＋業務担当で推進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2286000" y="914400"/>
            <a:ext cx="4572000" cy="502920"/>
          </a:xfrm>
          <a:prstGeom prst="rect">
            <a:avLst/>
          </a:prstGeom>
          <a:solidFill>
            <a:srgbClr val="312E81"/>
          </a:solidFill>
          <a:ln/>
        </p:spPr>
      </p:sp>
      <p:sp>
        <p:nvSpPr>
          <p:cNvPr id="4" name="Text 2"/>
          <p:cNvSpPr/>
          <p:nvPr/>
        </p:nvSpPr>
        <p:spPr>
          <a:xfrm>
            <a:off x="2331720" y="932688"/>
            <a:ext cx="44805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ステアリングコミッティ：鈴木部長（スポンサー）/ 田中CTO / CS部 山田部長</a:t>
            </a:r>
            <a:endParaRPr lang="en-US" sz="1000" dirty="0"/>
          </a:p>
        </p:txBody>
      </p:sp>
      <p:sp>
        <p:nvSpPr>
          <p:cNvPr id="5" name="Shape 3"/>
          <p:cNvSpPr/>
          <p:nvPr/>
        </p:nvSpPr>
        <p:spPr>
          <a:xfrm>
            <a:off x="3474720" y="1600200"/>
            <a:ext cx="2194560" cy="45720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6" name="Text 4"/>
          <p:cNvSpPr/>
          <p:nvPr/>
        </p:nvSpPr>
        <p:spPr>
          <a:xfrm>
            <a:off x="3520440" y="1618488"/>
            <a:ext cx="2103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PMO：村上彩花（PM）/ 小林（PMO補佐）</a:t>
            </a:r>
            <a:endParaRPr lang="en-US" sz="900" dirty="0"/>
          </a:p>
        </p:txBody>
      </p:sp>
      <p:sp>
        <p:nvSpPr>
          <p:cNvPr id="7" name="Shape 5"/>
          <p:cNvSpPr/>
          <p:nvPr/>
        </p:nvSpPr>
        <p:spPr>
          <a:xfrm>
            <a:off x="4572000" y="1417320"/>
            <a:ext cx="4572" cy="182880"/>
          </a:xfrm>
          <a:prstGeom prst="rect">
            <a:avLst/>
          </a:prstGeom>
          <a:solidFill>
            <a:srgbClr val="94A3B8"/>
          </a:solidFill>
          <a:ln/>
        </p:spPr>
      </p:sp>
      <p:sp>
        <p:nvSpPr>
          <p:cNvPr id="8" name="Shape 6"/>
          <p:cNvSpPr/>
          <p:nvPr/>
        </p:nvSpPr>
        <p:spPr>
          <a:xfrm>
            <a:off x="457200" y="2331720"/>
            <a:ext cx="2560320" cy="36576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9" name="Text 7"/>
          <p:cNvSpPr/>
          <p:nvPr/>
        </p:nvSpPr>
        <p:spPr>
          <a:xfrm>
            <a:off x="502920" y="2350008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開発チーム（8名）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457200" y="2697480"/>
            <a:ext cx="256032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1" name="Text 9"/>
          <p:cNvSpPr/>
          <p:nvPr/>
        </p:nvSpPr>
        <p:spPr>
          <a:xfrm>
            <a:off x="548640" y="2743200"/>
            <a:ext cx="2377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フロント3名 / バック3名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1名 / QA 1名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（うちベンダー4名）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3200400" y="2331720"/>
            <a:ext cx="2560320" cy="365760"/>
          </a:xfrm>
          <a:prstGeom prst="rect">
            <a:avLst/>
          </a:prstGeom>
          <a:solidFill>
            <a:srgbClr val="818CF8"/>
          </a:solidFill>
          <a:ln/>
        </p:spPr>
      </p:sp>
      <p:sp>
        <p:nvSpPr>
          <p:cNvPr id="13" name="Text 11"/>
          <p:cNvSpPr/>
          <p:nvPr/>
        </p:nvSpPr>
        <p:spPr>
          <a:xfrm>
            <a:off x="3246120" y="2350008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インフラ/SRE（3名）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200400" y="2697480"/>
            <a:ext cx="256032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3291840" y="2743200"/>
            <a:ext cx="2377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AWS設計 1名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CI/CD 1名 / DBA 1名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5943600" y="2331720"/>
            <a:ext cx="2560320" cy="36576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17" name="Text 15"/>
          <p:cNvSpPr/>
          <p:nvPr/>
        </p:nvSpPr>
        <p:spPr>
          <a:xfrm>
            <a:off x="5989320" y="2350008"/>
            <a:ext cx="24688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顧客側チーム（4名）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5943600" y="2697480"/>
            <a:ext cx="256032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6035040" y="2743200"/>
            <a:ext cx="237744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 佐藤課長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業務担当 2名</a:t>
            </a:r>
            <a:endParaRPr lang="en-US" sz="900" dirty="0"/>
          </a:p>
          <a:p>
            <a:pPr algn="ctr" indent="0" marL="0">
              <a:buNone/>
            </a:pPr>
            <a:r>
              <a:rPr lang="en-US" sz="9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IT担当 1名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1737360" y="2057400"/>
            <a:ext cx="4572" cy="274320"/>
          </a:xfrm>
          <a:prstGeom prst="rect">
            <a:avLst/>
          </a:prstGeom>
          <a:solidFill>
            <a:srgbClr val="94A3B8"/>
          </a:solidFill>
          <a:ln/>
        </p:spPr>
      </p:sp>
      <p:sp>
        <p:nvSpPr>
          <p:cNvPr id="21" name="Shape 19"/>
          <p:cNvSpPr/>
          <p:nvPr/>
        </p:nvSpPr>
        <p:spPr>
          <a:xfrm>
            <a:off x="4480560" y="2057400"/>
            <a:ext cx="4572" cy="274320"/>
          </a:xfrm>
          <a:prstGeom prst="rect">
            <a:avLst/>
          </a:prstGeom>
          <a:solidFill>
            <a:srgbClr val="94A3B8"/>
          </a:solidFill>
          <a:ln/>
        </p:spPr>
      </p:sp>
      <p:sp>
        <p:nvSpPr>
          <p:cNvPr id="22" name="Shape 20"/>
          <p:cNvSpPr/>
          <p:nvPr/>
        </p:nvSpPr>
        <p:spPr>
          <a:xfrm>
            <a:off x="7223760" y="2057400"/>
            <a:ext cx="4572" cy="274320"/>
          </a:xfrm>
          <a:prstGeom prst="rect">
            <a:avLst/>
          </a:prstGeom>
          <a:solidFill>
            <a:srgbClr val="94A3B8"/>
          </a:solidFill>
          <a:ln/>
        </p:spPr>
      </p:sp>
      <p:sp>
        <p:nvSpPr>
          <p:cNvPr id="23" name="Text 21"/>
          <p:cNvSpPr/>
          <p:nvPr/>
        </p:nvSpPr>
        <p:spPr>
          <a:xfrm>
            <a:off x="457200" y="3749040"/>
            <a:ext cx="2743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RACI（主要タスク）</a:t>
            </a:r>
            <a:endParaRPr lang="en-US" sz="12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365760" y="4023360"/>
          <a:ext cx="8412480" cy="914400"/>
        </p:xfrm>
        <a:graphic>
          <a:graphicData uri="http://schemas.openxmlformats.org/drawingml/2006/table">
            <a:tbl>
              <a:tblPr/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20116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タスク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2E8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スポンサー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2E8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PM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2E8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開発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2E8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インフラ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2E8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顧客PO</a:t>
                      </a:r>
                      <a:endParaRPr lang="en-US" sz="8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2E81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85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要件定義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85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設計・開発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85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テスト/UAT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88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850" b="1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リリース判定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8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</a:t>
                      </a:r>
                      <a:endParaRPr lang="en-US" sz="8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</a:tbl>
          </a:graphicData>
        </a:graphic>
      </p:graphicFrame>
      <p:sp>
        <p:nvSpPr>
          <p:cNvPr id="25" name="Text 22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10</a:t>
            </a:r>
            <a:endParaRPr lang="en-US" sz="800" dirty="0"/>
          </a:p>
        </p:txBody>
      </p:sp>
      <p:sp>
        <p:nvSpPr>
          <p:cNvPr id="26" name="Text 23"/>
          <p:cNvSpPr/>
          <p:nvPr/>
        </p:nvSpPr>
        <p:spPr>
          <a:xfrm>
            <a:off x="457200" y="4773168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NEXUS  |  Confidential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週次定例＋月次ステコミの二層構造で意思決定を迅速化</a:t>
            </a:r>
            <a:endParaRPr lang="en-US" sz="2000" dirty="0"/>
          </a:p>
        </p:txBody>
      </p:sp>
      <p:graphicFrame>
        <p:nvGraphicFramePr>
          <p:cNvPr id="8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914400"/>
          <a:ext cx="8595360" cy="914400"/>
        </p:xfrm>
        <a:graphic>
          <a:graphicData uri="http://schemas.openxmlformats.org/drawingml/2006/table">
            <a:tbl>
              <a:tblPr/>
              <a:tblGrid>
                <a:gridCol w="2011680"/>
                <a:gridCol w="1188720"/>
                <a:gridCol w="1645920"/>
                <a:gridCol w="2011680"/>
                <a:gridCol w="1463040"/>
              </a:tblGrid>
              <a:tr h="292608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会議体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2E8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頻度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2E8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参加者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2E8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目的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2E8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アウトプット</a:t>
                      </a:r>
                      <a:endParaRPr lang="en-US" sz="10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2E81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デイリースタンドアップ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毎日 9:00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開発チーム+PM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進捗共有・ブロッカー解消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Slack更新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週次定例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毎週水 15:00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全チーム+PO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進捗報告・課題協議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議事録（24h以内）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月次ステアリング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月末金 16:00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ステコミ+PM+PO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予算/リスク/スコープ判断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月次報告書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472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フェーズゲートレビュー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フェーズ末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全ステークホルダー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成果物承認・次フェーズ可否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100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ゲート判定書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</a:tbl>
          </a:graphicData>
        </a:graphic>
      </p:graphicFrame>
      <p:sp>
        <p:nvSpPr>
          <p:cNvPr id="4" name="Shape 1"/>
          <p:cNvSpPr/>
          <p:nvPr/>
        </p:nvSpPr>
        <p:spPr>
          <a:xfrm>
            <a:off x="457200" y="2880360"/>
            <a:ext cx="8229600" cy="9601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5" name="Shape 2"/>
          <p:cNvSpPr/>
          <p:nvPr/>
        </p:nvSpPr>
        <p:spPr>
          <a:xfrm>
            <a:off x="457200" y="2880360"/>
            <a:ext cx="8229600" cy="4572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6" name="Text 3"/>
          <p:cNvSpPr/>
          <p:nvPr/>
        </p:nvSpPr>
        <p:spPr>
          <a:xfrm>
            <a:off x="640080" y="2971800"/>
            <a:ext cx="4572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意思決定フロー（エスカレーションルール）</a:t>
            </a:r>
            <a:endParaRPr lang="en-US" sz="1200" dirty="0"/>
          </a:p>
        </p:txBody>
      </p:sp>
      <p:sp>
        <p:nvSpPr>
          <p:cNvPr id="7" name="Shape 4"/>
          <p:cNvSpPr/>
          <p:nvPr/>
        </p:nvSpPr>
        <p:spPr>
          <a:xfrm>
            <a:off x="640080" y="3291840"/>
            <a:ext cx="1463040" cy="457200"/>
          </a:xfrm>
          <a:prstGeom prst="rect">
            <a:avLst/>
          </a:prstGeom>
          <a:solidFill>
            <a:srgbClr val="94A3B8"/>
          </a:solidFill>
          <a:ln/>
        </p:spPr>
      </p:sp>
      <p:sp>
        <p:nvSpPr>
          <p:cNvPr id="8" name="Text 5"/>
          <p:cNvSpPr/>
          <p:nvPr/>
        </p:nvSpPr>
        <p:spPr>
          <a:xfrm>
            <a:off x="685800" y="3310128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課題発生</a:t>
            </a:r>
            <a:endParaRPr lang="en-US" sz="850" dirty="0"/>
          </a:p>
        </p:txBody>
      </p:sp>
      <p:sp>
        <p:nvSpPr>
          <p:cNvPr id="9" name="Text 6"/>
          <p:cNvSpPr/>
          <p:nvPr/>
        </p:nvSpPr>
        <p:spPr>
          <a:xfrm>
            <a:off x="2103120" y="3337560"/>
            <a:ext cx="274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400" dirty="0"/>
          </a:p>
        </p:txBody>
      </p:sp>
      <p:sp>
        <p:nvSpPr>
          <p:cNvPr id="10" name="Shape 7"/>
          <p:cNvSpPr/>
          <p:nvPr/>
        </p:nvSpPr>
        <p:spPr>
          <a:xfrm>
            <a:off x="2286000" y="3291840"/>
            <a:ext cx="1463040" cy="45720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11" name="Text 8"/>
          <p:cNvSpPr/>
          <p:nvPr/>
        </p:nvSpPr>
        <p:spPr>
          <a:xfrm>
            <a:off x="2331720" y="3310128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PM判断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（1営業日）</a:t>
            </a:r>
            <a:endParaRPr lang="en-US" sz="850" dirty="0"/>
          </a:p>
        </p:txBody>
      </p:sp>
      <p:sp>
        <p:nvSpPr>
          <p:cNvPr id="12" name="Text 9"/>
          <p:cNvSpPr/>
          <p:nvPr/>
        </p:nvSpPr>
        <p:spPr>
          <a:xfrm>
            <a:off x="3749040" y="3337560"/>
            <a:ext cx="274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3931920" y="3291840"/>
            <a:ext cx="1463040" cy="457200"/>
          </a:xfrm>
          <a:prstGeom prst="rect">
            <a:avLst/>
          </a:prstGeom>
          <a:solidFill>
            <a:srgbClr val="818CF8"/>
          </a:solidFill>
          <a:ln/>
        </p:spPr>
      </p:sp>
      <p:sp>
        <p:nvSpPr>
          <p:cNvPr id="14" name="Text 11"/>
          <p:cNvSpPr/>
          <p:nvPr/>
        </p:nvSpPr>
        <p:spPr>
          <a:xfrm>
            <a:off x="3977640" y="3310128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PO協議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（2営業日）</a:t>
            </a:r>
            <a:endParaRPr lang="en-US" sz="850" dirty="0"/>
          </a:p>
        </p:txBody>
      </p:sp>
      <p:sp>
        <p:nvSpPr>
          <p:cNvPr id="15" name="Text 12"/>
          <p:cNvSpPr/>
          <p:nvPr/>
        </p:nvSpPr>
        <p:spPr>
          <a:xfrm>
            <a:off x="5394960" y="3337560"/>
            <a:ext cx="274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400" dirty="0"/>
          </a:p>
        </p:txBody>
      </p:sp>
      <p:sp>
        <p:nvSpPr>
          <p:cNvPr id="16" name="Shape 13"/>
          <p:cNvSpPr/>
          <p:nvPr/>
        </p:nvSpPr>
        <p:spPr>
          <a:xfrm>
            <a:off x="5577840" y="3291840"/>
            <a:ext cx="1463040" cy="457200"/>
          </a:xfrm>
          <a:prstGeom prst="rect">
            <a:avLst/>
          </a:prstGeom>
          <a:solidFill>
            <a:srgbClr val="312E81"/>
          </a:solidFill>
          <a:ln/>
        </p:spPr>
      </p:sp>
      <p:sp>
        <p:nvSpPr>
          <p:cNvPr id="17" name="Text 14"/>
          <p:cNvSpPr/>
          <p:nvPr/>
        </p:nvSpPr>
        <p:spPr>
          <a:xfrm>
            <a:off x="5623560" y="3310128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ステコミ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（次回 or 臨時）</a:t>
            </a:r>
            <a:endParaRPr lang="en-US" sz="850" dirty="0"/>
          </a:p>
        </p:txBody>
      </p:sp>
      <p:sp>
        <p:nvSpPr>
          <p:cNvPr id="18" name="Text 15"/>
          <p:cNvSpPr/>
          <p:nvPr/>
        </p:nvSpPr>
        <p:spPr>
          <a:xfrm>
            <a:off x="7040880" y="3337560"/>
            <a:ext cx="274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1400" dirty="0"/>
          </a:p>
        </p:txBody>
      </p:sp>
      <p:sp>
        <p:nvSpPr>
          <p:cNvPr id="19" name="Shape 16"/>
          <p:cNvSpPr/>
          <p:nvPr/>
        </p:nvSpPr>
        <p:spPr>
          <a:xfrm>
            <a:off x="7223760" y="3291840"/>
            <a:ext cx="1463040" cy="457200"/>
          </a:xfrm>
          <a:prstGeom prst="rect">
            <a:avLst/>
          </a:prstGeom>
          <a:solidFill>
            <a:srgbClr val="1E1B4B"/>
          </a:solidFill>
          <a:ln/>
        </p:spPr>
      </p:sp>
      <p:sp>
        <p:nvSpPr>
          <p:cNvPr id="20" name="Text 17"/>
          <p:cNvSpPr/>
          <p:nvPr/>
        </p:nvSpPr>
        <p:spPr>
          <a:xfrm>
            <a:off x="7269480" y="3310128"/>
            <a:ext cx="1371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スポンサー</a:t>
            </a:r>
            <a:endParaRPr lang="en-US" sz="8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最終判断</a:t>
            </a:r>
            <a:endParaRPr lang="en-US" sz="850" dirty="0"/>
          </a:p>
        </p:txBody>
      </p:sp>
      <p:sp>
        <p:nvSpPr>
          <p:cNvPr id="21" name="Shape 18"/>
          <p:cNvSpPr/>
          <p:nvPr/>
        </p:nvSpPr>
        <p:spPr>
          <a:xfrm>
            <a:off x="457200" y="4023360"/>
            <a:ext cx="8229600" cy="685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22" name="Shape 19"/>
          <p:cNvSpPr/>
          <p:nvPr/>
        </p:nvSpPr>
        <p:spPr>
          <a:xfrm>
            <a:off x="457200" y="4023360"/>
            <a:ext cx="54864" cy="68580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23" name="Text 20"/>
          <p:cNvSpPr/>
          <p:nvPr/>
        </p:nvSpPr>
        <p:spPr>
          <a:xfrm>
            <a:off x="640080" y="4069080"/>
            <a:ext cx="18288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使用ツール</a:t>
            </a:r>
            <a:endParaRPr lang="en-US" sz="1200" dirty="0"/>
          </a:p>
        </p:txBody>
      </p:sp>
      <p:sp>
        <p:nvSpPr>
          <p:cNvPr id="24" name="Text 21"/>
          <p:cNvSpPr/>
          <p:nvPr/>
        </p:nvSpPr>
        <p:spPr>
          <a:xfrm>
            <a:off x="640080" y="4315968"/>
            <a:ext cx="78638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プロジェクト管理：Jira  |  ドキュメント：Confluence  |  コミュニケーション：Slack #nexus-pj  |  ファイル共有：Google Drive</a:t>
            </a:r>
            <a:endParaRPr lang="en-US" sz="1000" dirty="0"/>
          </a:p>
        </p:txBody>
      </p:sp>
      <p:sp>
        <p:nvSpPr>
          <p:cNvPr id="25" name="Text 22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10</a:t>
            </a:r>
            <a:endParaRPr lang="en-US" sz="800" dirty="0"/>
          </a:p>
        </p:txBody>
      </p:sp>
      <p:sp>
        <p:nvSpPr>
          <p:cNvPr id="26" name="Text 23"/>
          <p:cNvSpPr/>
          <p:nvPr/>
        </p:nvSpPr>
        <p:spPr>
          <a:xfrm>
            <a:off x="457200" y="4773168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NEXUS  |  Confidential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品質・セキュリティ・コンプラの3領域で「守るべきルール」を定義</a:t>
            </a:r>
            <a:endParaRPr lang="en-US" sz="2000" dirty="0"/>
          </a:p>
        </p:txBody>
      </p:sp>
      <p:sp>
        <p:nvSpPr>
          <p:cNvPr id="3" name="Shape 1"/>
          <p:cNvSpPr/>
          <p:nvPr/>
        </p:nvSpPr>
        <p:spPr>
          <a:xfrm>
            <a:off x="457200" y="914400"/>
            <a:ext cx="2697480" cy="3657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457200" y="914400"/>
            <a:ext cx="2697480" cy="45720"/>
          </a:xfrm>
          <a:prstGeom prst="rect">
            <a:avLst/>
          </a:prstGeom>
          <a:solidFill>
            <a:srgbClr val="10B981"/>
          </a:solidFill>
          <a:ln/>
        </p:spPr>
      </p:sp>
      <p:sp>
        <p:nvSpPr>
          <p:cNvPr id="5" name="Shape 3"/>
          <p:cNvSpPr/>
          <p:nvPr/>
        </p:nvSpPr>
        <p:spPr>
          <a:xfrm>
            <a:off x="1325880" y="1097280"/>
            <a:ext cx="548640" cy="548640"/>
          </a:xfrm>
          <a:prstGeom prst="ellipse">
            <a:avLst/>
          </a:prstGeom>
          <a:solidFill>
            <a:srgbClr val="F5F3FF"/>
          </a:solidFill>
          <a:ln/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46581" y="1217981"/>
            <a:ext cx="307238" cy="307238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594360" y="1783080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10B98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品質方針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640080" y="2194560"/>
            <a:ext cx="233172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コードレビュー必須（PR承認2名以上）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テストカバレッジ80%以上を維持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Critical/Majorバグ0件でリリース判定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パフォーマンス：ページ読込3秒以内</a:t>
            </a:r>
            <a:endParaRPr lang="en-US" sz="1000" dirty="0"/>
          </a:p>
        </p:txBody>
      </p:sp>
      <p:sp>
        <p:nvSpPr>
          <p:cNvPr id="9" name="Shape 6"/>
          <p:cNvSpPr/>
          <p:nvPr/>
        </p:nvSpPr>
        <p:spPr>
          <a:xfrm>
            <a:off x="3337560" y="914400"/>
            <a:ext cx="2697480" cy="3657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0" name="Shape 7"/>
          <p:cNvSpPr/>
          <p:nvPr/>
        </p:nvSpPr>
        <p:spPr>
          <a:xfrm>
            <a:off x="3337560" y="914400"/>
            <a:ext cx="2697480" cy="45720"/>
          </a:xfrm>
          <a:prstGeom prst="rect">
            <a:avLst/>
          </a:prstGeom>
          <a:solidFill>
            <a:srgbClr val="6366F1"/>
          </a:solidFill>
          <a:ln/>
        </p:spPr>
      </p:sp>
      <p:sp>
        <p:nvSpPr>
          <p:cNvPr id="11" name="Shape 8"/>
          <p:cNvSpPr/>
          <p:nvPr/>
        </p:nvSpPr>
        <p:spPr>
          <a:xfrm>
            <a:off x="4206240" y="1097280"/>
            <a:ext cx="548640" cy="548640"/>
          </a:xfrm>
          <a:prstGeom prst="ellipse">
            <a:avLst/>
          </a:prstGeom>
          <a:solidFill>
            <a:srgbClr val="F5F3FF"/>
          </a:solidFill>
          <a:ln/>
        </p:spPr>
      </p:sp>
      <p:pic>
        <p:nvPicPr>
          <p:cNvPr id="12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6941" y="1217981"/>
            <a:ext cx="307238" cy="307238"/>
          </a:xfrm>
          <a:prstGeom prst="rect">
            <a:avLst/>
          </a:prstGeom>
        </p:spPr>
      </p:pic>
      <p:sp>
        <p:nvSpPr>
          <p:cNvPr id="13" name="Text 9"/>
          <p:cNvSpPr/>
          <p:nvPr/>
        </p:nvSpPr>
        <p:spPr>
          <a:xfrm>
            <a:off x="3474720" y="1783080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6366F1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セキュリティ方針</a:t>
            </a:r>
            <a:endParaRPr lang="en-US" sz="1400" dirty="0"/>
          </a:p>
        </p:txBody>
      </p:sp>
      <p:sp>
        <p:nvSpPr>
          <p:cNvPr id="14" name="Text 10"/>
          <p:cNvSpPr/>
          <p:nvPr/>
        </p:nvSpPr>
        <p:spPr>
          <a:xfrm>
            <a:off x="3520440" y="2194560"/>
            <a:ext cx="233172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OWASP Top10に準拠した開発ガイドライン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リリース前に脆弱性診断・ペネトレテスト実施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個人情報はAES-256で暗号化（保管時・通信時）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アクセス権限は最小権限の原則を徹底</a:t>
            </a:r>
            <a:endParaRPr lang="en-US" sz="1000" dirty="0"/>
          </a:p>
        </p:txBody>
      </p:sp>
      <p:sp>
        <p:nvSpPr>
          <p:cNvPr id="15" name="Shape 11"/>
          <p:cNvSpPr/>
          <p:nvPr/>
        </p:nvSpPr>
        <p:spPr>
          <a:xfrm>
            <a:off x="6217920" y="914400"/>
            <a:ext cx="2697480" cy="36576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16" name="Shape 12"/>
          <p:cNvSpPr/>
          <p:nvPr/>
        </p:nvSpPr>
        <p:spPr>
          <a:xfrm>
            <a:off x="6217920" y="914400"/>
            <a:ext cx="2697480" cy="45720"/>
          </a:xfrm>
          <a:prstGeom prst="rect">
            <a:avLst/>
          </a:prstGeom>
          <a:solidFill>
            <a:srgbClr val="8B5CF6"/>
          </a:solidFill>
          <a:ln/>
        </p:spPr>
      </p:sp>
      <p:sp>
        <p:nvSpPr>
          <p:cNvPr id="17" name="Shape 13"/>
          <p:cNvSpPr/>
          <p:nvPr/>
        </p:nvSpPr>
        <p:spPr>
          <a:xfrm>
            <a:off x="7086600" y="1097280"/>
            <a:ext cx="548640" cy="548640"/>
          </a:xfrm>
          <a:prstGeom prst="ellipse">
            <a:avLst/>
          </a:prstGeom>
          <a:solidFill>
            <a:srgbClr val="F5F3FF"/>
          </a:solidFill>
          <a:ln/>
        </p:spPr>
      </p:sp>
      <p:pic>
        <p:nvPicPr>
          <p:cNvPr id="1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07301" y="1217981"/>
            <a:ext cx="307238" cy="307238"/>
          </a:xfrm>
          <a:prstGeom prst="rect">
            <a:avLst/>
          </a:prstGeom>
        </p:spPr>
      </p:pic>
      <p:sp>
        <p:nvSpPr>
          <p:cNvPr id="19" name="Text 14"/>
          <p:cNvSpPr/>
          <p:nvPr/>
        </p:nvSpPr>
        <p:spPr>
          <a:xfrm>
            <a:off x="6355080" y="1783080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8B5CF6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コンプライアンス</a:t>
            </a:r>
            <a:endParaRPr lang="en-US" sz="1400" dirty="0"/>
          </a:p>
        </p:txBody>
      </p:sp>
      <p:sp>
        <p:nvSpPr>
          <p:cNvPr id="20" name="Text 15"/>
          <p:cNvSpPr/>
          <p:nvPr/>
        </p:nvSpPr>
        <p:spPr>
          <a:xfrm>
            <a:off x="6400800" y="2194560"/>
            <a:ext cx="2331720" cy="21945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個人情報保護法・GDPRに準拠したデータ管理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開発者全員がセキュリティ研修を受講済み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外部ベンダーとはNDA・情報セキュリティ覚書を締結</a:t>
            </a:r>
            <a:endParaRPr lang="en-US" sz="10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インシデント発生時は24時間以内に報告義務</a:t>
            </a:r>
            <a:endParaRPr lang="en-US" sz="1000" dirty="0"/>
          </a:p>
        </p:txBody>
      </p:sp>
      <p:sp>
        <p:nvSpPr>
          <p:cNvPr id="21" name="Text 16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10</a:t>
            </a:r>
            <a:endParaRPr lang="en-US" sz="800" dirty="0"/>
          </a:p>
        </p:txBody>
      </p:sp>
      <p:sp>
        <p:nvSpPr>
          <p:cNvPr id="22" name="Text 17"/>
          <p:cNvSpPr/>
          <p:nvPr/>
        </p:nvSpPr>
        <p:spPr>
          <a:xfrm>
            <a:off x="457200" y="4773168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NEXUS  |  Confidential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F3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743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E293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トップ5リスクを事前に特定し、早期検知の仕組みを組み込む</a:t>
            </a:r>
            <a:endParaRPr lang="en-US" sz="20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274320" y="914400"/>
          <a:ext cx="8595360" cy="914400"/>
        </p:xfrm>
        <a:graphic>
          <a:graphicData uri="http://schemas.openxmlformats.org/drawingml/2006/table">
            <a:tbl>
              <a:tblPr/>
              <a:tblGrid>
                <a:gridCol w="365760"/>
                <a:gridCol w="1828800"/>
                <a:gridCol w="548640"/>
                <a:gridCol w="548640"/>
                <a:gridCol w="2560320"/>
                <a:gridCol w="2011680"/>
              </a:tblGrid>
              <a:tr h="27432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#</a:t>
                      </a:r>
                      <a:endParaRPr lang="en-US" sz="9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2E8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リスク</a:t>
                      </a:r>
                      <a:endParaRPr lang="en-US" sz="9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2E8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影響</a:t>
                      </a:r>
                      <a:endParaRPr lang="en-US" sz="9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2E8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確率</a:t>
                      </a:r>
                      <a:endParaRPr lang="en-US" sz="9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2E8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対策</a:t>
                      </a:r>
                      <a:endParaRPr lang="en-US" sz="9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2E81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b="1" dirty="0">
                          <a:solidFill>
                            <a:srgbClr val="FFFFFF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早期検知</a:t>
                      </a:r>
                      <a:endParaRPr lang="en-US" sz="95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12E81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R1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要件膨張（スコープクリープ）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EF4444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高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EF4444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高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CR管理を厳格化、5人日超は再見積り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週次でCR件数モニタリング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R2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ベンダーリソース不足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EF4444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高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59E0B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中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契約にSLA明記、代替要員条項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月次でベンダー稼働率を確認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R3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既存データの品質問題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59E0B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中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EF4444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高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Phase1でデータプロファイリング実施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移行リハーサルを2回実施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R4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AI精度が目標に未達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59E0B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中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59E0B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中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段階的にFAQデータを拡充、人間フォールバック設計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月次で正答率を計測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5F9"/>
                    </a:solidFill>
                  </a:tcPr>
                </a:tc>
              </a:tr>
              <a:tr h="502920"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50" dirty="0">
                          <a:solidFill>
                            <a:srgbClr val="475569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R5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顧客側の意思決定遅延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EF4444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高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indent="0" marL="0">
                        <a:buNone/>
                      </a:pPr>
                      <a:r>
                        <a:rPr lang="en-US" sz="900" b="1" dirty="0">
                          <a:solidFill>
                            <a:srgbClr val="F59E0B"/>
                          </a:solidFill>
                          <a:latin typeface="Trebuchet MS" pitchFamily="34" charset="0"/>
                          <a:ea typeface="Trebuchet MS" pitchFamily="34" charset="-122"/>
                          <a:cs typeface="Trebuchet MS" pitchFamily="34" charset="-120"/>
                        </a:rPr>
                        <a:t>中</a:t>
                      </a:r>
                      <a:endParaRPr lang="en-US" sz="900" dirty="0">
                        <a:latin typeface="Trebuchet MS" charset="0"/>
                        <a:ea typeface="Trebuchet MS" charset="0"/>
                        <a:cs typeface="Trebuchet MS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PO権限の明確化、代理承認ルール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950" dirty="0">
                          <a:solidFill>
                            <a:srgbClr val="1E29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承認リードタイム（3日超で警告）</a:t>
                      </a:r>
                      <a:endParaRPr lang="en-US" sz="95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Shape 1"/>
          <p:cNvSpPr/>
          <p:nvPr/>
        </p:nvSpPr>
        <p:spPr>
          <a:xfrm>
            <a:off x="457200" y="3840480"/>
            <a:ext cx="822960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50800" dist="12700" dir="8100000">
              <a:srgbClr val="000000">
                <a:alpha val="8000"/>
              </a:srgbClr>
            </a:outerShdw>
          </a:effectLst>
        </p:spPr>
      </p:sp>
      <p:sp>
        <p:nvSpPr>
          <p:cNvPr id="5" name="Shape 2"/>
          <p:cNvSpPr/>
          <p:nvPr/>
        </p:nvSpPr>
        <p:spPr>
          <a:xfrm>
            <a:off x="457200" y="3840480"/>
            <a:ext cx="54864" cy="868680"/>
          </a:xfrm>
          <a:prstGeom prst="rect">
            <a:avLst/>
          </a:prstGeom>
          <a:solidFill>
            <a:srgbClr val="F59E0B"/>
          </a:solidFill>
          <a:ln/>
        </p:spPr>
      </p:sp>
      <p:sp>
        <p:nvSpPr>
          <p:cNvPr id="6" name="Text 3"/>
          <p:cNvSpPr/>
          <p:nvPr/>
        </p:nvSpPr>
        <p:spPr>
          <a:xfrm>
            <a:off x="640080" y="3886200"/>
            <a:ext cx="3657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59E0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リスク管理の運用ルール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640080" y="4160520"/>
            <a:ext cx="786384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リスク台帳をConfluenceで管理し、週次定例で更新（オーナー：PM）</a:t>
            </a:r>
            <a:endParaRPr lang="en-US" sz="10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影響「高」×確率「高」のリスクが顕在化した場合、即日ステコミ臨時招集</a:t>
            </a:r>
            <a:endParaRPr lang="en-US" sz="1000" dirty="0"/>
          </a:p>
          <a:p>
            <a:pPr marL="342900" indent="-342900">
              <a:spcAft>
                <a:spcPts val="500"/>
              </a:spcAft>
              <a:buSzPct val="100000"/>
              <a:buChar char="•"/>
            </a:pPr>
            <a:r>
              <a:rPr lang="en-US" sz="10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新規リスクは誰でも起票可。PMが24時間以内に評価・対策をアサイン</a:t>
            </a:r>
            <a:endParaRPr lang="en-US" sz="1000" dirty="0"/>
          </a:p>
        </p:txBody>
      </p:sp>
      <p:sp>
        <p:nvSpPr>
          <p:cNvPr id="8" name="Text 5"/>
          <p:cNvSpPr/>
          <p:nvPr/>
        </p:nvSpPr>
        <p:spPr>
          <a:xfrm>
            <a:off x="8321040" y="4773168"/>
            <a:ext cx="640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10</a:t>
            </a:r>
            <a:endParaRPr lang="en-US" sz="800" dirty="0"/>
          </a:p>
        </p:txBody>
      </p:sp>
      <p:sp>
        <p:nvSpPr>
          <p:cNvPr id="9" name="Text 6"/>
          <p:cNvSpPr/>
          <p:nvPr/>
        </p:nvSpPr>
        <p:spPr>
          <a:xfrm>
            <a:off x="457200" y="4773168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NEXUS  |  Confidential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NEXUS キックオフ</dc:title>
  <dc:subject>PptxGenJS Presentation</dc:subject>
  <dc:creator>村上彩花</dc:creator>
  <cp:lastModifiedBy>村上彩花</cp:lastModifiedBy>
  <cp:revision>1</cp:revision>
  <dcterms:created xsi:type="dcterms:W3CDTF">2026-02-06T01:28:02Z</dcterms:created>
  <dcterms:modified xsi:type="dcterms:W3CDTF">2026-02-06T01:28:02Z</dcterms:modified>
</cp:coreProperties>
</file>