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ATLASプロジェクト週次報告。スケジュール1.5週遅延で黄信号。リカバリ計画の承認が必要。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来週7タスク。リカバリ計画承認がブロッカー。テスト要員アサインの人事依頼が急務。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RAGはスケジュール黄、他は全て緑。要点3つでIF遅延・GL完了・リカバリ計画。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M3が1.5週遅延で完了。M4は1週遅延見込だがM5以降は並列化で吸収。Go-Live死守。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計画8件中7件完了。AR連携設計のみ80%で1/28完了見込。GL連携モジュール完了が成果。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進行中10件。IF仕様依存のタスクが3件あり、仕様確認の完了がクリティカルパス。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課題5件。I-1（IF遅延影響）が最優先。マトリクスで優先度を可視化。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R-1（Go-Live延期）とR-2（ベンダー離脱）が高リスク。テスト並列化で対応。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CR-007は承認済み（影響軽微）。CR-008は影響評価中で1/30に判断が必要。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2件の意思決定。リカバリ計画は案A推奨（+160万円でGo-Live死守）。CR-008も案A推奨。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93C5FD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777240" cy="777240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9633" y="90251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37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ATLAS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219456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進捗報告 ─ 2026年1月 第4週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548640" y="32004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統合会計システム刷新　|　スケジュール黄信号（1.5週遅延）─ リカバリ計画を本日承認依頼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548640" y="379476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931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報告者：渡辺陽介（PMO）　|　2026年1月26日　|　週次ステアリング資料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来週の計画（1/27〜1/31）：詳細設計の加速と影響分析の完了</a:t>
            </a:r>
            <a:endParaRPr lang="en-US" sz="2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60120"/>
          <a:ext cx="8595360" cy="914400"/>
        </p:xfrm>
        <a:graphic>
          <a:graphicData uri="http://schemas.openxmlformats.org/drawingml/2006/table">
            <a:tbl>
              <a:tblPr/>
              <a:tblGrid>
                <a:gridCol w="320040"/>
                <a:gridCol w="3108960"/>
                <a:gridCol w="1005840"/>
                <a:gridCol w="731520"/>
                <a:gridCol w="182880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タスク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期限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依存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AR連携モジュール 基本設計 完了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田中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IF仕様（完了済）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I-1 影響範囲分析レポート完成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山田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1/28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FA連携モジュール 基本設計 70%→完了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山田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1/31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CR-008 影響評価レポート完成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1/30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経企ヒアリング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詳細設計：GL仕訳パターン定義 完了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中村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1/31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基本設計完了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テスト要員2名のオンボーディング準備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1/31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リカバリ計画承認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304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移行要件ヒアリング（経理部）実施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渡辺+田中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日程調整済み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97764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397764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402336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経営への支援依頼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40080" y="42519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リカバリ計画承認後、テスト要員2名の2月アサインを人事部に正式依頼（本日中）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CR-008の判断に向け、経営企画・吉田部長との30分ヒアリングの設定をお願いしたい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全体：黄信号 ─ スケジュール1.5週遅延、予算・品質は計画通り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9659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965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" name="Shape 3"/>
          <p:cNvSpPr/>
          <p:nvPr/>
        </p:nvSpPr>
        <p:spPr>
          <a:xfrm>
            <a:off x="1097280" y="118872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黄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18745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スケジュール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1488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1.5週遅延（外部IF仕様確定の遅れ）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リカバリ計画策定済み、2/7に挽回見込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06040" y="1005840"/>
            <a:ext cx="19659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06040" y="100584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1" name="Shape 9"/>
          <p:cNvSpPr/>
          <p:nvPr/>
        </p:nvSpPr>
        <p:spPr>
          <a:xfrm>
            <a:off x="3246120" y="118872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緑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8745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予算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697480" y="21488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消化率 42%（計画40%、+2pt）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残予算に十分な余裕あり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54880" y="1005840"/>
            <a:ext cx="19659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00584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7" name="Shape 15"/>
          <p:cNvSpPr/>
          <p:nvPr/>
        </p:nvSpPr>
        <p:spPr>
          <a:xfrm>
            <a:off x="5394960" y="118872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18" name="Text 16"/>
          <p:cNvSpPr/>
          <p:nvPr/>
        </p:nvSpPr>
        <p:spPr>
          <a:xfrm>
            <a:off x="5394960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緑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46320" y="18745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46320" y="21488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バグ検出率は計画値内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コードレビュー100%実施済み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903720" y="1005840"/>
            <a:ext cx="19659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903720" y="100584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3" name="Shape 21"/>
          <p:cNvSpPr/>
          <p:nvPr/>
        </p:nvSpPr>
        <p:spPr>
          <a:xfrm>
            <a:off x="7543800" y="1188720"/>
            <a:ext cx="594360" cy="5943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24" name="Text 22"/>
          <p:cNvSpPr/>
          <p:nvPr/>
        </p:nvSpPr>
        <p:spPr>
          <a:xfrm>
            <a:off x="7543800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緑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995160" y="187452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リソース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995160" y="2148840"/>
            <a:ext cx="1783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全メンバー稼働中、欠員なし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2月からテスト要員2名追加予定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57200" y="3337560"/>
            <a:ext cx="8229600" cy="1325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337560"/>
            <a:ext cx="822960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34290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今週の要点 ─ 3つ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85800" y="3767328"/>
            <a:ext cx="201168" cy="20116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31" name="Text 29"/>
          <p:cNvSpPr/>
          <p:nvPr/>
        </p:nvSpPr>
        <p:spPr>
          <a:xfrm>
            <a:off x="685800" y="376732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005840" y="3749040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外部IF仕様が1/23に確定（当初計画1/16）。設計工程に1.5週の遅延が発生。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85800" y="4041648"/>
            <a:ext cx="201168" cy="201168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34" name="Text 32"/>
          <p:cNvSpPr/>
          <p:nvPr/>
        </p:nvSpPr>
        <p:spPr>
          <a:xfrm>
            <a:off x="685800" y="40416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005840" y="4023360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GL連携モジュールの開発が完了（計画通り）。単体テスト通過率100%。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85800" y="4315968"/>
            <a:ext cx="201168" cy="20116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7" name="Text 35"/>
          <p:cNvSpPr/>
          <p:nvPr/>
        </p:nvSpPr>
        <p:spPr>
          <a:xfrm>
            <a:off x="685800" y="43159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005840" y="4297680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リカバリ計画を策定済み。テスト工程の並列化で2/7に遅延を吸収する想定。本日承認を依頼。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マイルストーン：M3が1.5週遅延、M4以降のリカバリ計画を反映</a:t>
            </a:r>
            <a:endParaRPr lang="en-US" sz="2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2011680"/>
                <a:gridCol w="1097280"/>
                <a:gridCol w="1371600"/>
                <a:gridCol w="914400"/>
                <a:gridCol w="109728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MS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マイルストーン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計画日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実績/見込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差異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状態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キックオフ完了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10/1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10/1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要件定義 承認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11/15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11/14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▲1日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基本設計 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+1.5週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遅延完了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詳細設計 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2/28(見込)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+1週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B82F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進行中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開発完了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5/15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5/15(見込)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未着手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結合テスト完了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7/10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7/10(見込)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未着手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UAT完了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8/21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8/21(見込)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未着手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本番稼働（Go-Live）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9/1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9/1(見込)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未着手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93192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931920"/>
            <a:ext cx="54864" cy="7315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685800" y="4005072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リカバリ方針：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M4の詳細設計を1週遅延で着地させつつ、開発工程でテスト並列化（2名追加投入）することでM5以降は計画通りに収束させる。Go-Live 9/1は死守。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今週の完了事項：計画8件中7件完了、GL連携モジュール開発が予定通り完了</a:t>
            </a:r>
            <a:endParaRPr lang="en-US" sz="1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2560320"/>
                <a:gridCol w="1280160"/>
                <a:gridCol w="640080"/>
                <a:gridCol w="219456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タスク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状態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証跡/備考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外部IF仕様書のレビュー・承認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山田（設計）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Confluence DOC-0234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GL連携モジュール 単体テスト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中村（開発）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テスト報告書 QA-0089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AP連携モジュール 基本設計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田中（設計）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設計書 DES-0045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テスト計画書（結合テスト）起案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佐藤（QA）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Jira ATLAS-312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AWS検証環境のプロビジョニング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鈴木（インフラ）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環境構築完了報告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セキュリティ要件の再確認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渡辺（PM）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セキュリティチェックリスト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顧客向け進捗報告資料作成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渡辺（PM）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本資料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AR連携モジュール 基本設計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田中（設計）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80%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1/28完了予定（IF遅延影響）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4114800"/>
            <a:ext cx="8229600" cy="502920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41605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完了率：7/8件（87.5%）　|　残1件（AR連携設計）は1/28に完了見込み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進行中タスク：上位10件 ─ 詳細設計フェーズが中心</a:t>
            </a:r>
            <a:endParaRPr lang="en-US" sz="2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68680"/>
          <a:ext cx="8595360" cy="914400"/>
        </p:xfrm>
        <a:graphic>
          <a:graphicData uri="http://schemas.openxmlformats.org/drawingml/2006/table">
            <a:tbl>
              <a:tblPr/>
              <a:tblGrid>
                <a:gridCol w="320040"/>
                <a:gridCol w="2743200"/>
                <a:gridCol w="822960"/>
                <a:gridCol w="731520"/>
                <a:gridCol w="640080"/>
                <a:gridCol w="182880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タスク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期限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進捗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ブロッカー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AR連携モジュール 基本設計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田中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1/28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80%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FA連携モジュール 基本設計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山田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45%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詳細設計：GL仕訳パターン定義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3B82F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60%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IF仕様確認中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詳細設計：マスタ連携IF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田中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2/14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30%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IF仕様依存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詳細設計：月次決算処理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山田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2/14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25%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GL設計待ち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テストデータ作成（結合テスト用）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佐藤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2/21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40%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テストデータ要件確認中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パフォーマンステスト計画策定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鈴木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3B82F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50%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運用設計（バッチスケジュール）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鈴木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2/14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運用チーム調整中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操作マニュアル 骨子作成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2/28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なし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移行計画 初版作成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渡辺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2/28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15%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D9770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移行要件ヒアリング待ち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課題5件：最優先は外部IF遅延の影響範囲特定と対応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1005840" y="914400"/>
            <a:ext cx="4572" cy="29260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4" name="Shape 2"/>
          <p:cNvSpPr/>
          <p:nvPr/>
        </p:nvSpPr>
        <p:spPr>
          <a:xfrm>
            <a:off x="1005840" y="3840480"/>
            <a:ext cx="3291840" cy="4572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3858768"/>
            <a:ext cx="3291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重要度 →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365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緊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急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度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05840" y="914400"/>
            <a:ext cx="1645920" cy="146304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8" name="Shape 6"/>
          <p:cNvSpPr/>
          <p:nvPr/>
        </p:nvSpPr>
        <p:spPr>
          <a:xfrm>
            <a:off x="2651760" y="914400"/>
            <a:ext cx="1645920" cy="146304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9" name="Shape 7"/>
          <p:cNvSpPr/>
          <p:nvPr/>
        </p:nvSpPr>
        <p:spPr>
          <a:xfrm>
            <a:off x="1005840" y="2377440"/>
            <a:ext cx="1645920" cy="146304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0" name="Shape 8"/>
          <p:cNvSpPr/>
          <p:nvPr/>
        </p:nvSpPr>
        <p:spPr>
          <a:xfrm>
            <a:off x="2651760" y="2377440"/>
            <a:ext cx="1645920" cy="146304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11" name="Shape 9"/>
          <p:cNvSpPr/>
          <p:nvPr/>
        </p:nvSpPr>
        <p:spPr>
          <a:xfrm>
            <a:off x="1371600" y="1188720"/>
            <a:ext cx="365760" cy="36576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2" name="Text 10"/>
          <p:cNvSpPr/>
          <p:nvPr/>
        </p:nvSpPr>
        <p:spPr>
          <a:xfrm>
            <a:off x="1371600" y="1188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I-1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560320" y="1371600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2560320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I-2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645920" y="2286000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1645920" y="2286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I-3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926080" y="2560320"/>
            <a:ext cx="365760" cy="3657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18" name="Text 16"/>
          <p:cNvSpPr/>
          <p:nvPr/>
        </p:nvSpPr>
        <p:spPr>
          <a:xfrm>
            <a:off x="2926080" y="2560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I-4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00400" y="2926080"/>
            <a:ext cx="365760" cy="3657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0" y="29260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I-5</a:t>
            </a:r>
            <a:endParaRPr lang="en-US" sz="8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0" y="914400"/>
          <a:ext cx="429768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1828800"/>
                <a:gridCol w="164592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ID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課題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対策状況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外部IF仕様遅延の影響範囲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影響分析中（1/28完了）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テスト環境のデータ容量不足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B82F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拡張申請済（2/3対応）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経理部門のUAT工数確保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B82F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部長に協力依頼済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バッチ処理の性能要件未定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2/7のヒアリングで確定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I-5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旧システムのデータクレンジング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要件整理中（3月着手）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Text 1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リスク5件：Go-Live延期リスクが最大、テスト並列化で予防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1005840" y="914400"/>
            <a:ext cx="4572" cy="29260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4" name="Shape 2"/>
          <p:cNvSpPr/>
          <p:nvPr/>
        </p:nvSpPr>
        <p:spPr>
          <a:xfrm>
            <a:off x="1005840" y="3840480"/>
            <a:ext cx="3291840" cy="4572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3858768"/>
            <a:ext cx="3291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影響度 →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365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発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確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率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05840" y="914400"/>
            <a:ext cx="1645920" cy="146304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8" name="Shape 6"/>
          <p:cNvSpPr/>
          <p:nvPr/>
        </p:nvSpPr>
        <p:spPr>
          <a:xfrm>
            <a:off x="2651760" y="914400"/>
            <a:ext cx="1645920" cy="146304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9" name="Shape 7"/>
          <p:cNvSpPr/>
          <p:nvPr/>
        </p:nvSpPr>
        <p:spPr>
          <a:xfrm>
            <a:off x="1005840" y="2377440"/>
            <a:ext cx="1645920" cy="146304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0" name="Shape 8"/>
          <p:cNvSpPr/>
          <p:nvPr/>
        </p:nvSpPr>
        <p:spPr>
          <a:xfrm>
            <a:off x="2651760" y="2377440"/>
            <a:ext cx="1645920" cy="146304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0" y="1280160"/>
            <a:ext cx="365760" cy="36576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2" name="Text 10"/>
          <p:cNvSpPr/>
          <p:nvPr/>
        </p:nvSpPr>
        <p:spPr>
          <a:xfrm>
            <a:off x="1280160" y="1280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R-1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377440" y="1097280"/>
            <a:ext cx="365760" cy="36576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4" name="Text 12"/>
          <p:cNvSpPr/>
          <p:nvPr/>
        </p:nvSpPr>
        <p:spPr>
          <a:xfrm>
            <a:off x="2377440" y="1097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R-2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463040" y="2377440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2377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R-3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743200" y="2194560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0" y="21945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R-4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108960" y="2743200"/>
            <a:ext cx="365760" cy="36576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20" name="Text 18"/>
          <p:cNvSpPr/>
          <p:nvPr/>
        </p:nvSpPr>
        <p:spPr>
          <a:xfrm>
            <a:off x="3108960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R-5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0" y="914400"/>
          <a:ext cx="429768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1645920"/>
                <a:gridCol w="182880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ID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リスク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予防策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R-1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遅延拡大でGo-Live延期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テスト並列化＋週次進捗管理強化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R-2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ベンダー要員の離脱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契約にSLA・代替条項明記済み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R-3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移行データの品質問題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プロファイリング実施中（2月結果）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R-4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経理部門の繁忙期とUAT重複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UAT時期を経理部と事前調整済み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R-5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新会計基準への追加対応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要件変更発生時はCRで管理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Text 1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変更管理：今期間のCR 2件、うち1件は影響評価中</a:t>
            </a:r>
            <a:endParaRPr lang="en-US" sz="2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731520"/>
                <a:gridCol w="2926080"/>
                <a:gridCol w="1280160"/>
                <a:gridCol w="1828800"/>
                <a:gridCol w="109728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CR#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変更内容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起票者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影響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状態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CR-007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消費税インボイス制度対応の追加帳票（3帳票）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経理部 木村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工数+8人日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スケジュール影響なし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承認済み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CR-008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連結決算向けセグメント別データ出力の追加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経営企画 吉田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評価中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（1/30結果報告予定）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評価中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256032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2560320"/>
            <a:ext cx="54864" cy="13716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26060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CR集計（プロジェクト全体）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85800" y="29260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累計CR件数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2560320" y="29260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8件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85800" y="31546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承認済み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560320" y="31546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6件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685800" y="3383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評価中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560320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1件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85800" y="36118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却下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560320" y="36118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1件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709160" y="2560320"/>
            <a:ext cx="39776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709160" y="2560320"/>
            <a:ext cx="54864" cy="13716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4"/>
          <p:cNvSpPr/>
          <p:nvPr/>
        </p:nvSpPr>
        <p:spPr>
          <a:xfrm>
            <a:off x="4892040" y="260604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CR-008 影響評価のポイント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937760" y="28803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セグメント数：5セグメント×12ヶ月の組み合わせ出力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工数見積り：15〜20人日（設計+開発+テスト）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スケジュール影響：M5を1週遅延させる可能性あり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判断期限：1/30のステアリングで承認可否を決定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本日ご判断いただきたい2つの事項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60120"/>
            <a:ext cx="82296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43000"/>
            <a:ext cx="457200" cy="45720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234440" y="109728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リカバリ計画の承認（テスト並列化＋2名追加投入）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" y="1554480"/>
            <a:ext cx="7772400" cy="411480"/>
          </a:xfrm>
          <a:prstGeom prst="rect">
            <a:avLst/>
          </a:prstGeom>
          <a:solidFill>
            <a:srgbClr val="EFF6FF"/>
          </a:solidFill>
          <a:ln/>
        </p:spPr>
      </p:sp>
      <p:sp>
        <p:nvSpPr>
          <p:cNvPr id="9" name="Shape 7"/>
          <p:cNvSpPr/>
          <p:nvPr/>
        </p:nvSpPr>
        <p:spPr>
          <a:xfrm>
            <a:off x="685800" y="1554480"/>
            <a:ext cx="45720" cy="411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60020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案A（推奨）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011680" y="160020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テスト要員2名を2月から前倒し投入。追加コスト+160万円。M5以降は計画通りに収束。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7498080" y="1627632"/>
            <a:ext cx="822960" cy="256032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1"/>
          <p:cNvSpPr/>
          <p:nvPr/>
        </p:nvSpPr>
        <p:spPr>
          <a:xfrm>
            <a:off x="7498080" y="16276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推奨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685800" y="2057400"/>
            <a:ext cx="7772400" cy="411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Shape 13"/>
          <p:cNvSpPr/>
          <p:nvPr/>
        </p:nvSpPr>
        <p:spPr>
          <a:xfrm>
            <a:off x="685800" y="2057400"/>
            <a:ext cx="45720" cy="4114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21031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案B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011680" y="21031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現体制のまま対応。遅延がM5に波及しGo-Liveが2週遅延するリスクあり。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498080" y="2130552"/>
            <a:ext cx="822960" cy="256032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9" name="Text 17"/>
          <p:cNvSpPr/>
          <p:nvPr/>
        </p:nvSpPr>
        <p:spPr>
          <a:xfrm>
            <a:off x="7498080" y="21305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非推奨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57200" y="3017520"/>
            <a:ext cx="8229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017520"/>
            <a:ext cx="82296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Shape 20"/>
          <p:cNvSpPr/>
          <p:nvPr/>
        </p:nvSpPr>
        <p:spPr>
          <a:xfrm>
            <a:off x="640080" y="320040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200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234440" y="315468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CR-008（連結セグメント出力）の対応方針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685800" y="3611880"/>
            <a:ext cx="7772400" cy="41148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26" name="Shape 24"/>
          <p:cNvSpPr/>
          <p:nvPr/>
        </p:nvSpPr>
        <p:spPr>
          <a:xfrm>
            <a:off x="685800" y="3611880"/>
            <a:ext cx="45720" cy="41148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7" name="Text 25"/>
          <p:cNvSpPr/>
          <p:nvPr/>
        </p:nvSpPr>
        <p:spPr>
          <a:xfrm>
            <a:off x="868680" y="365760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案A（推奨）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2011680" y="365760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Phase2（開発工程）に組み込み。工数+18人日、スケジュール影響なし。追加コスト+290万円。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498080" y="3685032"/>
            <a:ext cx="822960" cy="256032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0" name="Text 28"/>
          <p:cNvSpPr/>
          <p:nvPr/>
        </p:nvSpPr>
        <p:spPr>
          <a:xfrm>
            <a:off x="7498080" y="36850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推奨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85800" y="4114800"/>
            <a:ext cx="7772400" cy="411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2" name="Shape 30"/>
          <p:cNvSpPr/>
          <p:nvPr/>
        </p:nvSpPr>
        <p:spPr>
          <a:xfrm>
            <a:off x="685800" y="4114800"/>
            <a:ext cx="45720" cy="4114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3" name="Text 31"/>
          <p:cNvSpPr/>
          <p:nvPr/>
        </p:nvSpPr>
        <p:spPr>
          <a:xfrm>
            <a:off x="868680" y="41605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案B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011680" y="41605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Go-Live後の第2フェーズに先送り。追加コストなしだが、連結決算に半期手作業が発生。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498080" y="4187952"/>
            <a:ext cx="822960" cy="25603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6" name="Text 34"/>
          <p:cNvSpPr/>
          <p:nvPr/>
        </p:nvSpPr>
        <p:spPr>
          <a:xfrm>
            <a:off x="7498080" y="41879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代替案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65760" y="477316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ATLAS 進捗報告  |  2026年1月第4週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進捗報告 2026年1月第4週</dc:title>
  <dc:subject>PptxGenJS Presentation</dc:subject>
  <dc:creator>渡辺陽介</dc:creator>
  <cp:lastModifiedBy>渡辺陽介</cp:lastModifiedBy>
  <cp:revision>1</cp:revision>
  <dcterms:created xsi:type="dcterms:W3CDTF">2026-02-06T01:33:49Z</dcterms:created>
  <dcterms:modified xsi:type="dcterms:W3CDTF">2026-02-06T01:33:49Z</dcterms:modified>
</cp:coreProperties>
</file>