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1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100" b="0" i="0" u="none" strike="noStrike">
                <a:solidFill>
                  <a:srgbClr val="334155"/>
                </a:solidFill>
                <a:latin typeface="Arial"/>
              </a:defRPr>
            </a:pPr>
            <a:r>
              <a:rPr sz="1100" b="0" i="0" u="none" strike="noStrike">
                <a:solidFill>
                  <a:srgbClr val="334155"/>
                </a:solidFill>
                <a:latin typeface="Arial"/>
              </a:rPr>
              <a:t>市場規模推移（億円）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TAM（製造業AI市場全体）</c:v>
                </c:pt>
              </c:strCache>
            </c:strRef>
          </c:tx>
          <c:spPr>
            <a:solidFill>
              <a:srgbClr val="0EA5E9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2024</c:v>
                  </c:pt>
                  <c:pt idx="1">
                    <c:v>2025</c:v>
                  </c:pt>
                  <c:pt idx="2">
                    <c:v>2026（予）</c:v>
                  </c:pt>
                  <c:pt idx="3">
                    <c:v>2027（予）</c:v>
                  </c:pt>
                  <c:pt idx="4">
                    <c:v>2028（予）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2400</c:v>
                </c:pt>
                <c:pt idx="1">
                  <c:v>2950</c:v>
                </c:pt>
                <c:pt idx="2">
                  <c:v>3600</c:v>
                </c:pt>
                <c:pt idx="3">
                  <c:v>4200</c:v>
                </c:pt>
                <c:pt idx="4">
                  <c:v>4800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SAM（中堅生産管理DX）</c:v>
                </c:pt>
              </c:strCache>
            </c:strRef>
          </c:tx>
          <c:spPr>
            <a:solidFill>
              <a:srgbClr val="1A2744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2024</c:v>
                  </c:pt>
                  <c:pt idx="1">
                    <c:v>2025</c:v>
                  </c:pt>
                  <c:pt idx="2">
                    <c:v>2026（予）</c:v>
                  </c:pt>
                  <c:pt idx="3">
                    <c:v>2027（予）</c:v>
                  </c:pt>
                  <c:pt idx="4">
                    <c:v>2028（予）</c:v>
                  </c:pt>
                </c:lvl>
              </c:multiLvlStrCache>
            </c:multiLvl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350</c:v>
                </c:pt>
                <c:pt idx="1">
                  <c:v>430</c:v>
                </c:pt>
                <c:pt idx="2">
                  <c:v>530</c:v>
                </c:pt>
                <c:pt idx="3">
                  <c:v>630</c:v>
                </c:pt>
                <c:pt idx="4">
                  <c:v>720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94A3B8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94A3B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94A3B8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本提案はAIナビ事業の立ち上げを経営会議に諮るもの。3年で売上30億円を目指す。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投資3億円・ROI430%。リスク3点と対策を示し、Q2のPJ発足承認を依頼する。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3つの柱で要約。狙い・期待効果・必要投資を端的に示し、全体像を把握させる。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課題と機会を対比表示。属人化×DX補助金×AI成熟が事業機会の三大ドライバー。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ペルソナは中堅製造業の生産管理部長。3つのユースケースで定量効果を提示。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AIナビの全体像と4つの差別化ポイント。AI精度・セキュリティ・即効性・連携力。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TAM4,800億・SAM720億・SOM45億。矢野経済研ベースの推計。CAGR22%成長。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競合4社比較。国産はAI非搭載、海外は高額。中堅×AI×低価格の空白を狙う。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ARPA月25万×36ヶ月でLTV900万。CAC180万でLTV/CAC5.0x。2年目から黒字化。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四半期ロードマップと体制。初期10名→3年目15名。Q4にβ版、2027年Q4にBEP。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11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EA5E9"/>
          </a:solidFill>
          <a:ln/>
        </p:spPr>
      </p:sp>
      <p:sp>
        <p:nvSpPr>
          <p:cNvPr id="3" name="Shape 1"/>
          <p:cNvSpPr/>
          <p:nvPr/>
        </p:nvSpPr>
        <p:spPr>
          <a:xfrm>
            <a:off x="109728" y="0"/>
            <a:ext cx="9034272" cy="54864"/>
          </a:xfrm>
          <a:prstGeom prst="rect">
            <a:avLst/>
          </a:prstGeom>
          <a:solidFill>
            <a:srgbClr val="0EA5E9">
              <a:alpha val="4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1097280"/>
            <a:ext cx="822960" cy="822960"/>
          </a:xfrm>
          <a:prstGeom prst="ellipse">
            <a:avLst/>
          </a:prstGeom>
          <a:solidFill>
            <a:srgbClr val="0EA5E9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1131" y="1278331"/>
            <a:ext cx="460858" cy="46085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40080" y="2103120"/>
            <a:ext cx="7772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AIナビ ─ AI生産計画最適化SaaS</a:t>
            </a:r>
            <a:endParaRPr lang="en-US" sz="3600" dirty="0"/>
          </a:p>
        </p:txBody>
      </p:sp>
      <p:sp>
        <p:nvSpPr>
          <p:cNvPr id="7" name="Text 4"/>
          <p:cNvSpPr/>
          <p:nvPr/>
        </p:nvSpPr>
        <p:spPr>
          <a:xfrm>
            <a:off x="640080" y="292608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EA5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新規事業提案</a:t>
            </a:r>
            <a:endParaRPr lang="en-US" sz="2000" dirty="0"/>
          </a:p>
        </p:txBody>
      </p:sp>
      <p:sp>
        <p:nvSpPr>
          <p:cNvPr id="8" name="Text 5"/>
          <p:cNvSpPr/>
          <p:nvPr/>
        </p:nvSpPr>
        <p:spPr>
          <a:xfrm>
            <a:off x="640080" y="35204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中堅製造業の生産計画をAIで自動最適化し、3年で売上30億円・営業利益5億円を目指す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640080" y="4114800"/>
            <a:ext cx="7772400" cy="18288"/>
          </a:xfrm>
          <a:prstGeom prst="rect">
            <a:avLst/>
          </a:prstGeom>
          <a:solidFill>
            <a:srgbClr val="94A3B8">
              <a:alpha val="30000"/>
            </a:srgbClr>
          </a:solidFill>
          <a:ln/>
        </p:spPr>
      </p:sp>
      <p:sp>
        <p:nvSpPr>
          <p:cNvPr id="10" name="Text 7"/>
          <p:cNvSpPr/>
          <p:nvPr/>
        </p:nvSpPr>
        <p:spPr>
          <a:xfrm>
            <a:off x="640080" y="425196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提出者：田中誠一（新規事業開発部 部長）　|　2026年2月6日　|　経営会議資料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8229600" y="47548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10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11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EA5E9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投資3億円で、3年後に売上30億・営業利益10億を実現する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548640" y="1005840"/>
            <a:ext cx="2743200" cy="1554480"/>
          </a:xfrm>
          <a:prstGeom prst="rect">
            <a:avLst/>
          </a:prstGeom>
          <a:solidFill>
            <a:srgbClr val="0EA5E9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05156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必要投資額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48640" y="1298448"/>
            <a:ext cx="2743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3億円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548640" y="20574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回収見込：18ヶ月（2027年Q4）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566160" y="1005840"/>
            <a:ext cx="5120640" cy="1554480"/>
          </a:xfrm>
          <a:prstGeom prst="rect">
            <a:avLst/>
          </a:prstGeom>
          <a:solidFill>
            <a:srgbClr val="1E3358"/>
          </a:solidFill>
          <a:ln/>
        </p:spPr>
      </p:sp>
      <p:sp>
        <p:nvSpPr>
          <p:cNvPr id="9" name="Text 7"/>
          <p:cNvSpPr/>
          <p:nvPr/>
        </p:nvSpPr>
        <p:spPr>
          <a:xfrm>
            <a:off x="3749040" y="105156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EA5E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投資回収の見通し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840480" y="1417320"/>
            <a:ext cx="4572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18ヶ月でBEP達成（累損解消は24ヶ月目）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3年累計営業利益 13億円、ROI 430%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既存SI事業へのクロスセル効果：年間2億円の増収見込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27432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主要リスクと対策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48640" y="3154680"/>
            <a:ext cx="8229600" cy="411480"/>
          </a:xfrm>
          <a:prstGeom prst="rect">
            <a:avLst/>
          </a:prstGeom>
          <a:solidFill>
            <a:srgbClr val="1E3358"/>
          </a:solidFill>
          <a:ln/>
        </p:spPr>
      </p:sp>
      <p:sp>
        <p:nvSpPr>
          <p:cNvPr id="13" name="Text 11"/>
          <p:cNvSpPr/>
          <p:nvPr/>
        </p:nvSpPr>
        <p:spPr>
          <a:xfrm>
            <a:off x="731520" y="32004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顧客獲得ペースの遅延（製造業の意思決定が長い）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572000" y="3200400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展示会・業界団体経由の販路構築＋無料パイロット戦略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48640" y="3657600"/>
            <a:ext cx="8229600" cy="411480"/>
          </a:xfrm>
          <a:prstGeom prst="rect">
            <a:avLst/>
          </a:prstGeom>
          <a:solidFill>
            <a:srgbClr val="1A2D4D"/>
          </a:solidFill>
          <a:ln/>
        </p:spPr>
      </p:sp>
      <p:sp>
        <p:nvSpPr>
          <p:cNvPr id="16" name="Text 14"/>
          <p:cNvSpPr/>
          <p:nvPr/>
        </p:nvSpPr>
        <p:spPr>
          <a:xfrm>
            <a:off x="731520" y="37033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AI精度が本番データで出ない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72000" y="3703320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α版で実データ検証、段階的リリースで改善サイクル確保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48640" y="4160520"/>
            <a:ext cx="8229600" cy="411480"/>
          </a:xfrm>
          <a:prstGeom prst="rect">
            <a:avLst/>
          </a:prstGeom>
          <a:solidFill>
            <a:srgbClr val="1E3358"/>
          </a:solidFill>
          <a:ln/>
        </p:spPr>
      </p:sp>
      <p:sp>
        <p:nvSpPr>
          <p:cNvPr id="19" name="Text 17"/>
          <p:cNvSpPr/>
          <p:nvPr/>
        </p:nvSpPr>
        <p:spPr>
          <a:xfrm>
            <a:off x="731520" y="42062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Asprova等 既存勢のAI搭載による追随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572000" y="4206240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特許出願（最適化アルゴリズム）＋データロックイン設計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548640" y="4572000"/>
            <a:ext cx="8229600" cy="18288"/>
          </a:xfrm>
          <a:prstGeom prst="rect">
            <a:avLst/>
          </a:prstGeom>
          <a:solidFill>
            <a:srgbClr val="0EA5E9">
              <a:alpha val="50000"/>
            </a:srgbClr>
          </a:solidFill>
          <a:ln/>
        </p:spPr>
      </p:sp>
      <p:sp>
        <p:nvSpPr>
          <p:cNvPr id="22" name="Text 20"/>
          <p:cNvSpPr/>
          <p:nvPr/>
        </p:nvSpPr>
        <p:spPr>
          <a:xfrm>
            <a:off x="548640" y="464515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EA5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次のアクション：本提案の承認 → 2026年Q2にPJ発足、コアメンバー5名アサイン開始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8229600" y="47548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10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AIナビで3年後に売上30億円・利益5億円を創出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1097280"/>
            <a:ext cx="2606040" cy="3291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548640" y="1097280"/>
            <a:ext cx="2606040" cy="54864"/>
          </a:xfrm>
          <a:prstGeom prst="rect">
            <a:avLst/>
          </a:prstGeom>
          <a:solidFill>
            <a:srgbClr val="0EA5E9"/>
          </a:solidFill>
          <a:ln/>
        </p:spPr>
      </p:sp>
      <p:sp>
        <p:nvSpPr>
          <p:cNvPr id="5" name="Shape 3"/>
          <p:cNvSpPr/>
          <p:nvPr/>
        </p:nvSpPr>
        <p:spPr>
          <a:xfrm>
            <a:off x="1417320" y="1371600"/>
            <a:ext cx="640080" cy="640080"/>
          </a:xfrm>
          <a:prstGeom prst="ellipse">
            <a:avLst/>
          </a:prstGeom>
          <a:solidFill>
            <a:srgbClr val="F0F4F8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8138" y="1512418"/>
            <a:ext cx="358445" cy="358445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31520" y="214884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EA5E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狙い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822960" y="2606040"/>
            <a:ext cx="21031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中堅製造業（従業員200〜1,000名）向けに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AI生産計画最適化SaaSを提供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製造DX需要の急拡大を捉える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3383280" y="1097280"/>
            <a:ext cx="2606040" cy="3291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3383280" y="1097280"/>
            <a:ext cx="2606040" cy="54864"/>
          </a:xfrm>
          <a:prstGeom prst="rect">
            <a:avLst/>
          </a:prstGeom>
          <a:solidFill>
            <a:srgbClr val="0EA5E9"/>
          </a:solidFill>
          <a:ln/>
        </p:spPr>
      </p:sp>
      <p:sp>
        <p:nvSpPr>
          <p:cNvPr id="11" name="Shape 8"/>
          <p:cNvSpPr/>
          <p:nvPr/>
        </p:nvSpPr>
        <p:spPr>
          <a:xfrm>
            <a:off x="4251960" y="1371600"/>
            <a:ext cx="640080" cy="640080"/>
          </a:xfrm>
          <a:prstGeom prst="ellipse">
            <a:avLst/>
          </a:prstGeom>
          <a:solidFill>
            <a:srgbClr val="F0F4F8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2778" y="1512418"/>
            <a:ext cx="358445" cy="358445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566160" y="214884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EA5E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期待効果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3657600" y="2606040"/>
            <a:ext cx="21031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3年累計売上 50億円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3年目の営業利益率 17%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既存SI事業とのクロスセル創出</a:t>
            </a:r>
            <a:endParaRPr lang="en-US" sz="1200" dirty="0"/>
          </a:p>
        </p:txBody>
      </p:sp>
      <p:sp>
        <p:nvSpPr>
          <p:cNvPr id="15" name="Shape 11"/>
          <p:cNvSpPr/>
          <p:nvPr/>
        </p:nvSpPr>
        <p:spPr>
          <a:xfrm>
            <a:off x="6217920" y="1097280"/>
            <a:ext cx="2606040" cy="3291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6217920" y="1097280"/>
            <a:ext cx="2606040" cy="54864"/>
          </a:xfrm>
          <a:prstGeom prst="rect">
            <a:avLst/>
          </a:prstGeom>
          <a:solidFill>
            <a:srgbClr val="0EA5E9"/>
          </a:solidFill>
          <a:ln/>
        </p:spPr>
      </p:sp>
      <p:sp>
        <p:nvSpPr>
          <p:cNvPr id="17" name="Shape 13"/>
          <p:cNvSpPr/>
          <p:nvPr/>
        </p:nvSpPr>
        <p:spPr>
          <a:xfrm>
            <a:off x="7086600" y="1371600"/>
            <a:ext cx="640080" cy="640080"/>
          </a:xfrm>
          <a:prstGeom prst="ellipse">
            <a:avLst/>
          </a:prstGeom>
          <a:solidFill>
            <a:srgbClr val="F0F4F8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7418" y="1512418"/>
            <a:ext cx="358445" cy="358445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6400800" y="214884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EA5E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必要投資</a:t>
            </a:r>
            <a:endParaRPr lang="en-US" sz="1600" dirty="0"/>
          </a:p>
        </p:txBody>
      </p:sp>
      <p:sp>
        <p:nvSpPr>
          <p:cNvPr id="20" name="Text 15"/>
          <p:cNvSpPr/>
          <p:nvPr/>
        </p:nvSpPr>
        <p:spPr>
          <a:xfrm>
            <a:off x="6492240" y="2606040"/>
            <a:ext cx="21031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初期投資 3億円（開発2億+販促1億）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人員 15名体制（3年目）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18ヶ月でBEP達成見込</a:t>
            </a:r>
            <a:endParaRPr lang="en-US" sz="1200" dirty="0"/>
          </a:p>
        </p:txBody>
      </p:sp>
      <p:sp>
        <p:nvSpPr>
          <p:cNvPr id="21" name="Text 16"/>
          <p:cNvSpPr/>
          <p:nvPr/>
        </p:nvSpPr>
        <p:spPr>
          <a:xfrm>
            <a:off x="8229600" y="47548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10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製造業の生産計画は属人化が深刻、AI活用の好機到来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1097280"/>
            <a:ext cx="384048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548640" y="1097280"/>
            <a:ext cx="73152" cy="347472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5" name="Shape 3"/>
          <p:cNvSpPr/>
          <p:nvPr/>
        </p:nvSpPr>
        <p:spPr>
          <a:xfrm>
            <a:off x="914400" y="1325880"/>
            <a:ext cx="502920" cy="502920"/>
          </a:xfrm>
          <a:prstGeom prst="ellipse">
            <a:avLst/>
          </a:prstGeom>
          <a:solidFill>
            <a:srgbClr val="EF4444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5042" y="1436522"/>
            <a:ext cx="281635" cy="281635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54480" y="137160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現状の課題（ペインポイント）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914400" y="2011680"/>
            <a:ext cx="3200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生産計画の作成にベテラン1名が週20時間を費やしている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属人化により担当者の退職・異動で計画精度が急落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納期遵守率が業界平均85%に対し中堅企業は72%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Excel依存で需要変動への即応ができない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4754880" y="1097280"/>
            <a:ext cx="384048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754880" y="1097280"/>
            <a:ext cx="73152" cy="347472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1" name="Shape 8"/>
          <p:cNvSpPr/>
          <p:nvPr/>
        </p:nvSpPr>
        <p:spPr>
          <a:xfrm>
            <a:off x="5120640" y="1325880"/>
            <a:ext cx="502920" cy="502920"/>
          </a:xfrm>
          <a:prstGeom prst="ellipse">
            <a:avLst/>
          </a:prstGeom>
          <a:solidFill>
            <a:srgbClr val="10B981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1282" y="1436522"/>
            <a:ext cx="281635" cy="281635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760720" y="137160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0B9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なぜ今か（外部環境の追い風）</a:t>
            </a:r>
            <a:endParaRPr lang="en-US" sz="1500" dirty="0"/>
          </a:p>
        </p:txBody>
      </p:sp>
      <p:sp>
        <p:nvSpPr>
          <p:cNvPr id="14" name="Text 10"/>
          <p:cNvSpPr/>
          <p:nvPr/>
        </p:nvSpPr>
        <p:spPr>
          <a:xfrm>
            <a:off x="5120640" y="2011680"/>
            <a:ext cx="3200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製造業DX市場がCAGR 22%で急成長中（矢野経済研）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経産省「スマート工場補助金」が2026年度に200億円に拡充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生成AI・最適化AIの成熟で開発コストが3年前の1/5に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大手向けは飽和、中堅向けは競合が未参入の空白地帯</a:t>
            </a:r>
            <a:endParaRPr lang="en-US" sz="1200" dirty="0"/>
          </a:p>
        </p:txBody>
      </p:sp>
      <p:sp>
        <p:nvSpPr>
          <p:cNvPr id="15" name="Text 11"/>
          <p:cNvSpPr/>
          <p:nvPr/>
        </p:nvSpPr>
        <p:spPr>
          <a:xfrm>
            <a:off x="8229600" y="47548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10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中堅製造業の生産管理部門の「計画地獄」を解消する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1051560"/>
            <a:ext cx="3200400" cy="3657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1645920" y="1280160"/>
            <a:ext cx="731520" cy="731520"/>
          </a:xfrm>
          <a:prstGeom prst="ellipse">
            <a:avLst/>
          </a:prstGeom>
          <a:solidFill>
            <a:srgbClr val="F0F4F8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6854" y="1441094"/>
            <a:ext cx="409651" cy="409651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731520" y="2148840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EA5E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ペルソナ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822960" y="2606040"/>
            <a:ext cx="274320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中堅製造業（従業員200〜1,000名）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生産管理部長・製造部長、45〜55歳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年間IT予算 2,000万〜8,000万円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Excelベースの計画に限界を感じている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4114800" y="1051560"/>
            <a:ext cx="457200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4114800" y="1051560"/>
            <a:ext cx="54864" cy="1051560"/>
          </a:xfrm>
          <a:prstGeom prst="rect">
            <a:avLst/>
          </a:prstGeom>
          <a:solidFill>
            <a:srgbClr val="0EA5E9"/>
          </a:solidFill>
          <a:ln/>
        </p:spPr>
      </p:sp>
      <p:sp>
        <p:nvSpPr>
          <p:cNvPr id="10" name="Shape 7"/>
          <p:cNvSpPr/>
          <p:nvPr/>
        </p:nvSpPr>
        <p:spPr>
          <a:xfrm>
            <a:off x="4343400" y="1280160"/>
            <a:ext cx="502920" cy="502920"/>
          </a:xfrm>
          <a:prstGeom prst="ellipse">
            <a:avLst/>
          </a:prstGeom>
          <a:solidFill>
            <a:srgbClr val="F0F4F8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4042" y="1390802"/>
            <a:ext cx="281635" cy="281635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29200" y="1161288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EA5E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生産計画の自動立案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5029200" y="1490472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AIが需要予測×設備稼働×在庫を統合し、計画作成工数を週20h→2hに削減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4114800" y="2286000"/>
            <a:ext cx="457200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4114800" y="2286000"/>
            <a:ext cx="54864" cy="1051560"/>
          </a:xfrm>
          <a:prstGeom prst="rect">
            <a:avLst/>
          </a:prstGeom>
          <a:solidFill>
            <a:srgbClr val="0EA5E9"/>
          </a:solidFill>
          <a:ln/>
        </p:spPr>
      </p:sp>
      <p:sp>
        <p:nvSpPr>
          <p:cNvPr id="16" name="Shape 12"/>
          <p:cNvSpPr/>
          <p:nvPr/>
        </p:nvSpPr>
        <p:spPr>
          <a:xfrm>
            <a:off x="4343400" y="2514600"/>
            <a:ext cx="502920" cy="502920"/>
          </a:xfrm>
          <a:prstGeom prst="ellipse">
            <a:avLst/>
          </a:prstGeom>
          <a:solidFill>
            <a:srgbClr val="F0F4F8"/>
          </a:solidFill>
          <a:ln/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4042" y="2625242"/>
            <a:ext cx="281635" cy="281635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5029200" y="2395728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EA5E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納期遵守率の改善</a:t>
            </a:r>
            <a:endParaRPr lang="en-US" sz="1300" dirty="0"/>
          </a:p>
        </p:txBody>
      </p:sp>
      <p:sp>
        <p:nvSpPr>
          <p:cNvPr id="19" name="Text 14"/>
          <p:cNvSpPr/>
          <p:nvPr/>
        </p:nvSpPr>
        <p:spPr>
          <a:xfrm>
            <a:off x="5029200" y="2724912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リアルタイム再計画により納期遵守率を72%→92%に向上</a:t>
            </a:r>
            <a:endParaRPr lang="en-US" sz="1100" dirty="0"/>
          </a:p>
        </p:txBody>
      </p:sp>
      <p:sp>
        <p:nvSpPr>
          <p:cNvPr id="20" name="Shape 15"/>
          <p:cNvSpPr/>
          <p:nvPr/>
        </p:nvSpPr>
        <p:spPr>
          <a:xfrm>
            <a:off x="4114800" y="3520440"/>
            <a:ext cx="457200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4114800" y="3520440"/>
            <a:ext cx="54864" cy="1051560"/>
          </a:xfrm>
          <a:prstGeom prst="rect">
            <a:avLst/>
          </a:prstGeom>
          <a:solidFill>
            <a:srgbClr val="0EA5E9"/>
          </a:solidFill>
          <a:ln/>
        </p:spPr>
      </p:sp>
      <p:sp>
        <p:nvSpPr>
          <p:cNvPr id="22" name="Shape 17"/>
          <p:cNvSpPr/>
          <p:nvPr/>
        </p:nvSpPr>
        <p:spPr>
          <a:xfrm>
            <a:off x="4343400" y="3749040"/>
            <a:ext cx="502920" cy="502920"/>
          </a:xfrm>
          <a:prstGeom prst="ellipse">
            <a:avLst/>
          </a:prstGeom>
          <a:solidFill>
            <a:srgbClr val="F0F4F8"/>
          </a:solidFill>
          <a:ln/>
        </p:spPr>
      </p:sp>
      <p:pic>
        <p:nvPicPr>
          <p:cNvPr id="2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4042" y="3859682"/>
            <a:ext cx="281635" cy="281635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5029200" y="3630168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EA5E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在庫最適化</a:t>
            </a:r>
            <a:endParaRPr lang="en-US" sz="1300" dirty="0"/>
          </a:p>
        </p:txBody>
      </p:sp>
      <p:sp>
        <p:nvSpPr>
          <p:cNvPr id="25" name="Text 19"/>
          <p:cNvSpPr/>
          <p:nvPr/>
        </p:nvSpPr>
        <p:spPr>
          <a:xfrm>
            <a:off x="5029200" y="3959352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過剰在庫を30%削減しキャッシュフローを年間1.5億円改善</a:t>
            </a:r>
            <a:endParaRPr lang="en-US" sz="1100" dirty="0"/>
          </a:p>
        </p:txBody>
      </p:sp>
      <p:sp>
        <p:nvSpPr>
          <p:cNvPr id="26" name="Text 20"/>
          <p:cNvSpPr/>
          <p:nvPr/>
        </p:nvSpPr>
        <p:spPr>
          <a:xfrm>
            <a:off x="8229600" y="47548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10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AIが生産計画を自動最適化するクラウドSaaS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1051560"/>
            <a:ext cx="8046720" cy="1280160"/>
          </a:xfrm>
          <a:prstGeom prst="rect">
            <a:avLst/>
          </a:prstGeom>
          <a:solidFill>
            <a:srgbClr val="1A2744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188720"/>
            <a:ext cx="74980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EA5E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サービス概要：</a:t>
            </a:r>
            <a:endParaRPr lang="en-US" sz="14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「AIナビ」は、需要予測AI×組合せ最適化エンジンを搭載したクラウド型生産計画SaaS。既存の基幹システム（SAP / OBIC等）とAPI連携し、導入初日から計画精度の向上を実感できる設計。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2606040"/>
            <a:ext cx="393192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2834640"/>
            <a:ext cx="502920" cy="502920"/>
          </a:xfrm>
          <a:prstGeom prst="ellipse">
            <a:avLst/>
          </a:prstGeom>
          <a:solidFill>
            <a:srgbClr val="F0F4F8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2162" y="2945282"/>
            <a:ext cx="281635" cy="281635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417320" y="2715768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AI最適化エンジン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1417320" y="3044952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独自の強化学習アルゴリズムで計画精度95%以上を実現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754880" y="2606040"/>
            <a:ext cx="393192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937760" y="2834640"/>
            <a:ext cx="502920" cy="502920"/>
          </a:xfrm>
          <a:prstGeom prst="ellipse">
            <a:avLst/>
          </a:prstGeom>
          <a:solidFill>
            <a:srgbClr val="F0F4F8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8402" y="2945282"/>
            <a:ext cx="281635" cy="281635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623560" y="2715768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エンタープライズ対応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5623560" y="3044952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SOC2 Type II取得予定、オンプレ連携対応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548640" y="3840480"/>
            <a:ext cx="393192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731520" y="4069080"/>
            <a:ext cx="502920" cy="502920"/>
          </a:xfrm>
          <a:prstGeom prst="ellipse">
            <a:avLst/>
          </a:prstGeom>
          <a:solidFill>
            <a:srgbClr val="F0F4F8"/>
          </a:solidFill>
          <a:ln/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2162" y="4179722"/>
            <a:ext cx="281635" cy="281635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417320" y="3950208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導入1週間で効果</a:t>
            </a:r>
            <a:endParaRPr lang="en-US" sz="1400" dirty="0"/>
          </a:p>
        </p:txBody>
      </p:sp>
      <p:sp>
        <p:nvSpPr>
          <p:cNvPr id="19" name="Text 14"/>
          <p:cNvSpPr/>
          <p:nvPr/>
        </p:nvSpPr>
        <p:spPr>
          <a:xfrm>
            <a:off x="1417320" y="4279392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ノーコードUIで現場担当者が即日操作可能</a:t>
            </a:r>
            <a:endParaRPr lang="en-US" sz="1100" dirty="0"/>
          </a:p>
        </p:txBody>
      </p:sp>
      <p:sp>
        <p:nvSpPr>
          <p:cNvPr id="20" name="Shape 15"/>
          <p:cNvSpPr/>
          <p:nvPr/>
        </p:nvSpPr>
        <p:spPr>
          <a:xfrm>
            <a:off x="4754880" y="3840480"/>
            <a:ext cx="393192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4937760" y="4069080"/>
            <a:ext cx="502920" cy="502920"/>
          </a:xfrm>
          <a:prstGeom prst="ellipse">
            <a:avLst/>
          </a:prstGeom>
          <a:solidFill>
            <a:srgbClr val="F0F4F8"/>
          </a:solidFill>
          <a:ln/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48402" y="4179722"/>
            <a:ext cx="281635" cy="281635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5623560" y="3950208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基幹連携済み</a:t>
            </a:r>
            <a:endParaRPr lang="en-US" sz="1400" dirty="0"/>
          </a:p>
        </p:txBody>
      </p:sp>
      <p:sp>
        <p:nvSpPr>
          <p:cNvPr id="24" name="Text 18"/>
          <p:cNvSpPr/>
          <p:nvPr/>
        </p:nvSpPr>
        <p:spPr>
          <a:xfrm>
            <a:off x="5623560" y="4279392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 / OBIC / MCFrame等 主要ERP 12製品と連携</a:t>
            </a:r>
            <a:endParaRPr lang="en-US" sz="1100" dirty="0"/>
          </a:p>
        </p:txBody>
      </p:sp>
      <p:sp>
        <p:nvSpPr>
          <p:cNvPr id="25" name="Text 19"/>
          <p:cNvSpPr/>
          <p:nvPr/>
        </p:nvSpPr>
        <p:spPr>
          <a:xfrm>
            <a:off x="8229600" y="47548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10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製造業AI市場は4,800億円規模、年率22%で拡大中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260604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685800" y="1078992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EA5E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TAM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1417320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4,800億円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85800" y="1737360"/>
            <a:ext cx="2331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国内製造業AI/DX市場全体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3383280" y="1005840"/>
            <a:ext cx="260604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520440" y="1078992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EA5E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520440" y="1417320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720億円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3520440" y="1737360"/>
            <a:ext cx="2331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中堅製造業の生産管理DX領域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217920" y="1005840"/>
            <a:ext cx="260604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355080" y="1078992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EA5E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SOM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355080" y="1417320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45億円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6355080" y="1737360"/>
            <a:ext cx="2331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3年間で獲得可能な規模</a:t>
            </a:r>
            <a:endParaRPr lang="en-US" sz="1000" dirty="0"/>
          </a:p>
        </p:txBody>
      </p:sp>
      <p:graphicFrame>
        <p:nvGraphicFramePr>
          <p:cNvPr id="15" name="Chart 0" descr=""/>
          <p:cNvGraphicFramePr/>
          <p:nvPr/>
        </p:nvGraphicFramePr>
        <p:xfrm>
          <a:off x="457200" y="2286000"/>
          <a:ext cx="8229600" cy="26517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6" name="Text 13"/>
          <p:cNvSpPr/>
          <p:nvPr/>
        </p:nvSpPr>
        <p:spPr>
          <a:xfrm>
            <a:off x="8229600" y="47548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10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主要競合比較：AI精度×中堅特化×価格で勝つ</a:t>
            </a:r>
            <a:endParaRPr lang="en-US" sz="22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05840"/>
          <a:ext cx="822960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1828800"/>
                <a:gridCol w="1554480"/>
                <a:gridCol w="1554480"/>
                <a:gridCol w="155448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比較軸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AIナビ（当社）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Asprova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FLEXSCHE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o9 Solutions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AI最適化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EA5E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◎ 強化学習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6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△ ルールベース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○ 一部AI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◎ AI搭載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導入期間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EA5E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◎ 1週間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6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△ 3〜6ヶ月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△ 2〜4ヶ月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× 6〜12ヶ月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月額費用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EA5E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◎ 月15万〜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6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△ 初期500万+月20万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○ 初期300万+月15万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× 月100万〜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中堅企業対応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EA5E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◎ 専用設計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6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○ 対応可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○ 対応可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× 大企業向け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日本語UI/サポート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EA5E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◎ ネイティブ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6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◎ 国産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◎ 国産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△ 英語中心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hape 1"/>
          <p:cNvSpPr/>
          <p:nvPr/>
        </p:nvSpPr>
        <p:spPr>
          <a:xfrm>
            <a:off x="457200" y="3703320"/>
            <a:ext cx="822960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5" name="Shape 2"/>
          <p:cNvSpPr/>
          <p:nvPr/>
        </p:nvSpPr>
        <p:spPr>
          <a:xfrm>
            <a:off x="457200" y="3703320"/>
            <a:ext cx="64008" cy="1005840"/>
          </a:xfrm>
          <a:prstGeom prst="rect">
            <a:avLst/>
          </a:prstGeom>
          <a:solidFill>
            <a:srgbClr val="0EA5E9"/>
          </a:solidFill>
          <a:ln/>
        </p:spPr>
      </p:sp>
      <p:sp>
        <p:nvSpPr>
          <p:cNvPr id="6" name="Text 3"/>
          <p:cNvSpPr/>
          <p:nvPr/>
        </p:nvSpPr>
        <p:spPr>
          <a:xfrm>
            <a:off x="777240" y="3794760"/>
            <a:ext cx="7680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EA5E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勝ち筋：</a:t>
            </a:r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AI精度×導入スピード×中堅特化価格の3軸で既存プレイヤーの隙を突く。国産競合はAI非搭載、海外競合は高額で中堅に非対応。「ちょうどいいAI」のポジションを先行確保する。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8229600" y="47548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10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月額SaaSモデルでLTV/CAC = 5.0x、健全な単位経済性</a:t>
            </a:r>
            <a:endParaRPr lang="en-US" sz="2100" dirty="0"/>
          </a:p>
        </p:txBody>
      </p:sp>
      <p:sp>
        <p:nvSpPr>
          <p:cNvPr id="3" name="Shape 1"/>
          <p:cNvSpPr/>
          <p:nvPr/>
        </p:nvSpPr>
        <p:spPr>
          <a:xfrm>
            <a:off x="548640" y="1051560"/>
            <a:ext cx="393192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731520" y="1143000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A5E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月額SaaSサブスクリプション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" y="1554480"/>
            <a:ext cx="34747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月額サブスクリプション：15万〜50万円/社（規模別）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初期導入・セットアップ費用：80万円/社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カスタム連携・コンサル：別途見積（平均120万円）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754880" y="1051560"/>
            <a:ext cx="3931920" cy="1828800"/>
          </a:xfrm>
          <a:prstGeom prst="rect">
            <a:avLst/>
          </a:prstGeom>
          <a:solidFill>
            <a:srgbClr val="1A2744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983480" y="1188720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EA5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LTV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983480" y="1417320"/>
            <a:ext cx="1097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¥900万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983480" y="1783080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(ARPA 25万×36ヶ月)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6263640" y="1188720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EA5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CAC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263640" y="1417320"/>
            <a:ext cx="1097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¥180万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263640" y="1783080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(営業+展示会+MA)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7543800" y="1188720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EA5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LTV/CAC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543800" y="1417320"/>
            <a:ext cx="1097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5.0x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7543800" y="1783080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目標: 3.0x以上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548640" y="30632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3ヵ年収益試算</a:t>
            </a:r>
            <a:endParaRPr lang="en-US" sz="14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3429000"/>
          <a:ext cx="822960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1463040"/>
                <a:gridCol w="1463040"/>
                <a:gridCol w="1463040"/>
                <a:gridCol w="1463040"/>
              </a:tblGrid>
              <a:tr h="2286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1年目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2年目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3年目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累計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契約社数（累計）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30社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100社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200社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売上高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0EA5E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売上原価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販管費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0EA5E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営業利益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▲1億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0EA5E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0EA5E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0EA5E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営業利益率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8229600" y="47548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10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Q2承認後、Q4にβ版ローンチ、2027年本格展開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640080" y="1600200"/>
            <a:ext cx="7863840" cy="54864"/>
          </a:xfrm>
          <a:prstGeom prst="rect">
            <a:avLst/>
          </a:prstGeom>
          <a:solidFill>
            <a:srgbClr val="0EA5E9"/>
          </a:solidFill>
          <a:ln/>
        </p:spPr>
      </p:sp>
      <p:sp>
        <p:nvSpPr>
          <p:cNvPr id="4" name="Shape 2"/>
          <p:cNvSpPr/>
          <p:nvPr/>
        </p:nvSpPr>
        <p:spPr>
          <a:xfrm>
            <a:off x="1463040" y="1463040"/>
            <a:ext cx="329184" cy="329184"/>
          </a:xfrm>
          <a:prstGeom prst="ellipse">
            <a:avLst/>
          </a:prstGeom>
          <a:solidFill>
            <a:srgbClr val="0EA5E9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005840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EA5E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Q2 2026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685800" y="1965960"/>
            <a:ext cx="1828800" cy="731520"/>
          </a:xfrm>
          <a:prstGeom prst="rect">
            <a:avLst/>
          </a:prstGeom>
          <a:solidFill>
            <a:srgbClr val="0EA5E9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2011680"/>
            <a:ext cx="1737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事業承認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体制構築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429000" y="1463040"/>
            <a:ext cx="329184" cy="329184"/>
          </a:xfrm>
          <a:prstGeom prst="ellipse">
            <a:avLst/>
          </a:prstGeom>
          <a:solidFill>
            <a:srgbClr val="0284C7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606040" y="1005840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284C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Q3 2026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651760" y="1965960"/>
            <a:ext cx="1828800" cy="731520"/>
          </a:xfrm>
          <a:prstGeom prst="rect">
            <a:avLst/>
          </a:prstGeom>
          <a:solidFill>
            <a:srgbClr val="0284C7"/>
          </a:solidFill>
          <a:ln/>
        </p:spPr>
      </p:sp>
      <p:sp>
        <p:nvSpPr>
          <p:cNvPr id="11" name="Text 9"/>
          <p:cNvSpPr/>
          <p:nvPr/>
        </p:nvSpPr>
        <p:spPr>
          <a:xfrm>
            <a:off x="2697480" y="2011680"/>
            <a:ext cx="1737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MVP開発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α版テスト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394960" y="1463040"/>
            <a:ext cx="329184" cy="329184"/>
          </a:xfrm>
          <a:prstGeom prst="ellipse">
            <a:avLst/>
          </a:prstGeom>
          <a:solidFill>
            <a:srgbClr val="1A2744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0" y="1005840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7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Q4 2026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617720" y="1965960"/>
            <a:ext cx="1828800" cy="73152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15" name="Text 13"/>
          <p:cNvSpPr/>
          <p:nvPr/>
        </p:nvSpPr>
        <p:spPr>
          <a:xfrm>
            <a:off x="4663440" y="2011680"/>
            <a:ext cx="1737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β版ローンチ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初期顧客獲得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7360920" y="1463040"/>
            <a:ext cx="329184" cy="329184"/>
          </a:xfrm>
          <a:prstGeom prst="ellipse">
            <a:avLst/>
          </a:prstGeom>
          <a:solidFill>
            <a:srgbClr val="111B30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37960" y="1005840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11B3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2027〜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583680" y="1965960"/>
            <a:ext cx="1828800" cy="731520"/>
          </a:xfrm>
          <a:prstGeom prst="rect">
            <a:avLst/>
          </a:prstGeom>
          <a:solidFill>
            <a:srgbClr val="111B30"/>
          </a:solidFill>
          <a:ln/>
        </p:spPr>
      </p:sp>
      <p:sp>
        <p:nvSpPr>
          <p:cNvPr id="19" name="Text 17"/>
          <p:cNvSpPr/>
          <p:nvPr/>
        </p:nvSpPr>
        <p:spPr>
          <a:xfrm>
            <a:off x="6629400" y="2011680"/>
            <a:ext cx="1737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正式版展開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スケール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48640" y="28346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主要マイルストーン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731520" y="3200400"/>
            <a:ext cx="4572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2026年Q2：コアメンバー5名アサイン、技術選定完了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2026年Q3：α版完成、社内製造子会社でパイロット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2026年Q4：β版ローンチ、有償パイロット顧客10社獲得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2027年Q2：正式版リリース、契約50社到達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2027年Q4：月次黒字化達成（BEP）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669280" y="2834640"/>
            <a:ext cx="3017520" cy="1920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720840" y="2971800"/>
            <a:ext cx="457200" cy="457200"/>
          </a:xfrm>
          <a:prstGeom prst="ellipse">
            <a:avLst/>
          </a:prstGeom>
          <a:solidFill>
            <a:srgbClr val="F0F4F8"/>
          </a:solidFill>
          <a:ln/>
        </p:spPr>
      </p:sp>
      <p:pic>
        <p:nvPicPr>
          <p:cNvPr id="2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21424" y="3072384"/>
            <a:ext cx="256032" cy="256032"/>
          </a:xfrm>
          <a:prstGeom prst="rect">
            <a:avLst/>
          </a:prstGeom>
        </p:spPr>
      </p:pic>
      <p:sp>
        <p:nvSpPr>
          <p:cNvPr id="25" name="Text 22"/>
          <p:cNvSpPr/>
          <p:nvPr/>
        </p:nvSpPr>
        <p:spPr>
          <a:xfrm>
            <a:off x="5852160" y="3520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EA5E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初期体制（10名）</a:t>
            </a:r>
            <a:endParaRPr lang="en-US" sz="1300" dirty="0"/>
          </a:p>
        </p:txBody>
      </p:sp>
      <p:sp>
        <p:nvSpPr>
          <p:cNvPr id="26" name="Text 23"/>
          <p:cNvSpPr/>
          <p:nvPr/>
        </p:nvSpPr>
        <p:spPr>
          <a:xfrm>
            <a:off x="5943600" y="3840480"/>
            <a:ext cx="25603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PdM / 事業責任者 1名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AIエンジニア 3名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フルスタック開発 2名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UXデザイナー 1名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営業 / CS 3名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8229600" y="475488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10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新規事業提案：AIナビ</dc:title>
  <dc:subject>PptxGenJS Presentation</dc:subject>
  <dc:creator>田中誠一</dc:creator>
  <cp:lastModifiedBy>田中誠一</cp:lastModifiedBy>
  <cp:revision>1</cp:revision>
  <dcterms:created xsi:type="dcterms:W3CDTF">2026-02-06T00:52:09Z</dcterms:created>
  <dcterms:modified xsi:type="dcterms:W3CDTF">2026-02-06T00:52:09Z</dcterms:modified>
</cp:coreProperties>
</file>