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法人AIチャットボット市場分析。TAM1,200億・CAGR22%。CS特化×中堅BtoCが空白地帯。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7アクション。2月末にGo/No-Go、3月にPoV準備、4月にPoV開始。5月末に本格投資判断。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市場魅力度・参入優先度ともに高。CS特化×中堅BtoC×自社LLMの3軸で差別化。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CS/CX用途のAIチャットボットSaaSに限定。社内向け・ルールベース・海外は除外。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TAM1,200億→SAM380億→SOM25億。SOM25億はARPA75万×280社で算出。CAGR22%。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PEST全要因が追い風。人手不足×LLM精度向上の掛け合わせが最大ドライバー。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EC・通信が最も魅力的。CS部門長がペルソナ。PoC結果が購買決定の80%を左右。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CS特化×中〜高価格帯に空白地帯。TalkFlowはここにポジショニングする。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5社比較。TalkFlowはCS特化度最高＋自社LLMコスト優位で差別化。弱みは認知度。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3ステップ戦略。Step1でPoV5社、Step2でARR10億、Step3で水平展開。仮説3つを検証。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813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FDA4AF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731520"/>
            <a:ext cx="777240" cy="777240"/>
          </a:xfrm>
          <a:prstGeom prst="ellipse">
            <a:avLst/>
          </a:prstGeom>
          <a:solidFill>
            <a:srgbClr val="E11D48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9633" y="902513"/>
            <a:ext cx="435254" cy="43525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6916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DA4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法人向けAIチャットボット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21031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市場・競合分析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548640" y="31546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1,200億円・CAGR 22% ─ CS特化×中堅BtoCが最大の空白地帯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3749040"/>
            <a:ext cx="777240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886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リサーチ：藤田真紀（経営企画部）　|　2026年2月　|　企画責任者/マーケ責任者向け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813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次のアクション：3月末までに5つの意思決定とPoV開始</a:t>
            </a:r>
            <a:endParaRPr lang="en-US" sz="2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60120"/>
          <a:ext cx="859536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3931920"/>
                <a:gridCol w="1371600"/>
                <a:gridCol w="91440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種別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アクション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担当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1D4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期限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1D4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意思決定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TalkFlow事業化のGo/No-Go判断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企画責任者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2/末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意思決定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 1の投資予算 8,000万円の承認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CFO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3/初旬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追加調査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PoV候補企業10社のリストアップと打診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マーケ＋営業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3/中旬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追加調査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KARAKURI・PKSHA の詳細機能調査（PoC比較用）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リサーチG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3/中旬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PoC準備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TalkFlow βプロダクトの最終QA・デモ環境構築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開発チーム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PoV開始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先行5社でのPoV開始（2週間無料トライアル）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営業＋CS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4/初旬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1533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意思決定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PoV結果に基づくGo/No-Go判断（本格投資）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経営会議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5/末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2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02336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4023360"/>
            <a:ext cx="54864" cy="64008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40690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本日のお願い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40080" y="429768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TalkFlow事業化の方向性について承認をいただき、Step 1（PoV）に向けた投資予算の検討を開始したい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3月中旬までにPoV候補企業への打診を進めるため、営業リソースの仮確保をお願いしたい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結論：市場魅力度「高」、参入優先度「高」─ 勝ち筋は3つ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974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2697480" cy="457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5" name="Shape 3"/>
          <p:cNvSpPr/>
          <p:nvPr/>
        </p:nvSpPr>
        <p:spPr>
          <a:xfrm>
            <a:off x="1371600" y="109728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109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高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737360"/>
            <a:ext cx="2423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市場魅力度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94360" y="20116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1,200億円・CAGR 22%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AI活用の転換期で需要急増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337560" y="914400"/>
            <a:ext cx="26974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37560" y="914400"/>
            <a:ext cx="2697480" cy="457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1" name="Shape 9"/>
          <p:cNvSpPr/>
          <p:nvPr/>
        </p:nvSpPr>
        <p:spPr>
          <a:xfrm>
            <a:off x="4251960" y="109728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4251960" y="109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高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474720" y="1737360"/>
            <a:ext cx="2423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参入優先度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74720" y="20116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CS特化プレイヤーが未成熟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自社LLM技術が差別化要因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217920" y="914400"/>
            <a:ext cx="26974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914400"/>
            <a:ext cx="269748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Shape 15"/>
          <p:cNvSpPr/>
          <p:nvPr/>
        </p:nvSpPr>
        <p:spPr>
          <a:xfrm>
            <a:off x="7132320" y="1097280"/>
            <a:ext cx="548640" cy="54864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7132320" y="109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中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355080" y="1737360"/>
            <a:ext cx="2423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競合強度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355080" y="20116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大手IT（Salesforce等）が上位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中堅特化のニッチは手薄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57200" y="2651760"/>
            <a:ext cx="822960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2651760"/>
            <a:ext cx="8229600" cy="4572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2743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3つの勝ち筋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85800" y="3136392"/>
            <a:ext cx="274320" cy="274320"/>
          </a:xfrm>
          <a:prstGeom prst="ellipse">
            <a:avLst/>
          </a:prstGeom>
          <a:solidFill>
            <a:srgbClr val="E11D48"/>
          </a:solidFill>
          <a:ln/>
        </p:spPr>
      </p:sp>
      <p:sp>
        <p:nvSpPr>
          <p:cNvPr id="25" name="Text 23"/>
          <p:cNvSpPr/>
          <p:nvPr/>
        </p:nvSpPr>
        <p:spPr>
          <a:xfrm>
            <a:off x="685800" y="31363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97280" y="310896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CS特化の垂直統合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108960" y="3108960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汎用チャットボットではなく、CS業務に最適化したUI・ワークフロー・ナレッジ管理を一体提供。導入時のPoVで効果を実証し即契約につなげる。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85800" y="3611880"/>
            <a:ext cx="274320" cy="274320"/>
          </a:xfrm>
          <a:prstGeom prst="ellipse">
            <a:avLst/>
          </a:prstGeom>
          <a:solidFill>
            <a:srgbClr val="E11D48"/>
          </a:solidFill>
          <a:ln/>
        </p:spPr>
      </p:sp>
      <p:sp>
        <p:nvSpPr>
          <p:cNvPr id="29" name="Text 27"/>
          <p:cNvSpPr/>
          <p:nvPr/>
        </p:nvSpPr>
        <p:spPr>
          <a:xfrm>
            <a:off x="685800" y="36118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97280" y="35844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中堅BtoC企業にフォーカス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108960" y="3584448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大手はSalesforce/Genesys依存。500〜3,000名規模のEC・金融・通信がアンダーサーブ。ARPA月額50〜100万円帯で参入。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85800" y="4087368"/>
            <a:ext cx="274320" cy="274320"/>
          </a:xfrm>
          <a:prstGeom prst="ellipse">
            <a:avLst/>
          </a:prstGeom>
          <a:solidFill>
            <a:srgbClr val="E11D48"/>
          </a:solidFill>
          <a:ln/>
        </p:spPr>
      </p:sp>
      <p:sp>
        <p:nvSpPr>
          <p:cNvPr id="33" name="Text 31"/>
          <p:cNvSpPr/>
          <p:nvPr/>
        </p:nvSpPr>
        <p:spPr>
          <a:xfrm>
            <a:off x="685800" y="40873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97280" y="405993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自社LLMによるコスト優位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108960" y="4059936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API依存の競合と異なり自社LLMで推論コストを40%削減。その分を価格競争力と利益率に配分し、持続的な競争優位を構築。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対象市場：法人向けAIチャットボットのうち、CS/CX用途に限定して分析</a:t>
            </a:r>
            <a:endParaRPr lang="en-US" sz="19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39776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54864" cy="182880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96012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対象範囲（In Scope）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1234440"/>
            <a:ext cx="3566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法人向けAIチャットボットSaaS / PaaS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用途：カスタマーサポート・顧客対応の自動化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技術：LLM / NLU搭載の対話型AI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地域：日本国内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顧客規模：従業員500名以上のBtoC企業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709160" y="914400"/>
            <a:ext cx="39776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709160" y="914400"/>
            <a:ext cx="54864" cy="182880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9" name="Text 7"/>
          <p:cNvSpPr/>
          <p:nvPr/>
        </p:nvSpPr>
        <p:spPr>
          <a:xfrm>
            <a:off x="4892040" y="96012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対象外（Out of Scope）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92040" y="1234440"/>
            <a:ext cx="3566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社内ヘルプデスク・HR向けボット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マーケティング・営業用チャットボット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ルールベース（AI非搭載）のFAQシステム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海外市場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SMB（従業員500名未満）向け廉価製品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2971800"/>
            <a:ext cx="822960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971800"/>
            <a:ext cx="822960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0632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用語定義・前提条件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85800" y="33832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AIチャットボット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560320" y="338328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自然言語処理（NLU/LLM）を用いて顧客の問合せに自動応答するソフトウェア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85800" y="36118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CS特化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560320" y="361188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カスタマーサポート業務（問合せ対応・FAQ・チケット起票・エスカレーション）に機能を集中したもの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85800" y="38404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TAM/SAM/SOM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2560320" y="384048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TAM：全市場規模、SAM：自社がアクセス可能な市場、SOM：短期（3年）で獲得見込みの市場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85800" y="40690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ARPA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2560320" y="406908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Revenue Per Account（1社あたり平均月間売上）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85800" y="429768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推定方法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2560320" y="429768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矢野経済・IDC Japan・各社IR・プレスリリースをベースにボトムアップ推計。詳細は別紙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 1,200億円 → SAM 380億円 → SOM 25億円（3年目）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914400" y="1005840"/>
            <a:ext cx="3291840" cy="3291840"/>
          </a:xfrm>
          <a:prstGeom prst="ellipse">
            <a:avLst/>
          </a:prstGeom>
          <a:solidFill>
            <a:srgbClr val="FECDD3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18872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813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8813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1,200億円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463040" y="1737360"/>
            <a:ext cx="2194560" cy="2194560"/>
          </a:xfrm>
          <a:prstGeom prst="ellipse">
            <a:avLst/>
          </a:prstGeom>
          <a:solidFill>
            <a:srgbClr val="FDA4AF"/>
          </a:solidFill>
          <a:ln/>
        </p:spPr>
      </p:sp>
      <p:sp>
        <p:nvSpPr>
          <p:cNvPr id="6" name="Text 4"/>
          <p:cNvSpPr/>
          <p:nvPr/>
        </p:nvSpPr>
        <p:spPr>
          <a:xfrm>
            <a:off x="1463040" y="19202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813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8813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380億円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011680" y="2468880"/>
            <a:ext cx="1097280" cy="1097280"/>
          </a:xfrm>
          <a:prstGeom prst="ellipse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2011680" y="260604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25億円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914400"/>
            <a:ext cx="411480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914400"/>
            <a:ext cx="4114800" cy="4572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推定ロジック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937760" y="1417320"/>
            <a:ext cx="374904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14904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 1,200億円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937760" y="17099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日本の法人向けAIチャットボット市場全体（2025年、IDC Japan推計をベースに年率22%成長で2026年換算）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937760" y="2130552"/>
            <a:ext cx="374904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220370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 380億円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937760" y="24231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TAMのうちCS/CX用途（32%）× 従業員500名以上（構成比60%）×BtoC業種（構成比65%）= 380億円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937760" y="2843784"/>
            <a:ext cx="374904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16936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 25億円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937760" y="31363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SAMの6.6%をTalkFlowが3年目に獲得想定。根拠：ARPA月額75万円 × 280社 × 12ヶ月 = 25.2億円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937760" y="3557016"/>
            <a:ext cx="374904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2" name="Text 20"/>
          <p:cNvSpPr/>
          <p:nvPr/>
        </p:nvSpPr>
        <p:spPr>
          <a:xfrm>
            <a:off x="4937760" y="363016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CAGR 22%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937760" y="384962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2024-2029年の年平均成長率。LLM普及・人手不足・CX重視が成長ドライバー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PEST分析：全要因が追い風、特に人手不足とAI技術革新が最大のドライバー</a:t>
            </a:r>
            <a:endParaRPr lang="en-US" sz="19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1965960" cy="3383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196596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5" name="Shape 3"/>
          <p:cNvSpPr/>
          <p:nvPr/>
        </p:nvSpPr>
        <p:spPr>
          <a:xfrm>
            <a:off x="1051560" y="1097280"/>
            <a:ext cx="502920" cy="50292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1097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Political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政策・規制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2194560"/>
            <a:ext cx="16916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政府のAI戦略（AI活用推進）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個人情報保護法改正への対応需要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デジタル田園都市構想で地方DX推進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606040" y="914400"/>
            <a:ext cx="1965960" cy="3383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606040" y="914400"/>
            <a:ext cx="1965960" cy="457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1" name="Shape 9"/>
          <p:cNvSpPr/>
          <p:nvPr/>
        </p:nvSpPr>
        <p:spPr>
          <a:xfrm>
            <a:off x="3200400" y="10972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0" y="1097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69164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Economic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経済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743200" y="2194560"/>
            <a:ext cx="16916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人件費高騰（最低賃金年3%上昇）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コスト削減圧力の強まり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BPO市場の縮小→内製化＋自動化へ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754880" y="914400"/>
            <a:ext cx="1965960" cy="3383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914400"/>
            <a:ext cx="196596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Shape 15"/>
          <p:cNvSpPr/>
          <p:nvPr/>
        </p:nvSpPr>
        <p:spPr>
          <a:xfrm>
            <a:off x="5349240" y="109728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5349240" y="1097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846320" y="169164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Social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社会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92040" y="2194560"/>
            <a:ext cx="16916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労働人口減少（毎年▲50万人）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消費者のチャット対応への慣れ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24/365対応への期待値上昇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903720" y="914400"/>
            <a:ext cx="1965960" cy="3383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903720" y="914400"/>
            <a:ext cx="1965960" cy="4572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23" name="Shape 21"/>
          <p:cNvSpPr/>
          <p:nvPr/>
        </p:nvSpPr>
        <p:spPr>
          <a:xfrm>
            <a:off x="7498080" y="1097280"/>
            <a:ext cx="502920" cy="502920"/>
          </a:xfrm>
          <a:prstGeom prst="ellipse">
            <a:avLst/>
          </a:prstGeom>
          <a:solidFill>
            <a:srgbClr val="E11D48"/>
          </a:solidFill>
          <a:ln/>
        </p:spPr>
      </p:sp>
      <p:sp>
        <p:nvSpPr>
          <p:cNvPr id="24" name="Text 22"/>
          <p:cNvSpPr/>
          <p:nvPr/>
        </p:nvSpPr>
        <p:spPr>
          <a:xfrm>
            <a:off x="7498080" y="1097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995160" y="169164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Technology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技術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040880" y="2194560"/>
            <a:ext cx="16916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LLM/生成AIの精度向上（GPT-4o以降）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RAG技術で企業固有知識の活用が容易に</a:t>
            </a:r>
            <a:endParaRPr lang="en-US" sz="9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音声・マルチモーダル対応の実用化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57200" y="4526280"/>
            <a:ext cx="8229600" cy="2011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4526280"/>
            <a:ext cx="8229600" cy="201168"/>
          </a:xfrm>
          <a:prstGeom prst="rect">
            <a:avLst/>
          </a:prstGeom>
          <a:solidFill>
            <a:srgbClr val="881337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4544568"/>
            <a:ext cx="7863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最大のドライバー：人手不足（S）× LLM精度向上（T）の掛け合わせが市場を急拡大させている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ターゲット顧客：中堅BtoC企業が最もアンダーサーブで獲得余地が大きい</a:t>
            </a:r>
            <a:endParaRPr lang="en-US" sz="1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731520"/>
                <a:gridCol w="2286000"/>
                <a:gridCol w="2286000"/>
                <a:gridCol w="73152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セグメント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規模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ペイン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購買要因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魅力度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EC（通販）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約800社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注文・返品問合せが膨大、夜間対応不可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コスト削減、24h対応、CX向上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★★★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金融（銀行・保険）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約200社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規制対応の複雑さ、コンプラ不安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コンプラ対応、正確性、監査証跡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★★☆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通信（MVNO含む）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約50社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料金プラン問合せが大量、離脱防止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解約率低減、応答速度、スケーラビリティ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★★★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小売・飲食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約400社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店舗×ECの横断対応が困難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オムニチャネル対応、導入容易性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★★☆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246120"/>
            <a:ext cx="39776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246120"/>
            <a:ext cx="54864" cy="1371600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2918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ペルソナ：CS部門長（40代）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40080" y="35661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月間問合せ3万件を30名体制で処理、常に人手不足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チャットボットに興味はあるが「使えない」経験あり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求めるのは「すぐに効果が見える」PoVと導入支援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予算権限は年間1,000万円まで、それ以上は役員承認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4709160" y="3246120"/>
            <a:ext cx="39776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709160" y="3246120"/>
            <a:ext cx="54864" cy="13716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7"/>
          <p:cNvSpPr/>
          <p:nvPr/>
        </p:nvSpPr>
        <p:spPr>
          <a:xfrm>
            <a:off x="4892040" y="32918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購買プロセスの特徴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892040" y="35661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検討期間：平均4〜6ヶ月（PoC含む）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意思決定者：CS部門長 + IT部門 + 経営層の3者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最大の購買障壁：「AIの精度は本当に大丈夫か」への不安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競合比較は2〜3社、PoC結果で最終判断するケースが80%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競合マップ：CS特化×中価格帯に有力プレイヤーが不在 ─ ここが空白地帯</a:t>
            </a:r>
            <a:endParaRPr lang="en-US" sz="1900" dirty="0"/>
          </a:p>
        </p:txBody>
      </p:sp>
      <p:sp>
        <p:nvSpPr>
          <p:cNvPr id="3" name="Shape 1"/>
          <p:cNvSpPr/>
          <p:nvPr/>
        </p:nvSpPr>
        <p:spPr>
          <a:xfrm>
            <a:off x="548640" y="914400"/>
            <a:ext cx="4023360" cy="17373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0" y="914400"/>
            <a:ext cx="4023360" cy="1737360"/>
          </a:xfrm>
          <a:prstGeom prst="rect">
            <a:avLst/>
          </a:prstGeom>
          <a:solidFill>
            <a:srgbClr val="FFF1F2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2651760"/>
            <a:ext cx="4023360" cy="173736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0" y="2651760"/>
            <a:ext cx="4023360" cy="17373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2647188"/>
            <a:ext cx="8046720" cy="9144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8" name="Shape 6"/>
          <p:cNvSpPr/>
          <p:nvPr/>
        </p:nvSpPr>
        <p:spPr>
          <a:xfrm>
            <a:off x="4567428" y="914400"/>
            <a:ext cx="9144" cy="347472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4407408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汎用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498080" y="440740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CS特化 →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02920" y="393192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低価格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502920" y="96012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高価格 ↑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4974336" y="1609344"/>
            <a:ext cx="2816352" cy="1216152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4" name="Text 12"/>
          <p:cNvSpPr/>
          <p:nvPr/>
        </p:nvSpPr>
        <p:spPr>
          <a:xfrm>
            <a:off x="5215738" y="1678838"/>
            <a:ext cx="2414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空白地帯</a:t>
            </a:r>
            <a:endParaRPr lang="en-US" sz="800" dirty="0"/>
          </a:p>
          <a:p>
            <a:pPr algn="ctr" indent="0" marL="0">
              <a:buNone/>
            </a:pPr>
            <a:r>
              <a:rPr lang="en-US" sz="8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（TalkFlowの狙い）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926080" y="1188720"/>
            <a:ext cx="594360" cy="594360"/>
          </a:xfrm>
          <a:prstGeom prst="ellipse">
            <a:avLst/>
          </a:prstGeom>
          <a:solidFill>
            <a:srgbClr val="3B82F6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834640" y="1801368"/>
            <a:ext cx="777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Salesforce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Einstein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4114800" y="1371600"/>
            <a:ext cx="502920" cy="502920"/>
          </a:xfrm>
          <a:prstGeom prst="ellipse">
            <a:avLst/>
          </a:prstGeom>
          <a:solidFill>
            <a:srgbClr val="2563EB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023360" y="1892808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Genesys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CX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5943600" y="2103120"/>
            <a:ext cx="411480" cy="411480"/>
          </a:xfrm>
          <a:prstGeom prst="ellipse">
            <a:avLst/>
          </a:prstGeom>
          <a:solidFill>
            <a:srgbClr val="14B8A6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52160" y="2532888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KARAKURI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5303520" y="1828800"/>
            <a:ext cx="457200" cy="457200"/>
          </a:xfrm>
          <a:prstGeom prst="ellipse">
            <a:avLst/>
          </a:prstGeom>
          <a:solidFill>
            <a:srgbClr val="8B5CF6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212080" y="2304288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PKSHA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Help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2286000" y="3200400"/>
            <a:ext cx="365760" cy="365760"/>
          </a:xfrm>
          <a:prstGeom prst="ellipse">
            <a:avLst/>
          </a:prstGeom>
          <a:solidFill>
            <a:srgbClr val="10B981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2194560" y="3584448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ChatPlus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3474720" y="2011680"/>
            <a:ext cx="502920" cy="502920"/>
          </a:xfrm>
          <a:prstGeom prst="ellipse">
            <a:avLst/>
          </a:prstGeom>
          <a:solidFill>
            <a:srgbClr val="F59E0B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383280" y="2532888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Zendesk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4572000" y="2926080"/>
            <a:ext cx="365760" cy="365760"/>
          </a:xfrm>
          <a:prstGeom prst="ellipse">
            <a:avLst/>
          </a:prstGeom>
          <a:solidFill>
            <a:srgbClr val="059669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480560" y="3310128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AiCall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6217920" y="1554480"/>
            <a:ext cx="502920" cy="502920"/>
          </a:xfrm>
          <a:prstGeom prst="ellipse">
            <a:avLst/>
          </a:prstGeom>
          <a:solidFill>
            <a:srgbClr val="E11D48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6126480" y="2075688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TalkFlow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（当社）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主要競合5社比較：CS特化度と価格帯に差別化余地あり</a:t>
            </a:r>
            <a:endParaRPr lang="en-US" sz="2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" y="914400"/>
          <a:ext cx="877824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1234440"/>
                <a:gridCol w="1143000"/>
                <a:gridCol w="1143000"/>
                <a:gridCol w="1143000"/>
                <a:gridCol w="1051560"/>
                <a:gridCol w="123444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Salesforce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Einstein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Zendesk AI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PKSHA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AI Help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KARAKURI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ChatPlus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123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TalkFlow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（当社）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1D48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価格帯/月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150〜500万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50〜200万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80〜250万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50〜150万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5〜30万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50〜100万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F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CS特化度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中（汎用CRM）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中〜高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低（汎用）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最高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AI技術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自社AI + OpenAI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OpenAI依存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自社NLU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自社AI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シナリオ主体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自社LLM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F2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強み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CRM連携の深さ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導入容易性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日本語精度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CS業務理解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低価格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CS特化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+コスト優位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弱み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高価格・複雑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カスタマイズ限界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スケール課題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LLM対応遅れ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AI精度低い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認知度ゼロ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実績なし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F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主要販路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直販＋SI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直販＋Web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直販＋代理店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直販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Web＋代理店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11D48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直販＋PoV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84048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840480"/>
            <a:ext cx="8229600" cy="36576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9319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TalkFlowの差別化ポイント：</a:t>
            </a:r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CS特化度で最高水準（ナレッジ管理・エスカレーション・CSAT測定を標準搭載）</a:t>
            </a:r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② 自社LLMで推論コスト40%削減→価格競争力 </a:t>
            </a:r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PoV型営業で「使えない」不安を解消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1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機会領域：CS特化×中堅BtoCに集中、3ステップで市場を切り開く</a:t>
            </a:r>
            <a:endParaRPr lang="en-US" sz="19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9748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2697480" cy="54864"/>
          </a:xfrm>
          <a:prstGeom prst="rect">
            <a:avLst/>
          </a:prstGeom>
          <a:solidFill>
            <a:srgbClr val="FB7185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51560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B71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2344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PoV型市場検証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（0〜6ヶ月）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2423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EC・通信業界から先行5社でPoVを実施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無料PoV（2週間）→有償PoC（1ヶ月）→本契約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成功事例をケーススタディ化し信頼構築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154680" y="18288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337560" y="914400"/>
            <a:ext cx="269748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37560" y="914400"/>
            <a:ext cx="2697480" cy="54864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11" name="Text 9"/>
          <p:cNvSpPr/>
          <p:nvPr/>
        </p:nvSpPr>
        <p:spPr>
          <a:xfrm>
            <a:off x="3429000" y="1051560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11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429000" y="12344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コアセグメント獲得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（6〜18ヶ月）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474720" y="1783080"/>
            <a:ext cx="2423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EC・通信・金融の中堅BtoCに集中営業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ARPA月額75万円、ARR 10億円を目指す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カスタマーサクセスを重点投資（NRR 120%）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035040" y="18288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217920" y="914400"/>
            <a:ext cx="269748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914400"/>
            <a:ext cx="2697480" cy="54864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7" name="Text 15"/>
          <p:cNvSpPr/>
          <p:nvPr/>
        </p:nvSpPr>
        <p:spPr>
          <a:xfrm>
            <a:off x="6309360" y="1051560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F12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309360" y="123444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市場拡大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（18〜36ヶ月）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55080" y="1783080"/>
            <a:ext cx="2423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小売・飲食に水平展開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音声対応・マルチモーダル機能を追加</a:t>
            </a:r>
            <a:endParaRPr lang="en-US" sz="9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パートナー経由の間接販売チャネル構築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520440"/>
            <a:ext cx="82296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361188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仮説検証計画（Step 1で検証すべき3つの仮説）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0080" y="393192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H1：自己解決率を60%以上に引き上げられる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931920" y="393192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 5社で解決率Before/Afterを計測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583680" y="393192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自己解決率 60%以上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40080" y="4142232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H2：ARPA月額75万円を受容できる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931920" y="4142232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PoV→PoC移行率と価格交渉記録を分析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583680" y="4142232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有償転換率 50%以上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40080" y="4352544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H3：導入4週間以内で効果を実感できる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931920" y="435254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導入リードタイムとCSAT変化を追跡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583680" y="4352544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11D4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4週間以内にCSAT +5pt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365760" y="47731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AIチャットボット市場分析  |  Confidential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法人向けAIチャットボット市場・競合分析</dc:title>
  <dc:subject>PptxGenJS Presentation</dc:subject>
  <dc:creator>藤田真紀</dc:creator>
  <cp:lastModifiedBy>藤田真紀</cp:lastModifiedBy>
  <cp:revision>1</cp:revision>
  <dcterms:created xsi:type="dcterms:W3CDTF">2026-02-06T01:51:35Z</dcterms:created>
  <dcterms:modified xsi:type="dcterms:W3CDTF">2026-02-06T01:51:35Z</dcterms:modified>
</cp:coreProperties>
</file>