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200" b="0" i="0" u="none" strike="noStrike">
                <a:solidFill>
                  <a:srgbClr val="1E293B"/>
                </a:solidFill>
                <a:latin typeface="Arial"/>
              </a:rPr>
              <a:t>Webサイト訪問数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Webサイト訪問数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W03</c:v>
                  </c:pt>
                  <c:pt idx="1">
                    <c:v>W04</c:v>
                  </c:pt>
                  <c:pt idx="2">
                    <c:v>W05</c:v>
                  </c:pt>
                  <c:pt idx="3">
                    <c:v>W06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38500</c:v>
                </c:pt>
                <c:pt idx="1">
                  <c:v>40100</c:v>
                </c:pt>
                <c:pt idx="2">
                  <c:v>41700</c:v>
                </c:pt>
                <c:pt idx="3">
                  <c:v>45200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200" b="0" i="0" u="none" strike="noStrike">
                <a:solidFill>
                  <a:srgbClr val="1E293B"/>
                </a:solidFill>
                <a:latin typeface="Arial"/>
              </a:rPr>
              <a:t>リード獲得数（件）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リード獲得数</c:v>
                </c:pt>
              </c:strCache>
            </c:strRef>
          </c:tx>
          <c:spPr>
            <a:solidFill>
              <a:srgbClr val="05966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W03</c:v>
                  </c:pt>
                  <c:pt idx="1">
                    <c:v>W04</c:v>
                  </c:pt>
                  <c:pt idx="2">
                    <c:v>W05</c:v>
                  </c:pt>
                  <c:pt idx="3">
                    <c:v>W06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105</c:v>
                </c:pt>
                <c:pt idx="2">
                  <c:v>114</c:v>
                </c:pt>
                <c:pt idx="3">
                  <c:v>128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REPORT  |  W06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マーケティングチーム</a:t>
            </a:r>
            <a:endParaRPr lang="en-US" sz="40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週次報告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31520" y="3474720"/>
            <a:ext cx="22860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74904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報告対象期間</a:t>
            </a:r>
            <a:endParaRPr lang="en-US" sz="1100" dirty="0"/>
          </a:p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2026年2月2日 〜 2月8日（第6週）</a:t>
            </a:r>
            <a:endParaRPr lang="en-US" sz="1100" dirty="0"/>
          </a:p>
          <a:p>
            <a:pPr algn="l"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報告者</a:t>
            </a:r>
            <a:endParaRPr lang="en-US" sz="1100" dirty="0"/>
          </a:p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マーケティング部  鈴木 一郎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今週のKPIサマリー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18745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234440"/>
            <a:ext cx="187452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Webサイト訪問数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45,200</a:t>
            </a:r>
            <a:endParaRPr lang="en-US" sz="36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700" y="2971800"/>
            <a:ext cx="201168" cy="20116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4732" y="2953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+8.3%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2606040" y="1234440"/>
            <a:ext cx="18745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606040" y="1234440"/>
            <a:ext cx="187452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2" name="Text 9"/>
          <p:cNvSpPr/>
          <p:nvPr/>
        </p:nvSpPr>
        <p:spPr>
          <a:xfrm>
            <a:off x="2606040" y="15544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リード獲得数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2606040" y="20116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128件</a:t>
            </a:r>
            <a:endParaRPr lang="en-US" sz="36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100" y="2971800"/>
            <a:ext cx="201168" cy="20116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342132" y="2953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+12.3%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2788920" y="3429000"/>
            <a:ext cx="150876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7" name="Text 13"/>
          <p:cNvSpPr/>
          <p:nvPr/>
        </p:nvSpPr>
        <p:spPr>
          <a:xfrm>
            <a:off x="2788920" y="342900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目標達成率 106.7%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663440" y="1234440"/>
            <a:ext cx="18745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663440" y="1234440"/>
            <a:ext cx="187452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0" name="Text 16"/>
          <p:cNvSpPr/>
          <p:nvPr/>
        </p:nvSpPr>
        <p:spPr>
          <a:xfrm>
            <a:off x="4663440" y="15544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メルマガ開封率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663440" y="20116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24.6%</a:t>
            </a:r>
            <a:endParaRPr lang="en-US" sz="360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0" y="2971800"/>
            <a:ext cx="201168" cy="20116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5399532" y="2953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-1.2pt</a:t>
            </a:r>
            <a:endParaRPr lang="en-US" sz="1300" dirty="0"/>
          </a:p>
        </p:txBody>
      </p:sp>
      <p:sp>
        <p:nvSpPr>
          <p:cNvPr id="24" name="Shape 19"/>
          <p:cNvSpPr/>
          <p:nvPr/>
        </p:nvSpPr>
        <p:spPr>
          <a:xfrm>
            <a:off x="6720840" y="1234440"/>
            <a:ext cx="18745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6720840" y="1234440"/>
            <a:ext cx="187452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6" name="Text 21"/>
          <p:cNvSpPr/>
          <p:nvPr/>
        </p:nvSpPr>
        <p:spPr>
          <a:xfrm>
            <a:off x="6720840" y="15544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広告CPA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6720840" y="2011680"/>
            <a:ext cx="1874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¥3,850</a:t>
            </a:r>
            <a:endParaRPr lang="en-US" sz="3600" dirty="0"/>
          </a:p>
        </p:txBody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900" y="2971800"/>
            <a:ext cx="201168" cy="20116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7456932" y="295351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-5.2%（改善）</a:t>
            </a:r>
            <a:endParaRPr lang="en-US" sz="1300" dirty="0"/>
          </a:p>
        </p:txBody>
      </p:sp>
      <p:sp>
        <p:nvSpPr>
          <p:cNvPr id="30" name="Text 24"/>
          <p:cNvSpPr/>
          <p:nvPr/>
        </p:nvSpPr>
        <p:spPr>
          <a:xfrm>
            <a:off x="640080" y="4663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集計期間：2026/2/2 〜 2/8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KPI推移（直近4週間）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09728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5" name="Chart 1" descr=""/>
          <p:cNvGraphicFramePr/>
          <p:nvPr/>
        </p:nvGraphicFramePr>
        <p:xfrm>
          <a:off x="4754880" y="109728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4160520"/>
          <a:ext cx="841248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600200"/>
                <a:gridCol w="1600200"/>
                <a:gridCol w="1600200"/>
                <a:gridCol w="16002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3A5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3A5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3A5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3A5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3A5E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メルマガ開封率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広告CPA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¥4,300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¥4,150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¥4,060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¥3,850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今週の実施施策と成果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804672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143000"/>
            <a:ext cx="64008" cy="114300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46304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Google広告キーワード最適化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463040" y="16002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低パフォーマンスキーワードの停止と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高CVRキーワードへの予算集中を実施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5394960" y="1417320"/>
            <a:ext cx="2926080" cy="54864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0" name="Text 7"/>
          <p:cNvSpPr/>
          <p:nvPr/>
        </p:nvSpPr>
        <p:spPr>
          <a:xfrm>
            <a:off x="5394960" y="14173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 ¥4,060 → ¥3,850（5.2%改善）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48640" y="2468880"/>
            <a:ext cx="804672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48640" y="2468880"/>
            <a:ext cx="64008" cy="1143000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2788920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463040" y="25603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ブログ記事3本公開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1463040" y="29260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SEO記事2本＋トレンド記事1本を公開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SNS拡散記事は1万PVを記録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5394960" y="2743200"/>
            <a:ext cx="2926080" cy="54864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7" name="Text 13"/>
          <p:cNvSpPr/>
          <p:nvPr/>
        </p:nvSpPr>
        <p:spPr>
          <a:xfrm>
            <a:off x="5394960" y="27432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流入 +2,000（うち1本がSNSで拡散）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548640" y="3794760"/>
            <a:ext cx="804672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48640" y="3794760"/>
            <a:ext cx="64008" cy="11430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4114800"/>
            <a:ext cx="411480" cy="41148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463040" y="38862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ウェビナー告知メール配信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463040" y="42519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2/12開催のウェビナーに向けた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告知メールを全リストに配信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5394960" y="4069080"/>
            <a:ext cx="2926080" cy="54864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4" name="Text 19"/>
          <p:cNvSpPr/>
          <p:nvPr/>
        </p:nvSpPr>
        <p:spPr>
          <a:xfrm>
            <a:off x="5394960" y="40690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申込数 86名（目標80名達成）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課題と対応策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1737360"/>
          </a:xfrm>
          <a:prstGeom prst="rect">
            <a:avLst/>
          </a:prstGeom>
          <a:solidFill>
            <a:srgbClr val="E8ED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64008" cy="173736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23444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1887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メルマガ開封率が3週連続で低下傾向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6858000" y="1207008"/>
            <a:ext cx="1463040" cy="3200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9" name="Text 6"/>
          <p:cNvSpPr/>
          <p:nvPr/>
        </p:nvSpPr>
        <p:spPr>
          <a:xfrm>
            <a:off x="6858000" y="120700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24.6%（-1.2pt）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14400" y="1645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原因  </a:t>
            </a:r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件名パターンがマンネリ化し、購読者の関心が低下していると推察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914400" y="1965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B82F6"/>
                </a:solidFill>
              </a:rPr>
              <a:t>▼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914400" y="2194560"/>
            <a:ext cx="74066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0"/>
          <p:cNvSpPr/>
          <p:nvPr/>
        </p:nvSpPr>
        <p:spPr>
          <a:xfrm>
            <a:off x="1051560" y="219456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対応策  </a:t>
            </a:r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来週より件名のA/Bテストを開始。パーソナライズ件名 vs 数字訴求型で検証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548640" y="3063240"/>
            <a:ext cx="8046720" cy="1737360"/>
          </a:xfrm>
          <a:prstGeom prst="rect">
            <a:avLst/>
          </a:prstGeom>
          <a:solidFill>
            <a:srgbClr val="E8ED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48640" y="3063240"/>
            <a:ext cx="64008" cy="173736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20040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280160" y="31546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SNS広告のCPAが高止まり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6858000" y="3172968"/>
            <a:ext cx="1463040" cy="3200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9" name="Text 15"/>
          <p:cNvSpPr/>
          <p:nvPr/>
        </p:nvSpPr>
        <p:spPr>
          <a:xfrm>
            <a:off x="6858000" y="317296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 ¥5,200</a:t>
            </a:r>
            <a:endParaRPr lang="en-US" sz="1100" dirty="0"/>
          </a:p>
        </p:txBody>
      </p:sp>
      <p:sp>
        <p:nvSpPr>
          <p:cNvPr id="20" name="Text 16"/>
          <p:cNvSpPr/>
          <p:nvPr/>
        </p:nvSpPr>
        <p:spPr>
          <a:xfrm>
            <a:off x="914400" y="3611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原因  </a:t>
            </a:r>
            <a:pPr algn="l"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同一クリエイティブを4週間以上使用し、広告疲れが発生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914400" y="3931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B82F6"/>
                </a:solidFill>
              </a:rPr>
              <a:t>▼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914400" y="4160520"/>
            <a:ext cx="74066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19"/>
          <p:cNvSpPr/>
          <p:nvPr/>
        </p:nvSpPr>
        <p:spPr>
          <a:xfrm>
            <a:off x="1051560" y="416052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対応策  </a:t>
            </a:r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新クリエイティブ3パターンを制作し、来週よりローテーション配信を開始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D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来週のアクションプラン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17320" y="1188720"/>
            <a:ext cx="27432" cy="3383280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5" name="Shape 3"/>
          <p:cNvSpPr/>
          <p:nvPr/>
        </p:nvSpPr>
        <p:spPr>
          <a:xfrm>
            <a:off x="1097280" y="1325880"/>
            <a:ext cx="640080" cy="640080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1463040"/>
            <a:ext cx="365760" cy="36576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0" y="1325880"/>
            <a:ext cx="1280160" cy="320040"/>
          </a:xfrm>
          <a:prstGeom prst="rect">
            <a:avLst/>
          </a:prstGeom>
          <a:solidFill>
            <a:srgbClr val="253A5E"/>
          </a:solidFill>
          <a:ln/>
        </p:spPr>
      </p:sp>
      <p:sp>
        <p:nvSpPr>
          <p:cNvPr id="8" name="Text 5"/>
          <p:cNvSpPr/>
          <p:nvPr/>
        </p:nvSpPr>
        <p:spPr>
          <a:xfrm>
            <a:off x="2011680" y="132588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2/12（木）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474720" y="12801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ウェビナー開催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2011680" y="1737360"/>
            <a:ext cx="65836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194560" y="173736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申込者86名に対してリマインドメールを配信。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当日の運営体制を最終確認し、アンケート準備を完了。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1097280" y="2560320"/>
            <a:ext cx="640080" cy="64008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2697480"/>
            <a:ext cx="365760" cy="36576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2011680" y="2560320"/>
            <a:ext cx="1280160" cy="320040"/>
          </a:xfrm>
          <a:prstGeom prst="rect">
            <a:avLst/>
          </a:prstGeom>
          <a:solidFill>
            <a:srgbClr val="253A5E"/>
          </a:solidFill>
          <a:ln/>
        </p:spPr>
      </p:sp>
      <p:sp>
        <p:nvSpPr>
          <p:cNvPr id="15" name="Text 11"/>
          <p:cNvSpPr/>
          <p:nvPr/>
        </p:nvSpPr>
        <p:spPr>
          <a:xfrm>
            <a:off x="2011680" y="25603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2/14（土）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3474720" y="251460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新LP公開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2011680" y="2971800"/>
            <a:ext cx="65836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4"/>
          <p:cNvSpPr/>
          <p:nvPr/>
        </p:nvSpPr>
        <p:spPr>
          <a:xfrm>
            <a:off x="2194560" y="297180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リード獲得向け新ランディングページを公開。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Google広告のリンク先を新LPに切替え、効果測定開始。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1097280" y="3794760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3931920"/>
            <a:ext cx="365760" cy="365760"/>
          </a:xfrm>
          <a:prstGeom prst="rect">
            <a:avLst/>
          </a:prstGeom>
        </p:spPr>
      </p:pic>
      <p:sp>
        <p:nvSpPr>
          <p:cNvPr id="21" name="Shape 16"/>
          <p:cNvSpPr/>
          <p:nvPr/>
        </p:nvSpPr>
        <p:spPr>
          <a:xfrm>
            <a:off x="2011680" y="3794760"/>
            <a:ext cx="1280160" cy="320040"/>
          </a:xfrm>
          <a:prstGeom prst="rect">
            <a:avLst/>
          </a:prstGeom>
          <a:solidFill>
            <a:srgbClr val="253A5E"/>
          </a:solidFill>
          <a:ln/>
        </p:spPr>
      </p:sp>
      <p:sp>
        <p:nvSpPr>
          <p:cNvPr id="22" name="Text 17"/>
          <p:cNvSpPr/>
          <p:nvPr/>
        </p:nvSpPr>
        <p:spPr>
          <a:xfrm>
            <a:off x="2011680" y="379476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2/9〜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3474720" y="37490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メルマガ件名A/Bテスト開始</a:t>
            </a:r>
            <a:endParaRPr lang="en-US" sz="1600" dirty="0"/>
          </a:p>
        </p:txBody>
      </p:sp>
      <p:sp>
        <p:nvSpPr>
          <p:cNvPr id="24" name="Shape 19"/>
          <p:cNvSpPr/>
          <p:nvPr/>
        </p:nvSpPr>
        <p:spPr>
          <a:xfrm>
            <a:off x="2011680" y="4206240"/>
            <a:ext cx="658368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Text 20"/>
          <p:cNvSpPr/>
          <p:nvPr/>
        </p:nvSpPr>
        <p:spPr>
          <a:xfrm>
            <a:off x="2194560" y="420624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パーソナライズ件名 vs 数字訴求型の2パターンで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開封率改善を検証。1週間のテスト後に結果分析。</a:t>
            </a:r>
            <a:endParaRPr lang="en-US" sz="1000" dirty="0"/>
          </a:p>
        </p:txBody>
      </p:sp>
      <p:sp>
        <p:nvSpPr>
          <p:cNvPr id="26" name="Text 21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マーケティング部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マーケティングチーム 週次報告 W06</dc:title>
  <dc:subject>PptxGenJS Presentation</dc:subject>
  <dc:creator>鈴木一郎</dc:creator>
  <cp:lastModifiedBy>鈴木一郎</cp:lastModifiedBy>
  <cp:revision>1</cp:revision>
  <dcterms:created xsi:type="dcterms:W3CDTF">2026-02-11T07:51:27Z</dcterms:created>
  <dcterms:modified xsi:type="dcterms:W3CDTF">2026-02-11T07:51:27Z</dcterms:modified>
</cp:coreProperties>
</file>