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400" b="0" i="0" u="none" strike="noStrike">
                <a:solidFill>
                  <a:srgbClr val="212121"/>
                </a:solidFill>
                <a:latin typeface="Arial"/>
              </a:defRPr>
            </a:pPr>
            <a:r>
              <a:rPr sz="1400" b="0" i="0" u="none" strike="noStrike">
                <a:solidFill>
                  <a:srgbClr val="212121"/>
                </a:solidFill>
                <a:latin typeface="Arial"/>
              </a:rPr>
              <a:t>リード獲得数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リード獲得数</c:v>
                </c:pt>
              </c:strCache>
            </c:strRef>
          </c:tx>
          <c:spPr>
            <a:solidFill>
              <a:srgbClr val="0891B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212121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第3週</c:v>
                  </c:pt>
                  <c:pt idx="1">
                    <c:v>第4週</c:v>
                  </c:pt>
                  <c:pt idx="2">
                    <c:v>第5週</c:v>
                  </c:pt>
                  <c:pt idx="3">
                    <c:v>第6週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95</c:v>
                </c:pt>
                <c:pt idx="1">
                  <c:v>105</c:v>
                </c:pt>
                <c:pt idx="2">
                  <c:v>114</c:v>
                </c:pt>
                <c:pt idx="3">
                  <c:v>128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212121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400" b="0" i="0" u="none" strike="noStrike">
                <a:solidFill>
                  <a:srgbClr val="212121"/>
                </a:solidFill>
                <a:latin typeface="Arial"/>
              </a:defRPr>
            </a:pPr>
            <a:r>
              <a:rPr sz="1400" b="0" i="0" u="none" strike="noStrike">
                <a:solidFill>
                  <a:srgbClr val="212121"/>
                </a:solidFill>
                <a:latin typeface="Arial"/>
              </a:rPr>
              <a:t>広告CPA (¥)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広告CPA</c:v>
                </c:pt>
              </c:strCache>
            </c:strRef>
          </c:tx>
          <c:spPr>
            <a:solidFill>
              <a:srgbClr val="059669"/>
            </a:solidFill>
            <a:ln w="38100" cap="flat">
              <a:solidFill>
                <a:srgbClr val="059669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212121"/>
                    </a:solidFill>
                    <a:latin typeface="Arial"/>
                  </a:defRPr>
                </a:pPr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059669"/>
              </a:solidFill>
              <a:ln w="9525" cap="flat">
                <a:solidFill>
                  <a:srgbClr val="059669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Sheet1!$A$2:$A$5</c:f>
              <c:multiLvlStrCache>
                <c:ptCount val="4"/>
                <c:lvl>
                  <c:pt idx="0">
                    <c:v>第3週</c:v>
                  </c:pt>
                  <c:pt idx="1">
                    <c:v>第4週</c:v>
                  </c:pt>
                  <c:pt idx="2">
                    <c:v>第5週</c:v>
                  </c:pt>
                  <c:pt idx="3">
                    <c:v>第6週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4300</c:v>
                </c:pt>
                <c:pt idx="1">
                  <c:v>4150</c:v>
                </c:pt>
                <c:pt idx="2">
                  <c:v>4065</c:v>
                </c:pt>
                <c:pt idx="3">
                  <c:v>3850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212121"/>
                  </a:solidFill>
                  <a:latin typeface="Arial"/>
                </a:defRPr>
              </a:pPr>
            </a:p>
          </c:txPr>
          <c:dLblPos val="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645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マーケティング週次報告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6517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2026年2月2日〜2月8日(第6週)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657600" y="3200400"/>
            <a:ext cx="1828800" cy="457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マーケティング部　鈴木一郎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1212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今週のサマリー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3886200" cy="1645920"/>
          </a:xfrm>
          <a:prstGeom prst="rect">
            <a:avLst/>
          </a:prstGeom>
          <a:solidFill>
            <a:srgbClr val="F2F2F2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731520" y="1371600"/>
            <a:ext cx="3337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Webサイト訪問数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31520" y="1737360"/>
            <a:ext cx="3337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21212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45,200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731520" y="2423160"/>
            <a:ext cx="3337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▲ +8.3%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800600" y="1188720"/>
            <a:ext cx="3886200" cy="1645920"/>
          </a:xfrm>
          <a:prstGeom prst="rect">
            <a:avLst/>
          </a:prstGeom>
          <a:solidFill>
            <a:srgbClr val="F2F2F2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074920" y="1371600"/>
            <a:ext cx="3337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リード獲得数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74920" y="1737360"/>
            <a:ext cx="3337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21212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128件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5074920" y="2423160"/>
            <a:ext cx="3337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▲ +12.3%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3108960"/>
            <a:ext cx="3886200" cy="1645920"/>
          </a:xfrm>
          <a:prstGeom prst="rect">
            <a:avLst/>
          </a:prstGeom>
          <a:solidFill>
            <a:srgbClr val="F2F2F2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731520" y="3291840"/>
            <a:ext cx="3337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メルマガ開封率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31520" y="3657600"/>
            <a:ext cx="3337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21212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24.6%</a:t>
            </a:r>
            <a:endParaRPr lang="en-US" sz="4800" dirty="0"/>
          </a:p>
        </p:txBody>
      </p:sp>
      <p:sp>
        <p:nvSpPr>
          <p:cNvPr id="14" name="Text 12"/>
          <p:cNvSpPr/>
          <p:nvPr/>
        </p:nvSpPr>
        <p:spPr>
          <a:xfrm>
            <a:off x="731520" y="4343400"/>
            <a:ext cx="3337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▼ -1.2pt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800600" y="3108960"/>
            <a:ext cx="3886200" cy="1645920"/>
          </a:xfrm>
          <a:prstGeom prst="rect">
            <a:avLst/>
          </a:prstGeom>
          <a:solidFill>
            <a:srgbClr val="F2F2F2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5074920" y="3291840"/>
            <a:ext cx="3337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広告CPA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074920" y="3657600"/>
            <a:ext cx="3337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21212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¥3,850</a:t>
            </a:r>
            <a:endParaRPr lang="en-US" sz="4800" dirty="0"/>
          </a:p>
        </p:txBody>
      </p:sp>
      <p:sp>
        <p:nvSpPr>
          <p:cNvPr id="18" name="Text 16"/>
          <p:cNvSpPr/>
          <p:nvPr/>
        </p:nvSpPr>
        <p:spPr>
          <a:xfrm>
            <a:off x="5074920" y="4343400"/>
            <a:ext cx="3337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▲ -5.2%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1212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KPI推移(直近4週間)</a:t>
            </a:r>
            <a:endParaRPr lang="en-US" sz="3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1097280"/>
          <a:ext cx="41148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4" name="Chart 1" descr=""/>
          <p:cNvGraphicFramePr/>
          <p:nvPr/>
        </p:nvGraphicFramePr>
        <p:xfrm>
          <a:off x="5029200" y="1097280"/>
          <a:ext cx="36576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1212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実施施策と成果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73152" cy="9144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1097280"/>
            <a:ext cx="8046720" cy="914400"/>
          </a:xfrm>
          <a:prstGeom prst="rect">
            <a:avLst/>
          </a:prstGeom>
          <a:solidFill>
            <a:srgbClr val="F2F2F2"/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23444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Google広告キーワード最適化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1600200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CPA -5.2%改善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2286000"/>
            <a:ext cx="73152" cy="9144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8" name="Shape 6"/>
          <p:cNvSpPr/>
          <p:nvPr/>
        </p:nvSpPr>
        <p:spPr>
          <a:xfrm>
            <a:off x="640080" y="2286000"/>
            <a:ext cx="8046720" cy="914400"/>
          </a:xfrm>
          <a:prstGeom prst="rect">
            <a:avLst/>
          </a:prstGeom>
          <a:solidFill>
            <a:srgbClr val="F2F2F2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42316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ブログ記事3本公開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914400" y="2788920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SNS拡散により流入+2,000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3474720"/>
            <a:ext cx="73152" cy="9144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2" name="Shape 10"/>
          <p:cNvSpPr/>
          <p:nvPr/>
        </p:nvSpPr>
        <p:spPr>
          <a:xfrm>
            <a:off x="640080" y="3474720"/>
            <a:ext cx="8046720" cy="914400"/>
          </a:xfrm>
          <a:prstGeom prst="rect">
            <a:avLst/>
          </a:prstGeom>
          <a:solidFill>
            <a:srgbClr val="F2F2F2"/>
          </a:solidFill>
          <a:ln/>
        </p:spPr>
      </p:sp>
      <p:sp>
        <p:nvSpPr>
          <p:cNvPr id="13" name="Text 11"/>
          <p:cNvSpPr/>
          <p:nvPr/>
        </p:nvSpPr>
        <p:spPr>
          <a:xfrm>
            <a:off x="914400" y="36118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ウェビナー告知メール配信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914400" y="3977640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申込数86名獲得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1212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課題と対応策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1463040"/>
          </a:xfrm>
          <a:prstGeom prst="rect">
            <a:avLst/>
          </a:prstGeom>
          <a:solidFill>
            <a:srgbClr val="F2F2F2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731520" y="128016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課題: </a:t>
            </a:r>
            <a:pPr algn="l" indent="0" marL="0">
              <a:buNone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メルマガ開封率が3週連続で低下傾向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173736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対応策: </a:t>
            </a:r>
            <a:pPr algn="l" indent="0" marL="0">
              <a:buNone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件名のA/Bテストを来週実施予定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834640"/>
            <a:ext cx="8229600" cy="1463040"/>
          </a:xfrm>
          <a:prstGeom prst="rect">
            <a:avLst/>
          </a:prstGeom>
          <a:solidFill>
            <a:srgbClr val="F2F2F2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31520" y="301752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課題: </a:t>
            </a:r>
            <a:pPr algn="l" indent="0" marL="0">
              <a:buNone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SNS広告のCPAが高止まり(¥5,200)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31520" y="347472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対応策: </a:t>
            </a:r>
            <a:pPr algn="l" indent="0" marL="0">
              <a:buNone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クリエイティブ刷新を検討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1212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来週のアクションプラン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914400" y="1508760"/>
            <a:ext cx="228600" cy="22860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4" name="Shape 2"/>
          <p:cNvSpPr/>
          <p:nvPr/>
        </p:nvSpPr>
        <p:spPr>
          <a:xfrm>
            <a:off x="1028700" y="1737360"/>
            <a:ext cx="0" cy="868680"/>
          </a:xfrm>
          <a:prstGeom prst="line">
            <a:avLst/>
          </a:prstGeom>
          <a:noFill/>
          <a:ln w="25400">
            <a:solidFill>
              <a:srgbClr val="0891B2"/>
            </a:solidFill>
            <a:prstDash val="dash"/>
          </a:ln>
        </p:spPr>
      </p:sp>
      <p:sp>
        <p:nvSpPr>
          <p:cNvPr id="5" name="Text 3"/>
          <p:cNvSpPr/>
          <p:nvPr/>
        </p:nvSpPr>
        <p:spPr>
          <a:xfrm>
            <a:off x="1371600" y="13716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2/12 (水)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2926080" y="1371600"/>
            <a:ext cx="5760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ウェビナー開催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914400" y="2606040"/>
            <a:ext cx="228600" cy="22860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8" name="Shape 6"/>
          <p:cNvSpPr/>
          <p:nvPr/>
        </p:nvSpPr>
        <p:spPr>
          <a:xfrm>
            <a:off x="1028700" y="2834640"/>
            <a:ext cx="0" cy="868680"/>
          </a:xfrm>
          <a:prstGeom prst="line">
            <a:avLst/>
          </a:prstGeom>
          <a:noFill/>
          <a:ln w="25400">
            <a:solidFill>
              <a:srgbClr val="0891B2"/>
            </a:solidFill>
            <a:prstDash val="dash"/>
          </a:ln>
        </p:spPr>
      </p:sp>
      <p:sp>
        <p:nvSpPr>
          <p:cNvPr id="9" name="Text 7"/>
          <p:cNvSpPr/>
          <p:nvPr/>
        </p:nvSpPr>
        <p:spPr>
          <a:xfrm>
            <a:off x="1371600" y="246888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2/14 (金)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2926080" y="2468880"/>
            <a:ext cx="5760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新LP公開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914400" y="3703320"/>
            <a:ext cx="228600" cy="22860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12" name="Text 10"/>
          <p:cNvSpPr/>
          <p:nvPr/>
        </p:nvSpPr>
        <p:spPr>
          <a:xfrm>
            <a:off x="1371600" y="356616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2/10〜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2926080" y="3566160"/>
            <a:ext cx="5760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メルマガ件名A/Bテスト開始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マーケティング週次報告</dc:title>
  <dc:subject>PptxGenJS Presentation</dc:subject>
  <dc:creator>鈴木一郎</dc:creator>
  <cp:lastModifiedBy>鈴木一郎</cp:lastModifiedBy>
  <cp:revision>1</cp:revision>
  <dcterms:created xsi:type="dcterms:W3CDTF">2026-02-10T10:49:48Z</dcterms:created>
  <dcterms:modified xsi:type="dcterms:W3CDTF">2026-02-10T10:49:48Z</dcterms:modified>
</cp:coreProperties>
</file>