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2809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14800" y="1371600"/>
            <a:ext cx="914400" cy="9144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731520" y="164592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</a:rPr>
              <a:t>明日から使える！</a:t>
            </a:r>
            <a:endParaRPr lang="en-US" sz="2800" dirty="0"/>
          </a:p>
        </p:txBody>
      </p:sp>
      <p:sp>
        <p:nvSpPr>
          <p:cNvPr id="4" name="Text 1"/>
          <p:cNvSpPr/>
          <p:nvPr/>
        </p:nvSpPr>
        <p:spPr>
          <a:xfrm>
            <a:off x="731520" y="2286000"/>
            <a:ext cx="76809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</a:rPr>
              <a:t>ChatGPT・Claude</a:t>
            </a:r>
            <a:endParaRPr lang="en-US" sz="4400" dirty="0"/>
          </a:p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</a:rPr>
              <a:t>仕事活用術</a:t>
            </a:r>
            <a:endParaRPr lang="en-US" sz="4400" dirty="0"/>
          </a:p>
        </p:txBody>
      </p:sp>
      <p:sp>
        <p:nvSpPr>
          <p:cNvPr id="5" name="Text 2"/>
          <p:cNvSpPr/>
          <p:nvPr/>
        </p:nvSpPr>
        <p:spPr>
          <a:xfrm>
            <a:off x="731520" y="384048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0F9F9"/>
                </a:solidFill>
              </a:rPr>
              <a:t>2026年2月11日</a:t>
            </a:r>
            <a:endParaRPr lang="en-US" sz="1600" dirty="0"/>
          </a:p>
        </p:txBody>
      </p:sp>
      <p:sp>
        <p:nvSpPr>
          <p:cNvPr id="6" name="Text 3"/>
          <p:cNvSpPr/>
          <p:nvPr/>
        </p:nvSpPr>
        <p:spPr>
          <a:xfrm>
            <a:off x="731520" y="429768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</a:rPr>
              <a:t>DX推進室　山田太郎</a:t>
            </a:r>
            <a:endParaRPr lang="en-US" sz="1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2809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48640"/>
            <a:ext cx="8046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200" b="1" dirty="0">
                <a:solidFill>
                  <a:srgbClr val="FFFFFF"/>
                </a:solidFill>
              </a:rPr>
              <a:t>まとめ・Q&amp;A</a:t>
            </a:r>
            <a:endParaRPr lang="en-US" sz="4200" dirty="0"/>
          </a:p>
        </p:txBody>
      </p:sp>
      <p:sp>
        <p:nvSpPr>
          <p:cNvPr id="3" name="Shape 1"/>
          <p:cNvSpPr/>
          <p:nvPr/>
        </p:nvSpPr>
        <p:spPr>
          <a:xfrm>
            <a:off x="1371600" y="1554480"/>
            <a:ext cx="6400800" cy="21031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27000" dist="50800" dir="8100000">
              <a:srgbClr val="000000">
                <a:alpha val="15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1554480" y="1737360"/>
            <a:ext cx="6035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28090"/>
                </a:solidFill>
              </a:rPr>
              <a:t>今日のポイント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1737360" y="2286000"/>
            <a:ext cx="56692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2C3E50"/>
                </a:solidFill>
              </a:rPr>
              <a:t>✓ 生成AIは「作る・考える」ツール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2C3E50"/>
                </a:solidFill>
              </a:rPr>
              <a:t>✓ 具体的な指示でより良い結果が得られる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2C3E50"/>
                </a:solidFill>
              </a:rPr>
              <a:t>✓ まずは小さく始めて、徐々に活用範囲を広げる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914400" y="393192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0F9F9"/>
                </a:solidFill>
              </a:rPr>
              <a:t>📧 社内の相談窓口：DX推進室（内線：1234）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914400" y="448056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ご質問はありますか？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0F9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028090"/>
                </a:solidFill>
              </a:rPr>
              <a:t>今日のゴール</a:t>
            </a:r>
            <a:endParaRPr lang="en-US" sz="3800" dirty="0"/>
          </a:p>
        </p:txBody>
      </p:sp>
      <p:sp>
        <p:nvSpPr>
          <p:cNvPr id="3" name="Shape 1"/>
          <p:cNvSpPr/>
          <p:nvPr/>
        </p:nvSpPr>
        <p:spPr>
          <a:xfrm>
            <a:off x="1371600" y="1645920"/>
            <a:ext cx="6400800" cy="8229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1645920" y="1783080"/>
            <a:ext cx="548640" cy="548640"/>
          </a:xfrm>
          <a:prstGeom prst="ellipse">
            <a:avLst/>
          </a:prstGeom>
          <a:solidFill>
            <a:srgbClr val="F0F9F9"/>
          </a:solidFill>
          <a:ln/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3080" y="1856232"/>
            <a:ext cx="274320" cy="27432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2468880" y="1783080"/>
            <a:ext cx="5029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C3E50"/>
                </a:solidFill>
              </a:rPr>
              <a:t>生成AIが「何ができるか」をイメージできる</a:t>
            </a:r>
            <a:endParaRPr lang="en-US" sz="1800" dirty="0"/>
          </a:p>
        </p:txBody>
      </p:sp>
      <p:sp>
        <p:nvSpPr>
          <p:cNvPr id="7" name="Shape 4"/>
          <p:cNvSpPr/>
          <p:nvPr/>
        </p:nvSpPr>
        <p:spPr>
          <a:xfrm>
            <a:off x="1371600" y="2651760"/>
            <a:ext cx="6400800" cy="8229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8" name="Shape 5"/>
          <p:cNvSpPr/>
          <p:nvPr/>
        </p:nvSpPr>
        <p:spPr>
          <a:xfrm>
            <a:off x="1645920" y="2788920"/>
            <a:ext cx="548640" cy="548640"/>
          </a:xfrm>
          <a:prstGeom prst="ellipse">
            <a:avLst/>
          </a:prstGeom>
          <a:solidFill>
            <a:srgbClr val="F0F9F9"/>
          </a:solidFill>
          <a:ln/>
        </p:spPr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3080" y="2862072"/>
            <a:ext cx="274320" cy="27432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2468880" y="2788920"/>
            <a:ext cx="5029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C3E50"/>
                </a:solidFill>
              </a:rPr>
              <a:t>ChatGPTとClaudeの違いがわかる</a:t>
            </a:r>
            <a:endParaRPr lang="en-US" sz="1800" dirty="0"/>
          </a:p>
        </p:txBody>
      </p:sp>
      <p:sp>
        <p:nvSpPr>
          <p:cNvPr id="11" name="Shape 7"/>
          <p:cNvSpPr/>
          <p:nvPr/>
        </p:nvSpPr>
        <p:spPr>
          <a:xfrm>
            <a:off x="1371600" y="3657600"/>
            <a:ext cx="6400800" cy="8229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2" name="Shape 8"/>
          <p:cNvSpPr/>
          <p:nvPr/>
        </p:nvSpPr>
        <p:spPr>
          <a:xfrm>
            <a:off x="1645920" y="3794760"/>
            <a:ext cx="548640" cy="548640"/>
          </a:xfrm>
          <a:prstGeom prst="ellipse">
            <a:avLst/>
          </a:prstGeom>
          <a:solidFill>
            <a:srgbClr val="F0F9F9"/>
          </a:solidFill>
          <a:ln/>
        </p:spPr>
      </p:sp>
      <p:pic>
        <p:nvPicPr>
          <p:cNvPr id="13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83080" y="3867912"/>
            <a:ext cx="274320" cy="274320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2468880" y="3794760"/>
            <a:ext cx="5029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C3E50"/>
                </a:solidFill>
              </a:rPr>
              <a:t>自分の業務で使える場面を3つ見つける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028090"/>
                </a:solidFill>
              </a:rPr>
              <a:t>生成AIとは？</a:t>
            </a:r>
            <a:endParaRPr lang="en-US" sz="38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5A6C7D"/>
                </a:solidFill>
              </a:rPr>
              <a:t>かんたん解説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731520" y="1645920"/>
            <a:ext cx="7680960" cy="914400"/>
          </a:xfrm>
          <a:prstGeom prst="rect">
            <a:avLst/>
          </a:prstGeom>
          <a:solidFill>
            <a:srgbClr val="F0F9F9"/>
          </a:solidFill>
          <a:ln/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97280" y="1828800"/>
            <a:ext cx="548640" cy="54864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828800" y="1828800"/>
            <a:ext cx="62179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C3E50"/>
                </a:solidFill>
              </a:rPr>
              <a:t>大量のテキストを学習して、人間のように文章を生成するAI</a:t>
            </a:r>
            <a:endParaRPr lang="en-US" sz="1800" dirty="0"/>
          </a:p>
        </p:txBody>
      </p:sp>
      <p:sp>
        <p:nvSpPr>
          <p:cNvPr id="7" name="Shape 4"/>
          <p:cNvSpPr/>
          <p:nvPr/>
        </p:nvSpPr>
        <p:spPr>
          <a:xfrm>
            <a:off x="1371600" y="2926080"/>
            <a:ext cx="3200400" cy="1371600"/>
          </a:xfrm>
          <a:prstGeom prst="rect">
            <a:avLst/>
          </a:prstGeom>
          <a:solidFill>
            <a:srgbClr val="00A896"/>
          </a:solidFill>
          <a:ln/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8" name="Text 5"/>
          <p:cNvSpPr/>
          <p:nvPr/>
        </p:nvSpPr>
        <p:spPr>
          <a:xfrm>
            <a:off x="1371600" y="301752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</a:rPr>
              <a:t>検索エンジン</a:t>
            </a:r>
            <a:endParaRPr lang="en-US" sz="2000" dirty="0"/>
          </a:p>
        </p:txBody>
      </p:sp>
      <p:sp>
        <p:nvSpPr>
          <p:cNvPr id="9" name="Text 6"/>
          <p:cNvSpPr/>
          <p:nvPr/>
        </p:nvSpPr>
        <p:spPr>
          <a:xfrm>
            <a:off x="1371600" y="3566160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</a:rPr>
              <a:t>探す</a:t>
            </a:r>
            <a:endParaRPr lang="en-US" sz="3200" dirty="0"/>
          </a:p>
        </p:txBody>
      </p:sp>
      <p:sp>
        <p:nvSpPr>
          <p:cNvPr id="10" name="Shape 7"/>
          <p:cNvSpPr/>
          <p:nvPr/>
        </p:nvSpPr>
        <p:spPr>
          <a:xfrm>
            <a:off x="4572000" y="2926080"/>
            <a:ext cx="3200400" cy="1371600"/>
          </a:xfrm>
          <a:prstGeom prst="rect">
            <a:avLst/>
          </a:prstGeom>
          <a:solidFill>
            <a:srgbClr val="028090"/>
          </a:solidFill>
          <a:ln/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11" name="Text 8"/>
          <p:cNvSpPr/>
          <p:nvPr/>
        </p:nvSpPr>
        <p:spPr>
          <a:xfrm>
            <a:off x="4572000" y="301752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</a:rPr>
              <a:t>生成AI</a:t>
            </a:r>
            <a:endParaRPr lang="en-US" sz="2000" dirty="0"/>
          </a:p>
        </p:txBody>
      </p:sp>
      <p:sp>
        <p:nvSpPr>
          <p:cNvPr id="12" name="Text 9"/>
          <p:cNvSpPr/>
          <p:nvPr/>
        </p:nvSpPr>
        <p:spPr>
          <a:xfrm>
            <a:off x="4572000" y="3566160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</a:rPr>
              <a:t>作る・考える</a:t>
            </a:r>
            <a:endParaRPr lang="en-US" sz="2800" dirty="0"/>
          </a:p>
        </p:txBody>
      </p:sp>
      <p:sp>
        <p:nvSpPr>
          <p:cNvPr id="13" name="Shape 10"/>
          <p:cNvSpPr/>
          <p:nvPr/>
        </p:nvSpPr>
        <p:spPr>
          <a:xfrm>
            <a:off x="731520" y="4572000"/>
            <a:ext cx="7680960" cy="137160"/>
          </a:xfrm>
          <a:prstGeom prst="rect">
            <a:avLst/>
          </a:prstGeom>
          <a:solidFill>
            <a:srgbClr val="02C39A"/>
          </a:solidFill>
          <a:ln/>
        </p:spPr>
      </p:sp>
      <p:sp>
        <p:nvSpPr>
          <p:cNvPr id="14" name="Text 11"/>
          <p:cNvSpPr/>
          <p:nvPr/>
        </p:nvSpPr>
        <p:spPr>
          <a:xfrm>
            <a:off x="914400" y="457200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1800" b="1" dirty="0">
                <a:solidFill>
                  <a:srgbClr val="028090"/>
                </a:solidFill>
              </a:rPr>
              <a:t>💡 イメージ：「超優秀なインターン」</a:t>
            </a:r>
            <a:endParaRPr lang="en-US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0F9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028090"/>
                </a:solidFill>
              </a:rPr>
              <a:t>ChatGPT vs Claude 比較</a:t>
            </a:r>
            <a:endParaRPr lang="en-US" sz="38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31520" y="1371600"/>
          <a:ext cx="7680960" cy="914400"/>
        </p:xfrm>
        <a:graphic>
          <a:graphicData uri="http://schemas.openxmlformats.org/drawingml/2006/table">
            <a:tbl>
              <a:tblPr/>
              <a:tblGrid>
                <a:gridCol w="1828800"/>
                <a:gridCol w="2926080"/>
                <a:gridCol w="2926080"/>
              </a:tblGrid>
              <a:tr h="45720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</a:rPr>
                        <a:t>項目</a:t>
                      </a:r>
                      <a:endParaRPr lang="en-US" sz="16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2809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</a:rPr>
                        <a:t>ChatGPT</a:t>
                      </a:r>
                      <a:endParaRPr lang="en-US" sz="16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89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</a:rPr>
                        <a:t>Claude</a:t>
                      </a:r>
                      <a:endParaRPr lang="en-US" sz="16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2C39A"/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</a:rPr>
                        <a:t>開発元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</a:rPr>
                        <a:t>OpenAI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</a:rPr>
                        <a:t>Anthropic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</a:rPr>
                        <a:t>得意なこと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</a:rPr>
                        <a:t>幅広いタスク</a:t>
                      </a:r>
                      <a:endParaRPr lang="en-US" sz="1300" dirty="0"/>
                    </a:p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</a:rPr>
                        <a:t>画像生成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</a:rPr>
                        <a:t>長文理解</a:t>
                      </a:r>
                      <a:endParaRPr lang="en-US" sz="1300" dirty="0"/>
                    </a:p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</a:rPr>
                        <a:t>日本語の自然さ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</a:rPr>
                        <a:t>無料版の制限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</a:rPr>
                        <a:t>GPT-4oに</a:t>
                      </a:r>
                      <a:endParaRPr lang="en-US" sz="1300" dirty="0"/>
                    </a:p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</a:rPr>
                        <a:t>回数制限あり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</a:rPr>
                        <a:t>Sonnetに</a:t>
                      </a:r>
                      <a:endParaRPr lang="en-US" sz="1300" dirty="0"/>
                    </a:p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</a:rPr>
                        <a:t>回数制限あり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</a:rPr>
                        <a:t>おすすめ用途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</a:rPr>
                        <a:t>アイデア出し</a:t>
                      </a:r>
                      <a:endParaRPr lang="en-US" sz="1300" dirty="0"/>
                    </a:p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</a:rPr>
                        <a:t>画像付き資料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</a:rPr>
                        <a:t>文書作成</a:t>
                      </a:r>
                      <a:endParaRPr lang="en-US" sz="1300" dirty="0"/>
                    </a:p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</a:rPr>
                        <a:t>分析・要約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028090"/>
                </a:solidFill>
              </a:rPr>
              <a:t>業務活用シーン5選</a:t>
            </a:r>
            <a:endParaRPr lang="en-US" sz="3800" dirty="0"/>
          </a:p>
        </p:txBody>
      </p:sp>
      <p:sp>
        <p:nvSpPr>
          <p:cNvPr id="3" name="Shape 1"/>
          <p:cNvSpPr/>
          <p:nvPr/>
        </p:nvSpPr>
        <p:spPr>
          <a:xfrm>
            <a:off x="731520" y="1463040"/>
            <a:ext cx="3840480" cy="8229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914400" y="1600200"/>
            <a:ext cx="548640" cy="548640"/>
          </a:xfrm>
          <a:prstGeom prst="ellipse">
            <a:avLst/>
          </a:prstGeom>
          <a:solidFill>
            <a:srgbClr val="00A896"/>
          </a:solidFill>
          <a:ln/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51560" y="1673352"/>
            <a:ext cx="274320" cy="27432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645920" y="1600200"/>
            <a:ext cx="457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28090"/>
                </a:solidFill>
              </a:rPr>
              <a:t>①</a:t>
            </a:r>
            <a:endParaRPr lang="en-US" sz="2000" dirty="0"/>
          </a:p>
        </p:txBody>
      </p:sp>
      <p:sp>
        <p:nvSpPr>
          <p:cNvPr id="7" name="Text 4"/>
          <p:cNvSpPr/>
          <p:nvPr/>
        </p:nvSpPr>
        <p:spPr>
          <a:xfrm>
            <a:off x="2103120" y="1600200"/>
            <a:ext cx="2286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2C3E50"/>
                </a:solidFill>
              </a:rPr>
              <a:t>メール文面の作成・推敲</a:t>
            </a:r>
            <a:endParaRPr lang="en-US" sz="1500" dirty="0"/>
          </a:p>
        </p:txBody>
      </p:sp>
      <p:sp>
        <p:nvSpPr>
          <p:cNvPr id="8" name="Shape 5"/>
          <p:cNvSpPr/>
          <p:nvPr/>
        </p:nvSpPr>
        <p:spPr>
          <a:xfrm>
            <a:off x="5029200" y="1463040"/>
            <a:ext cx="3840480" cy="8229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9" name="Shape 6"/>
          <p:cNvSpPr/>
          <p:nvPr/>
        </p:nvSpPr>
        <p:spPr>
          <a:xfrm>
            <a:off x="5212080" y="1600200"/>
            <a:ext cx="548640" cy="548640"/>
          </a:xfrm>
          <a:prstGeom prst="ellipse">
            <a:avLst/>
          </a:prstGeom>
          <a:solidFill>
            <a:srgbClr val="028090"/>
          </a:solidFill>
          <a:ln/>
        </p:spPr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49240" y="1673352"/>
            <a:ext cx="274320" cy="27432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5943600" y="1600200"/>
            <a:ext cx="457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28090"/>
                </a:solidFill>
              </a:rPr>
              <a:t>②</a:t>
            </a:r>
            <a:endParaRPr lang="en-US" sz="2000" dirty="0"/>
          </a:p>
        </p:txBody>
      </p:sp>
      <p:sp>
        <p:nvSpPr>
          <p:cNvPr id="12" name="Text 8"/>
          <p:cNvSpPr/>
          <p:nvPr/>
        </p:nvSpPr>
        <p:spPr>
          <a:xfrm>
            <a:off x="6400800" y="1600200"/>
            <a:ext cx="2286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2C3E50"/>
                </a:solidFill>
              </a:rPr>
              <a:t>議事録の要約・整理</a:t>
            </a:r>
            <a:endParaRPr lang="en-US" sz="1500" dirty="0"/>
          </a:p>
        </p:txBody>
      </p:sp>
      <p:sp>
        <p:nvSpPr>
          <p:cNvPr id="13" name="Shape 9"/>
          <p:cNvSpPr/>
          <p:nvPr/>
        </p:nvSpPr>
        <p:spPr>
          <a:xfrm>
            <a:off x="731520" y="2514600"/>
            <a:ext cx="3840480" cy="8229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14" name="Shape 10"/>
          <p:cNvSpPr/>
          <p:nvPr/>
        </p:nvSpPr>
        <p:spPr>
          <a:xfrm>
            <a:off x="914400" y="2651760"/>
            <a:ext cx="548640" cy="548640"/>
          </a:xfrm>
          <a:prstGeom prst="ellipse">
            <a:avLst/>
          </a:prstGeom>
          <a:solidFill>
            <a:srgbClr val="02C39A"/>
          </a:solidFill>
          <a:ln/>
        </p:spPr>
      </p:sp>
      <p:pic>
        <p:nvPicPr>
          <p:cNvPr id="15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1560" y="2724912"/>
            <a:ext cx="274320" cy="274320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1645920" y="2651760"/>
            <a:ext cx="457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28090"/>
                </a:solidFill>
              </a:rPr>
              <a:t>③</a:t>
            </a:r>
            <a:endParaRPr lang="en-US" sz="2000" dirty="0"/>
          </a:p>
        </p:txBody>
      </p:sp>
      <p:sp>
        <p:nvSpPr>
          <p:cNvPr id="17" name="Text 12"/>
          <p:cNvSpPr/>
          <p:nvPr/>
        </p:nvSpPr>
        <p:spPr>
          <a:xfrm>
            <a:off x="2103120" y="2651760"/>
            <a:ext cx="2286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2C3E50"/>
                </a:solidFill>
              </a:rPr>
              <a:t>企画書のたたき台作成</a:t>
            </a:r>
            <a:endParaRPr lang="en-US" sz="1500" dirty="0"/>
          </a:p>
        </p:txBody>
      </p:sp>
      <p:sp>
        <p:nvSpPr>
          <p:cNvPr id="18" name="Shape 13"/>
          <p:cNvSpPr/>
          <p:nvPr/>
        </p:nvSpPr>
        <p:spPr>
          <a:xfrm>
            <a:off x="5029200" y="2514600"/>
            <a:ext cx="3840480" cy="8229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19" name="Shape 14"/>
          <p:cNvSpPr/>
          <p:nvPr/>
        </p:nvSpPr>
        <p:spPr>
          <a:xfrm>
            <a:off x="5212080" y="2651760"/>
            <a:ext cx="548640" cy="548640"/>
          </a:xfrm>
          <a:prstGeom prst="ellipse">
            <a:avLst/>
          </a:prstGeom>
          <a:solidFill>
            <a:srgbClr val="00A896"/>
          </a:solidFill>
          <a:ln/>
        </p:spPr>
      </p:sp>
      <p:pic>
        <p:nvPicPr>
          <p:cNvPr id="20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49240" y="2724912"/>
            <a:ext cx="274320" cy="274320"/>
          </a:xfrm>
          <a:prstGeom prst="rect">
            <a:avLst/>
          </a:prstGeom>
        </p:spPr>
      </p:pic>
      <p:sp>
        <p:nvSpPr>
          <p:cNvPr id="21" name="Text 15"/>
          <p:cNvSpPr/>
          <p:nvPr/>
        </p:nvSpPr>
        <p:spPr>
          <a:xfrm>
            <a:off x="5943600" y="2651760"/>
            <a:ext cx="457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28090"/>
                </a:solidFill>
              </a:rPr>
              <a:t>④</a:t>
            </a:r>
            <a:endParaRPr lang="en-US" sz="2000" dirty="0"/>
          </a:p>
        </p:txBody>
      </p:sp>
      <p:sp>
        <p:nvSpPr>
          <p:cNvPr id="22" name="Text 16"/>
          <p:cNvSpPr/>
          <p:nvPr/>
        </p:nvSpPr>
        <p:spPr>
          <a:xfrm>
            <a:off x="6400800" y="2651760"/>
            <a:ext cx="2286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2C3E50"/>
                </a:solidFill>
              </a:rPr>
              <a:t>データの整理・簡易分析</a:t>
            </a:r>
            <a:endParaRPr lang="en-US" sz="1500" dirty="0"/>
          </a:p>
        </p:txBody>
      </p:sp>
      <p:sp>
        <p:nvSpPr>
          <p:cNvPr id="23" name="Shape 17"/>
          <p:cNvSpPr/>
          <p:nvPr/>
        </p:nvSpPr>
        <p:spPr>
          <a:xfrm>
            <a:off x="731520" y="3566160"/>
            <a:ext cx="3840480" cy="8229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24" name="Shape 18"/>
          <p:cNvSpPr/>
          <p:nvPr/>
        </p:nvSpPr>
        <p:spPr>
          <a:xfrm>
            <a:off x="914400" y="3703320"/>
            <a:ext cx="548640" cy="548640"/>
          </a:xfrm>
          <a:prstGeom prst="ellipse">
            <a:avLst/>
          </a:prstGeom>
          <a:solidFill>
            <a:srgbClr val="028090"/>
          </a:solidFill>
          <a:ln/>
        </p:spPr>
      </p:sp>
      <p:pic>
        <p:nvPicPr>
          <p:cNvPr id="25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51560" y="3776472"/>
            <a:ext cx="274320" cy="274320"/>
          </a:xfrm>
          <a:prstGeom prst="rect">
            <a:avLst/>
          </a:prstGeom>
        </p:spPr>
      </p:pic>
      <p:sp>
        <p:nvSpPr>
          <p:cNvPr id="26" name="Text 19"/>
          <p:cNvSpPr/>
          <p:nvPr/>
        </p:nvSpPr>
        <p:spPr>
          <a:xfrm>
            <a:off x="1645920" y="3703320"/>
            <a:ext cx="457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28090"/>
                </a:solidFill>
              </a:rPr>
              <a:t>⑤</a:t>
            </a:r>
            <a:endParaRPr lang="en-US" sz="2000" dirty="0"/>
          </a:p>
        </p:txBody>
      </p:sp>
      <p:sp>
        <p:nvSpPr>
          <p:cNvPr id="27" name="Text 20"/>
          <p:cNvSpPr/>
          <p:nvPr/>
        </p:nvSpPr>
        <p:spPr>
          <a:xfrm>
            <a:off x="2103120" y="3703320"/>
            <a:ext cx="2286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2C3E50"/>
                </a:solidFill>
              </a:rPr>
              <a:t>リサーチ・情報収集の効率化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0F9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028090"/>
                </a:solidFill>
              </a:rPr>
              <a:t>プロンプトの基本</a:t>
            </a:r>
            <a:endParaRPr lang="en-US" sz="38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5A6C7D"/>
                </a:solidFill>
              </a:rPr>
              <a:t>うまく指示を出すコツ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914400" y="1645920"/>
            <a:ext cx="7315200" cy="640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63500" dist="25400" dir="8100000">
              <a:srgbClr val="000000">
                <a:alpha val="7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914400" y="1645920"/>
            <a:ext cx="73152" cy="640080"/>
          </a:xfrm>
          <a:prstGeom prst="rect">
            <a:avLst/>
          </a:prstGeom>
          <a:solidFill>
            <a:srgbClr val="02C39A"/>
          </a:solidFill>
          <a:ln/>
        </p:spPr>
      </p:sp>
      <p:sp>
        <p:nvSpPr>
          <p:cNvPr id="6" name="Text 4"/>
          <p:cNvSpPr/>
          <p:nvPr/>
        </p:nvSpPr>
        <p:spPr>
          <a:xfrm>
            <a:off x="1280160" y="1719072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28090"/>
                </a:solidFill>
              </a:rPr>
              <a:t>役割を与える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280160" y="1984248"/>
            <a:ext cx="6675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A6C7D"/>
                </a:solidFill>
              </a:rPr>
              <a:t>「あなたはマーケティングの専門家です」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914400" y="2468880"/>
            <a:ext cx="7315200" cy="640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63500" dist="25400" dir="8100000">
              <a:srgbClr val="000000">
                <a:alpha val="7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914400" y="2468880"/>
            <a:ext cx="73152" cy="640080"/>
          </a:xfrm>
          <a:prstGeom prst="rect">
            <a:avLst/>
          </a:prstGeom>
          <a:solidFill>
            <a:srgbClr val="02C39A"/>
          </a:solidFill>
          <a:ln/>
        </p:spPr>
      </p:sp>
      <p:sp>
        <p:nvSpPr>
          <p:cNvPr id="10" name="Text 8"/>
          <p:cNvSpPr/>
          <p:nvPr/>
        </p:nvSpPr>
        <p:spPr>
          <a:xfrm>
            <a:off x="1280160" y="2542032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28090"/>
                </a:solidFill>
              </a:rPr>
              <a:t>具体的に指示する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280160" y="2807208"/>
            <a:ext cx="6675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A6C7D"/>
                </a:solidFill>
              </a:rPr>
              <a:t>目的・対象者・文字数・トーンを明示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914400" y="3291840"/>
            <a:ext cx="7315200" cy="640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63500" dist="25400" dir="8100000">
              <a:srgbClr val="000000">
                <a:alpha val="7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914400" y="3291840"/>
            <a:ext cx="73152" cy="640080"/>
          </a:xfrm>
          <a:prstGeom prst="rect">
            <a:avLst/>
          </a:prstGeom>
          <a:solidFill>
            <a:srgbClr val="02C39A"/>
          </a:solidFill>
          <a:ln/>
        </p:spPr>
      </p:sp>
      <p:sp>
        <p:nvSpPr>
          <p:cNvPr id="14" name="Text 12"/>
          <p:cNvSpPr/>
          <p:nvPr/>
        </p:nvSpPr>
        <p:spPr>
          <a:xfrm>
            <a:off x="1280160" y="3364992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28090"/>
                </a:solidFill>
              </a:rPr>
              <a:t>例を示す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1280160" y="3630168"/>
            <a:ext cx="6675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A6C7D"/>
                </a:solidFill>
              </a:rPr>
              <a:t>「以下のような形式で出力してください」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914400" y="4114800"/>
            <a:ext cx="7315200" cy="640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63500" dist="25400" dir="8100000">
              <a:srgbClr val="000000">
                <a:alpha val="7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914400" y="4114800"/>
            <a:ext cx="73152" cy="640080"/>
          </a:xfrm>
          <a:prstGeom prst="rect">
            <a:avLst/>
          </a:prstGeom>
          <a:solidFill>
            <a:srgbClr val="02C39A"/>
          </a:solidFill>
          <a:ln/>
        </p:spPr>
      </p:sp>
      <p:sp>
        <p:nvSpPr>
          <p:cNvPr id="18" name="Text 16"/>
          <p:cNvSpPr/>
          <p:nvPr/>
        </p:nvSpPr>
        <p:spPr>
          <a:xfrm>
            <a:off x="1280160" y="4187952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28090"/>
                </a:solidFill>
              </a:rPr>
              <a:t>ステップに分ける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1280160" y="4453128"/>
            <a:ext cx="6675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A6C7D"/>
                </a:solidFill>
              </a:rPr>
              <a:t>一度に全部頼まず、段階的に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028090"/>
                </a:solidFill>
              </a:rPr>
              <a:t>実演：メール文面の作成</a:t>
            </a:r>
            <a:endParaRPr lang="en-US" sz="38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5A6C7D"/>
                </a:solidFill>
              </a:rPr>
              <a:t>Before → After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548640" y="1554480"/>
            <a:ext cx="3931920" cy="3017520"/>
          </a:xfrm>
          <a:prstGeom prst="rect">
            <a:avLst/>
          </a:prstGeom>
          <a:solidFill>
            <a:srgbClr val="FFF5F5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48640" y="1554480"/>
            <a:ext cx="3931920" cy="457200"/>
          </a:xfrm>
          <a:prstGeom prst="rect">
            <a:avLst/>
          </a:prstGeom>
          <a:solidFill>
            <a:srgbClr val="E74C3C"/>
          </a:solidFill>
          <a:ln/>
        </p:spPr>
      </p:sp>
      <p:sp>
        <p:nvSpPr>
          <p:cNvPr id="6" name="Text 4"/>
          <p:cNvSpPr/>
          <p:nvPr/>
        </p:nvSpPr>
        <p:spPr>
          <a:xfrm>
            <a:off x="548640" y="1554480"/>
            <a:ext cx="3931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❌ Bad Prompt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822960" y="2286000"/>
            <a:ext cx="338328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2C3E50"/>
                </a:solidFill>
              </a:rPr>
              <a:t>お礼のメールを書いて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4663440" y="1554480"/>
            <a:ext cx="3931920" cy="3017520"/>
          </a:xfrm>
          <a:prstGeom prst="rect">
            <a:avLst/>
          </a:prstGeom>
          <a:solidFill>
            <a:srgbClr val="F0FFF4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4663440" y="1554480"/>
            <a:ext cx="3931920" cy="457200"/>
          </a:xfrm>
          <a:prstGeom prst="rect">
            <a:avLst/>
          </a:prstGeom>
          <a:solidFill>
            <a:srgbClr val="02C39A"/>
          </a:solidFill>
          <a:ln/>
        </p:spPr>
      </p:sp>
      <p:sp>
        <p:nvSpPr>
          <p:cNvPr id="10" name="Text 8"/>
          <p:cNvSpPr/>
          <p:nvPr/>
        </p:nvSpPr>
        <p:spPr>
          <a:xfrm>
            <a:off x="4663440" y="1554480"/>
            <a:ext cx="3931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✅ Good Prompt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4937760" y="2194560"/>
            <a:ext cx="3383280" cy="2103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3E50"/>
                </a:solidFill>
              </a:rPr>
              <a:t>先日の商談のお礼メールを書いてください。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2C3E50"/>
                </a:solidFill>
              </a:rPr>
              <a:t>相手は〇〇株式会社の佐藤部長。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2C3E50"/>
                </a:solidFill>
              </a:rPr>
              <a:t>次回の打ち合わせ日程の提案も含めて、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2C3E50"/>
                </a:solidFill>
              </a:rPr>
              <a:t>丁寧だが堅すぎないトーンで、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2C3E50"/>
                </a:solidFill>
              </a:rPr>
              <a:t>200文字程度で。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5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457200"/>
            <a:ext cx="457200" cy="4572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280160" y="457200"/>
            <a:ext cx="7223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E74C3C"/>
                </a:solidFill>
              </a:rPr>
              <a:t>やってはいけないこと</a:t>
            </a:r>
            <a:endParaRPr lang="en-US" sz="3800" dirty="0"/>
          </a:p>
        </p:txBody>
      </p:sp>
      <p:sp>
        <p:nvSpPr>
          <p:cNvPr id="4" name="Text 1"/>
          <p:cNvSpPr/>
          <p:nvPr/>
        </p:nvSpPr>
        <p:spPr>
          <a:xfrm>
            <a:off x="1280160" y="914400"/>
            <a:ext cx="7223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5A6C7D"/>
                </a:solidFill>
              </a:rPr>
              <a:t>注意点</a:t>
            </a:r>
            <a:endParaRPr lang="en-US" sz="1600" dirty="0"/>
          </a:p>
        </p:txBody>
      </p:sp>
      <p:sp>
        <p:nvSpPr>
          <p:cNvPr id="5" name="Shape 2"/>
          <p:cNvSpPr/>
          <p:nvPr/>
        </p:nvSpPr>
        <p:spPr>
          <a:xfrm>
            <a:off x="1097280" y="1737360"/>
            <a:ext cx="6949440" cy="5486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6" name="Shape 3"/>
          <p:cNvSpPr/>
          <p:nvPr/>
        </p:nvSpPr>
        <p:spPr>
          <a:xfrm>
            <a:off x="1097280" y="1737360"/>
            <a:ext cx="91440" cy="548640"/>
          </a:xfrm>
          <a:prstGeom prst="rect">
            <a:avLst/>
          </a:prstGeom>
          <a:solidFill>
            <a:srgbClr val="E74C3C"/>
          </a:solidFill>
          <a:ln/>
        </p:spPr>
      </p:sp>
      <p:sp>
        <p:nvSpPr>
          <p:cNvPr id="7" name="Text 4"/>
          <p:cNvSpPr/>
          <p:nvPr/>
        </p:nvSpPr>
        <p:spPr>
          <a:xfrm>
            <a:off x="1371600" y="1810512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❌</a:t>
            </a:r>
            <a:endParaRPr lang="en-US" sz="2000" dirty="0"/>
          </a:p>
        </p:txBody>
      </p:sp>
      <p:sp>
        <p:nvSpPr>
          <p:cNvPr id="8" name="Text 5"/>
          <p:cNvSpPr/>
          <p:nvPr/>
        </p:nvSpPr>
        <p:spPr>
          <a:xfrm>
            <a:off x="1828800" y="1810512"/>
            <a:ext cx="5943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C3E50"/>
                </a:solidFill>
              </a:rPr>
              <a:t>機密情報・個人情報を入力しない</a:t>
            </a:r>
            <a:endParaRPr lang="en-US" sz="1600" dirty="0"/>
          </a:p>
        </p:txBody>
      </p:sp>
      <p:sp>
        <p:nvSpPr>
          <p:cNvPr id="9" name="Shape 6"/>
          <p:cNvSpPr/>
          <p:nvPr/>
        </p:nvSpPr>
        <p:spPr>
          <a:xfrm>
            <a:off x="1097280" y="2468880"/>
            <a:ext cx="6949440" cy="5486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1097280" y="2468880"/>
            <a:ext cx="91440" cy="548640"/>
          </a:xfrm>
          <a:prstGeom prst="rect">
            <a:avLst/>
          </a:prstGeom>
          <a:solidFill>
            <a:srgbClr val="E74C3C"/>
          </a:solidFill>
          <a:ln/>
        </p:spPr>
      </p:sp>
      <p:sp>
        <p:nvSpPr>
          <p:cNvPr id="11" name="Text 8"/>
          <p:cNvSpPr/>
          <p:nvPr/>
        </p:nvSpPr>
        <p:spPr>
          <a:xfrm>
            <a:off x="1371600" y="2542032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❌</a:t>
            </a:r>
            <a:endParaRPr lang="en-US" sz="2000" dirty="0"/>
          </a:p>
        </p:txBody>
      </p:sp>
      <p:sp>
        <p:nvSpPr>
          <p:cNvPr id="12" name="Text 9"/>
          <p:cNvSpPr/>
          <p:nvPr/>
        </p:nvSpPr>
        <p:spPr>
          <a:xfrm>
            <a:off x="1828800" y="2542032"/>
            <a:ext cx="5943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C3E50"/>
                </a:solidFill>
              </a:rPr>
              <a:t>出力をそのまま使わない（ファクトチェック必須）</a:t>
            </a:r>
            <a:endParaRPr lang="en-US" sz="1600" dirty="0"/>
          </a:p>
        </p:txBody>
      </p:sp>
      <p:sp>
        <p:nvSpPr>
          <p:cNvPr id="13" name="Shape 10"/>
          <p:cNvSpPr/>
          <p:nvPr/>
        </p:nvSpPr>
        <p:spPr>
          <a:xfrm>
            <a:off x="1097280" y="3200400"/>
            <a:ext cx="6949440" cy="5486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14" name="Shape 11"/>
          <p:cNvSpPr/>
          <p:nvPr/>
        </p:nvSpPr>
        <p:spPr>
          <a:xfrm>
            <a:off x="1097280" y="3200400"/>
            <a:ext cx="91440" cy="548640"/>
          </a:xfrm>
          <a:prstGeom prst="rect">
            <a:avLst/>
          </a:prstGeom>
          <a:solidFill>
            <a:srgbClr val="E74C3C"/>
          </a:solidFill>
          <a:ln/>
        </p:spPr>
      </p:sp>
      <p:sp>
        <p:nvSpPr>
          <p:cNvPr id="15" name="Text 12"/>
          <p:cNvSpPr/>
          <p:nvPr/>
        </p:nvSpPr>
        <p:spPr>
          <a:xfrm>
            <a:off x="1371600" y="3273552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❌</a:t>
            </a:r>
            <a:endParaRPr lang="en-US" sz="2000" dirty="0"/>
          </a:p>
        </p:txBody>
      </p:sp>
      <p:sp>
        <p:nvSpPr>
          <p:cNvPr id="16" name="Text 13"/>
          <p:cNvSpPr/>
          <p:nvPr/>
        </p:nvSpPr>
        <p:spPr>
          <a:xfrm>
            <a:off x="1828800" y="3273552"/>
            <a:ext cx="5943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C3E50"/>
                </a:solidFill>
              </a:rPr>
              <a:t>著作権のある文章をそのまま入力しない</a:t>
            </a:r>
            <a:endParaRPr lang="en-US" sz="1600" dirty="0"/>
          </a:p>
        </p:txBody>
      </p:sp>
      <p:sp>
        <p:nvSpPr>
          <p:cNvPr id="17" name="Shape 14"/>
          <p:cNvSpPr/>
          <p:nvPr/>
        </p:nvSpPr>
        <p:spPr>
          <a:xfrm>
            <a:off x="1097280" y="3931920"/>
            <a:ext cx="6949440" cy="5486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18" name="Shape 15"/>
          <p:cNvSpPr/>
          <p:nvPr/>
        </p:nvSpPr>
        <p:spPr>
          <a:xfrm>
            <a:off x="1097280" y="3931920"/>
            <a:ext cx="91440" cy="548640"/>
          </a:xfrm>
          <a:prstGeom prst="rect">
            <a:avLst/>
          </a:prstGeom>
          <a:solidFill>
            <a:srgbClr val="E74C3C"/>
          </a:solidFill>
          <a:ln/>
        </p:spPr>
      </p:sp>
      <p:sp>
        <p:nvSpPr>
          <p:cNvPr id="19" name="Text 16"/>
          <p:cNvSpPr/>
          <p:nvPr/>
        </p:nvSpPr>
        <p:spPr>
          <a:xfrm>
            <a:off x="1371600" y="4005072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❌</a:t>
            </a:r>
            <a:endParaRPr lang="en-US" sz="2000" dirty="0"/>
          </a:p>
        </p:txBody>
      </p:sp>
      <p:sp>
        <p:nvSpPr>
          <p:cNvPr id="20" name="Text 17"/>
          <p:cNvSpPr/>
          <p:nvPr/>
        </p:nvSpPr>
        <p:spPr>
          <a:xfrm>
            <a:off x="1828800" y="4005072"/>
            <a:ext cx="5943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C3E50"/>
                </a:solidFill>
              </a:rPr>
              <a:t>最終判断はあくまで人間が行う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028090"/>
                </a:solidFill>
              </a:rPr>
              <a:t>明日からやってみよう</a:t>
            </a:r>
            <a:endParaRPr lang="en-US" sz="38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5A6C7D"/>
                </a:solidFill>
              </a:rPr>
              <a:t>3ステップで始める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1371600" y="1737360"/>
            <a:ext cx="6400800" cy="822960"/>
          </a:xfrm>
          <a:prstGeom prst="rect">
            <a:avLst/>
          </a:prstGeom>
          <a:solidFill>
            <a:srgbClr val="F0F9F9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1645920" y="1874520"/>
            <a:ext cx="548640" cy="548640"/>
          </a:xfrm>
          <a:prstGeom prst="ellipse">
            <a:avLst/>
          </a:prstGeom>
          <a:solidFill>
            <a:srgbClr val="00A896"/>
          </a:solidFill>
          <a:ln/>
        </p:spPr>
      </p:sp>
      <p:sp>
        <p:nvSpPr>
          <p:cNvPr id="6" name="Text 4"/>
          <p:cNvSpPr/>
          <p:nvPr/>
        </p:nvSpPr>
        <p:spPr>
          <a:xfrm>
            <a:off x="1645920" y="1874520"/>
            <a:ext cx="548640" cy="228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Step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1645920" y="2057400"/>
            <a:ext cx="548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1</a:t>
            </a:r>
            <a:endParaRPr lang="en-US" sz="2200" dirty="0"/>
          </a:p>
        </p:txBody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68880" y="1947672"/>
            <a:ext cx="365760" cy="36576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3017520" y="1874520"/>
            <a:ext cx="4572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C3E50"/>
                </a:solidFill>
              </a:rPr>
              <a:t>まずは無料版に登録してみる</a:t>
            </a:r>
            <a:endParaRPr lang="en-US" sz="1800" dirty="0"/>
          </a:p>
        </p:txBody>
      </p:sp>
      <p:sp>
        <p:nvSpPr>
          <p:cNvPr id="10" name="Shape 7"/>
          <p:cNvSpPr/>
          <p:nvPr/>
        </p:nvSpPr>
        <p:spPr>
          <a:xfrm>
            <a:off x="1371600" y="2743200"/>
            <a:ext cx="6400800" cy="822960"/>
          </a:xfrm>
          <a:prstGeom prst="rect">
            <a:avLst/>
          </a:prstGeom>
          <a:solidFill>
            <a:srgbClr val="F0F9F9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1645920" y="2880360"/>
            <a:ext cx="548640" cy="548640"/>
          </a:xfrm>
          <a:prstGeom prst="ellipse">
            <a:avLst/>
          </a:prstGeom>
          <a:solidFill>
            <a:srgbClr val="028090"/>
          </a:solidFill>
          <a:ln/>
        </p:spPr>
      </p:sp>
      <p:sp>
        <p:nvSpPr>
          <p:cNvPr id="12" name="Text 9"/>
          <p:cNvSpPr/>
          <p:nvPr/>
        </p:nvSpPr>
        <p:spPr>
          <a:xfrm>
            <a:off x="1645920" y="2880360"/>
            <a:ext cx="548640" cy="228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Step</a:t>
            </a:r>
            <a:endParaRPr lang="en-US" sz="1000" dirty="0"/>
          </a:p>
        </p:txBody>
      </p:sp>
      <p:sp>
        <p:nvSpPr>
          <p:cNvPr id="13" name="Text 10"/>
          <p:cNvSpPr/>
          <p:nvPr/>
        </p:nvSpPr>
        <p:spPr>
          <a:xfrm>
            <a:off x="1645920" y="3063240"/>
            <a:ext cx="548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2</a:t>
            </a:r>
            <a:endParaRPr lang="en-US" sz="2200" dirty="0"/>
          </a:p>
        </p:txBody>
      </p:sp>
      <p:pic>
        <p:nvPicPr>
          <p:cNvPr id="1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8880" y="2953512"/>
            <a:ext cx="365760" cy="365760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3017520" y="2880360"/>
            <a:ext cx="4572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C3E50"/>
                </a:solidFill>
              </a:rPr>
              <a:t>今日の業務で1つだけAIに頼んでみる</a:t>
            </a:r>
            <a:endParaRPr lang="en-US" sz="1800" dirty="0"/>
          </a:p>
        </p:txBody>
      </p:sp>
      <p:sp>
        <p:nvSpPr>
          <p:cNvPr id="16" name="Shape 12"/>
          <p:cNvSpPr/>
          <p:nvPr/>
        </p:nvSpPr>
        <p:spPr>
          <a:xfrm>
            <a:off x="1371600" y="3749040"/>
            <a:ext cx="6400800" cy="822960"/>
          </a:xfrm>
          <a:prstGeom prst="rect">
            <a:avLst/>
          </a:prstGeom>
          <a:solidFill>
            <a:srgbClr val="F0F9F9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7" name="Shape 13"/>
          <p:cNvSpPr/>
          <p:nvPr/>
        </p:nvSpPr>
        <p:spPr>
          <a:xfrm>
            <a:off x="1645920" y="3886200"/>
            <a:ext cx="548640" cy="548640"/>
          </a:xfrm>
          <a:prstGeom prst="ellipse">
            <a:avLst/>
          </a:prstGeom>
          <a:solidFill>
            <a:srgbClr val="02C39A"/>
          </a:solidFill>
          <a:ln/>
        </p:spPr>
      </p:sp>
      <p:sp>
        <p:nvSpPr>
          <p:cNvPr id="18" name="Text 14"/>
          <p:cNvSpPr/>
          <p:nvPr/>
        </p:nvSpPr>
        <p:spPr>
          <a:xfrm>
            <a:off x="1645920" y="3886200"/>
            <a:ext cx="548640" cy="228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Step</a:t>
            </a:r>
            <a:endParaRPr lang="en-US" sz="1000" dirty="0"/>
          </a:p>
        </p:txBody>
      </p:sp>
      <p:sp>
        <p:nvSpPr>
          <p:cNvPr id="19" name="Text 15"/>
          <p:cNvSpPr/>
          <p:nvPr/>
        </p:nvSpPr>
        <p:spPr>
          <a:xfrm>
            <a:off x="1645920" y="4069080"/>
            <a:ext cx="548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3</a:t>
            </a:r>
            <a:endParaRPr lang="en-US" sz="2200" dirty="0"/>
          </a:p>
        </p:txBody>
      </p:sp>
      <p:pic>
        <p:nvPicPr>
          <p:cNvPr id="20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68880" y="3959352"/>
            <a:ext cx="365760" cy="365760"/>
          </a:xfrm>
          <a:prstGeom prst="rect">
            <a:avLst/>
          </a:prstGeom>
        </p:spPr>
      </p:pic>
      <p:sp>
        <p:nvSpPr>
          <p:cNvPr id="21" name="Text 16"/>
          <p:cNvSpPr/>
          <p:nvPr/>
        </p:nvSpPr>
        <p:spPr>
          <a:xfrm>
            <a:off x="3017520" y="3886200"/>
            <a:ext cx="4572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C3E50"/>
                </a:solidFill>
              </a:rPr>
              <a:t>うまくいった使い方をチームで共有する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ChatGPT・Claude 活用入門</dc:title>
  <dc:subject>PptxGenJS Presentation</dc:subject>
  <dc:creator>DX推進室</dc:creator>
  <cp:lastModifiedBy>DX推進室</cp:lastModifiedBy>
  <cp:revision>1</cp:revision>
  <dcterms:created xsi:type="dcterms:W3CDTF">2026-02-11T04:48:12Z</dcterms:created>
  <dcterms:modified xsi:type="dcterms:W3CDTF">2026-02-11T04:48:12Z</dcterms:modified>
</cp:coreProperties>
</file>