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charts/chart1.xml" ContentType="application/vnd.openxmlformats-officedocument.drawingml.chart+xml"/>
  <Override PartName="/ppt/slideMasters/slideMaster4.xml" ContentType="application/vnd.openxmlformats-officedocument.presentationml.slideMaster+xml"/>
  <Override PartName="/ppt/slides/slide4.xml" ContentType="application/vnd.openxmlformats-officedocument.presentationml.slide+xml"/>
  <Override PartName="/ppt/charts/chart2.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charts/chart3.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売上高</c:v>
                </c:pt>
              </c:strCache>
            </c:strRef>
          </c:tx>
          <c:spPr>
            <a:solidFill>
              <a:srgbClr val="028090"/>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Sheet1!$A$2:$A$7</c:f>
              <c:multiLvlStrCache>
                <c:ptCount val="6"/>
                <c:lvl>
                  <c:pt idx="0">
                    <c:v>8月</c:v>
                  </c:pt>
                  <c:pt idx="1">
                    <c:v>9月</c:v>
                  </c:pt>
                  <c:pt idx="2">
                    <c:v>10月</c:v>
                  </c:pt>
                  <c:pt idx="3">
                    <c:v>11月</c:v>
                  </c:pt>
                  <c:pt idx="4">
                    <c:v>12月</c:v>
                  </c:pt>
                  <c:pt idx="5">
                    <c:v>1月</c:v>
                  </c:pt>
                </c:lvl>
              </c:multiLvlStrCache>
            </c:multiLvlStrRef>
          </c:cat>
          <c:val>
            <c:numRef>
              <c:f>Sheet1!$B$2:$B$7</c:f>
              <c:numCache>
                <c:formatCode>General</c:formatCode>
                <c:ptCount val="6"/>
                <c:pt idx="0">
                  <c:v>12100000</c:v>
                </c:pt>
                <c:pt idx="1">
                  <c:v>11800000</c:v>
                </c:pt>
                <c:pt idx="2">
                  <c:v>13500000</c:v>
                </c:pt>
                <c:pt idx="3">
                  <c:v>15200000</c:v>
                </c:pt>
                <c:pt idx="4">
                  <c:v>16060000</c:v>
                </c:pt>
                <c:pt idx="5">
                  <c:v>18500000</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5D6D7E"/>
                </a:solidFill>
                <a:latin typeface="Arial"/>
              </a:defRPr>
            </a:pPr>
            <a:endParaRPr lang="en-US"/>
          </a:p>
        </c:txPr>
        <c:crossAx val="2094734552"/>
        <c:crosses val="autoZero"/>
        <c:auto val="1"/>
        <c:lblAlgn val="ctr"/>
        <c:noMultiLvlLbl val="1"/>
      </c:catAx>
      <c:valAx>
        <c:axId val="2094734552"/>
        <c:scaling>
          <c:orientation val="minMax"/>
          <c:max val="20000000"/>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5D6D7E"/>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pieChart>
        <c:varyColors val="1"/>
        <c:ser>
          <c:idx val="0"/>
          <c:order val="0"/>
          <c:tx>
            <c:strRef>
              <c:f>Sheet1!$B$1</c:f>
              <c:strCache>
                <c:ptCount val="1"/>
                <c:pt idx="0">
                  <c:v>カテゴリ別構成比</c:v>
                </c:pt>
              </c:strCache>
            </c:strRef>
          </c:tx>
          <c:spPr>
            <a:solidFill>
              <a:schemeClr val="accent1"/>
            </a:solidFill>
            <a:ln w="9525" cap="flat">
              <a:solidFill>
                <a:srgbClr val="F9F9F9"/>
              </a:solidFill>
              <a:prstDash val="solid"/>
              <a:round/>
            </a:ln>
            <a:effectLst/>
          </c:spPr>
          <c:dPt>
            <c:idx val="0"/>
            <c:bubble3D val="0"/>
            <c:spPr>
              <a:solidFill>
                <a:srgbClr val="028090"/>
              </a:solidFill>
              <a:effectLst/>
            </c:spPr>
          </c:dPt>
          <c:dPt>
            <c:idx val="1"/>
            <c:bubble3D val="0"/>
            <c:spPr>
              <a:solidFill>
                <a:srgbClr val="00A896"/>
              </a:solidFill>
              <a:effectLst/>
            </c:spPr>
          </c:dPt>
          <c:dPt>
            <c:idx val="2"/>
            <c:bubble3D val="0"/>
            <c:spPr>
              <a:solidFill>
                <a:srgbClr val="02C39A"/>
              </a:solidFill>
              <a:effectLst/>
            </c:spPr>
          </c:dPt>
          <c:dPt>
            <c:idx val="3"/>
            <c:bubble3D val="0"/>
            <c:spPr>
              <a:solidFill>
                <a:srgbClr val="5DD9C1"/>
              </a:solidFill>
              <a:effectLst/>
            </c:spPr>
          </c:dPt>
          <c:dPt>
            <c:idx val="4"/>
            <c:bubble3D val="0"/>
            <c:spPr>
              <a:solidFill>
                <a:srgbClr val="A8E6CF"/>
              </a:solidFill>
              <a:effectLst/>
            </c:spPr>
          </c:dPt>
          <c:dLbls>
            <c:dLbl>
              <c:idx val="0"/>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dLbl>
              <c:idx val="1"/>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dLbl>
              <c:idx val="2"/>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dLbl>
              <c:idx val="3"/>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dLbl>
              <c:idx val="4"/>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dLblPos val="ctr"/>
            <c:showLegendKey val="0"/>
            <c:showVal val="0"/>
            <c:showCatName val="1"/>
            <c:showSerName val="0"/>
            <c:showPercent val="1"/>
            <c:showBubbleSize val="0"/>
            <c:showLeaderLines val="0"/>
          </c:dLbls>
          <c:cat>
            <c:strRef>
              <c:f>Sheet1!$A$2:$A$6</c:f>
              <c:strCache>
                <c:ptCount val="5"/>
                <c:pt idx="0">
                  <c:v>レディースアパレル</c:v>
                </c:pt>
                <c:pt idx="1">
                  <c:v>メンズアパレル</c:v>
                </c:pt>
                <c:pt idx="2">
                  <c:v>バッグ・小物</c:v>
                </c:pt>
                <c:pt idx="3">
                  <c:v>シューズ</c:v>
                </c:pt>
                <c:pt idx="4">
                  <c:v>その他</c:v>
                </c:pt>
              </c:strCache>
            </c:strRef>
          </c:cat>
          <c:val>
            <c:numRef>
              <c:f>Sheet1!$B$2:$B$6</c:f>
              <c:numCache>
                <c:ptCount val="5"/>
                <c:pt idx="0">
                  <c:v>40</c:v>
                </c:pt>
                <c:pt idx="1">
                  <c:v>25</c:v>
                </c:pt>
                <c:pt idx="2">
                  <c:v>20</c:v>
                </c:pt>
                <c:pt idx="3">
                  <c:v>10</c:v>
                </c:pt>
                <c:pt idx="4">
                  <c:v>5</c:v>
                </c:pt>
              </c:numCache>
            </c:numRef>
          </c:val>
        </c:ser>
        <c:firstSliceAng val="0"/>
      </c:pieChart>
      <c:spPr>
        <a:noFill/>
        <a:ln>
          <a:noFill/>
        </a:ln>
        <a:effectLst/>
      </c:spPr>
    </c:plotArea>
    <c:legend>
      <c:legendPos val="b"/>
      <c:overlay val="0"/>
      <c:txPr>
        <a:bodyPr/>
        <a:lstStyle/>
        <a:p>
          <a:pPr>
            <a:defRPr sz="1100">      </a:defRPr>
          </a:pPr>
          <a:endParaRPr lang="en-US"/>
        </a:p>
      </c:txPr>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bar"/>
        <c:grouping val="clustered"/>
        <c:varyColors val="0"/>
        <c:ser>
          <c:idx val="0"/>
          <c:order val="0"/>
          <c:tx>
            <c:strRef>
              <c:f>Sheet1!$B$1</c:f>
              <c:strCache>
                <c:ptCount val="1"/>
                <c:pt idx="0">
                  <c:v>訪問数</c:v>
                </c:pt>
              </c:strCache>
            </c:strRef>
          </c:tx>
          <c:spPr>
            <a:solidFill>
              <a:srgbClr val="00A896"/>
            </a:solidFill>
            <a:effectLst/>
          </c:spPr>
          <c:invertIfNegative val="0"/>
          <c:dLbls>
            <c:numFmt formatCode="#,##0" sourceLinked="0"/>
            <c:txPr>
              <a:bodyPr/>
              <a:lstStyle/>
              <a:p>
                <a:pPr>
                  <a:defRPr b="0" i="0" strike="noStrike" sz="1000" u="none">
                    <a:solidFill>
                      <a:srgbClr val="2C3E50"/>
                    </a:solidFill>
                    <a:latin typeface="Arial"/>
                  </a:defRPr>
                </a:pPr>
              </a:p>
            </c:txPr>
            <c:showLegendKey val="0"/>
            <c:showVal val="1"/>
            <c:showCatName val="0"/>
            <c:showSerName val="0"/>
            <c:showPercent val="0"/>
            <c:showBubbleSize val="0"/>
            <c:showLeaderLines val="0"/>
          </c:dLbls>
          <c:cat>
            <c:multiLvlStrRef>
              <c:f>Sheet1!$A$2:$A$6</c:f>
              <c:multiLvlStrCache>
                <c:ptCount val="5"/>
                <c:lvl>
                  <c:pt idx="0">
                    <c:v>自然検索</c:v>
                  </c:pt>
                  <c:pt idx="1">
                    <c:v>SNS広告</c:v>
                  </c:pt>
                  <c:pt idx="2">
                    <c:v>Instagram</c:v>
                  </c:pt>
                  <c:pt idx="3">
                    <c:v>メルマガ</c:v>
                  </c:pt>
                  <c:pt idx="4">
                    <c:v>その他</c:v>
                  </c:pt>
                </c:lvl>
              </c:multiLvlStrCache>
            </c:multiLvlStrRef>
          </c:cat>
          <c:val>
            <c:numRef>
              <c:f>Sheet1!$B$2:$B$6</c:f>
              <c:numCache>
                <c:formatCode>General</c:formatCode>
                <c:ptCount val="5"/>
                <c:pt idx="0">
                  <c:v>99750</c:v>
                </c:pt>
                <c:pt idx="1">
                  <c:v>71250</c:v>
                </c:pt>
                <c:pt idx="2">
                  <c:v>48450</c:v>
                </c:pt>
                <c:pt idx="3">
                  <c:v>34200</c:v>
                </c:pt>
                <c:pt idx="4">
                  <c:v>31350</c:v>
                </c:pt>
              </c:numCache>
            </c:numRef>
          </c:val>
        </c:ser>
        <c:dLbls>
          <c:numFmt formatCode="#,##0" sourceLinked="0"/>
          <c:txPr>
            <a:bodyPr/>
            <a:lstStyle/>
            <a:p>
              <a:pPr>
                <a:defRPr b="0" i="0" strike="noStrike" sz="1000" u="none">
                  <a:solidFill>
                    <a:srgbClr val="2C3E50"/>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5D6D7E"/>
                </a:solidFill>
                <a:latin typeface="Arial"/>
              </a:defRPr>
            </a:pPr>
            <a:endParaRPr lang="en-US"/>
          </a:p>
        </c:txPr>
        <c:crossAx val="2094734552"/>
        <c:crosses val="autoZero"/>
        <c:auto val="1"/>
        <c:lblAlgn val="ctr"/>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5D6D7E"/>
                </a:solidFill>
                <a:latin typeface="Arial"/>
              </a:defRPr>
            </a:pPr>
            <a:endParaRPr lang="en-US"/>
          </a:p>
        </c:txPr>
        <c:crossAx val="2094734554"/>
        <c:crosses val="autoZero"/>
        <c:crossBetween val="between"/>
      </c:valAx>
      <c:spPr>
        <a:noFill/>
        <a:ln>
          <a:noFill/>
        </a:ln>
        <a:effectLst/>
      </c:spPr>
    </c:plotArea>
    <c:plotVisOnly val="1"/>
    <c:dispBlanksAs val="span"/>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28090"/>
        </a:solidFill>
      </p:bgPr>
    </p:bg>
    <p:spTree>
      <p:nvGrpSpPr>
        <p:cNvPr id="1" name=""/>
        <p:cNvGrpSpPr/>
        <p:nvPr/>
      </p:nvGrpSpPr>
      <p:grpSpPr>
        <a:xfrm>
          <a:off x="0" y="0"/>
          <a:ext cx="0" cy="0"/>
          <a:chOff x="0" y="0"/>
          <a:chExt cx="0" cy="0"/>
        </a:xfrm>
      </p:grpSpPr>
      <p:sp>
        <p:nvSpPr>
          <p:cNvPr id="2" name="Text 0"/>
          <p:cNvSpPr/>
          <p:nvPr/>
        </p:nvSpPr>
        <p:spPr>
          <a:xfrm>
            <a:off x="457200" y="1645920"/>
            <a:ext cx="8229600" cy="731520"/>
          </a:xfrm>
          <a:prstGeom prst="rect">
            <a:avLst/>
          </a:prstGeom>
          <a:noFill/>
          <a:ln/>
        </p:spPr>
        <p:txBody>
          <a:bodyPr wrap="square" rtlCol="0" anchor="ctr"/>
          <a:lstStyle/>
          <a:p>
            <a:pPr algn="ctr" indent="0" marL="0">
              <a:buNone/>
            </a:pPr>
            <a:r>
              <a:rPr lang="en-US" sz="5400" b="1" dirty="0">
                <a:solidFill>
                  <a:srgbClr val="FFFFFF"/>
                </a:solidFill>
                <a:latin typeface="Arial Black" pitchFamily="34" charset="0"/>
                <a:ea typeface="Arial Black" pitchFamily="34" charset="-122"/>
                <a:cs typeface="Arial Black" pitchFamily="34" charset="-120"/>
              </a:rPr>
              <a:t>StyleNova</a:t>
            </a:r>
            <a:endParaRPr lang="en-US" sz="5400" dirty="0"/>
          </a:p>
        </p:txBody>
      </p:sp>
      <p:sp>
        <p:nvSpPr>
          <p:cNvPr id="3" name="Text 1"/>
          <p:cNvSpPr/>
          <p:nvPr/>
        </p:nvSpPr>
        <p:spPr>
          <a:xfrm>
            <a:off x="457200" y="2560320"/>
            <a:ext cx="8229600" cy="457200"/>
          </a:xfrm>
          <a:prstGeom prst="rect">
            <a:avLst/>
          </a:prstGeom>
          <a:noFill/>
          <a:ln/>
        </p:spPr>
        <p:txBody>
          <a:bodyPr wrap="square" rtlCol="0" anchor="ctr"/>
          <a:lstStyle/>
          <a:p>
            <a:pPr algn="ctr" indent="0" marL="0">
              <a:buNone/>
            </a:pPr>
            <a:r>
              <a:rPr lang="en-US" sz="2800" dirty="0">
                <a:solidFill>
                  <a:srgbClr val="F0F8F8"/>
                </a:solidFill>
                <a:latin typeface="Calibri" pitchFamily="34" charset="0"/>
                <a:ea typeface="Calibri" pitchFamily="34" charset="-122"/>
                <a:cs typeface="Calibri" pitchFamily="34" charset="-120"/>
              </a:rPr>
              <a:t>2026年1月度 月次売上分析レポート</a:t>
            </a:r>
            <a:endParaRPr lang="en-US" sz="2800" dirty="0"/>
          </a:p>
        </p:txBody>
      </p:sp>
      <p:sp>
        <p:nvSpPr>
          <p:cNvPr id="4" name="Text 2"/>
          <p:cNvSpPr/>
          <p:nvPr/>
        </p:nvSpPr>
        <p:spPr>
          <a:xfrm>
            <a:off x="457200" y="4114800"/>
            <a:ext cx="8229600" cy="274320"/>
          </a:xfrm>
          <a:prstGeom prst="rect">
            <a:avLst/>
          </a:prstGeom>
          <a:noFill/>
          <a:ln/>
        </p:spPr>
        <p:txBody>
          <a:bodyPr wrap="square" rtlCol="0" anchor="ctr"/>
          <a:lstStyle/>
          <a:p>
            <a:pPr algn="ctr" indent="0" marL="0">
              <a:buNone/>
            </a:pPr>
            <a:r>
              <a:rPr lang="en-US" sz="1600" dirty="0">
                <a:solidFill>
                  <a:srgbClr val="F0F8F8"/>
                </a:solidFill>
                <a:latin typeface="Calibri" pitchFamily="34" charset="0"/>
                <a:ea typeface="Calibri" pitchFamily="34" charset="-122"/>
                <a:cs typeface="Calibri" pitchFamily="34" charset="-120"/>
              </a:rPr>
              <a:t>EC事業部 データ分析チーム</a:t>
            </a:r>
            <a:endParaRPr lang="en-US" sz="1600" dirty="0"/>
          </a:p>
        </p:txBody>
      </p:sp>
      <p:sp>
        <p:nvSpPr>
          <p:cNvPr id="5" name="Text 3"/>
          <p:cNvSpPr/>
          <p:nvPr/>
        </p:nvSpPr>
        <p:spPr>
          <a:xfrm>
            <a:off x="457200" y="4480560"/>
            <a:ext cx="8229600" cy="274320"/>
          </a:xfrm>
          <a:prstGeom prst="rect">
            <a:avLst/>
          </a:prstGeom>
          <a:noFill/>
          <a:ln/>
        </p:spPr>
        <p:txBody>
          <a:bodyPr wrap="square" rtlCol="0" anchor="ctr"/>
          <a:lstStyle/>
          <a:p>
            <a:pPr algn="ctr" indent="0" marL="0">
              <a:buNone/>
            </a:pPr>
            <a:r>
              <a:rPr lang="en-US" sz="1400" dirty="0">
                <a:solidFill>
                  <a:srgbClr val="F0F8F8"/>
                </a:solidFill>
                <a:latin typeface="Calibri" pitchFamily="34" charset="0"/>
                <a:ea typeface="Calibri" pitchFamily="34" charset="-122"/>
                <a:cs typeface="Calibri" pitchFamily="34" charset="-120"/>
              </a:rPr>
              <a:t>2026年2月</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0F8F8"/>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3600" b="1" dirty="0">
                <a:solidFill>
                  <a:srgbClr val="2C3E50"/>
                </a:solidFill>
                <a:latin typeface="Arial Black" pitchFamily="34" charset="0"/>
                <a:ea typeface="Arial Black" pitchFamily="34" charset="-122"/>
                <a:cs typeface="Arial Black" pitchFamily="34" charset="-120"/>
              </a:rPr>
              <a:t>月間実績サマリー</a:t>
            </a:r>
            <a:endParaRPr lang="en-US" sz="3600" dirty="0"/>
          </a:p>
        </p:txBody>
      </p:sp>
      <p:sp>
        <p:nvSpPr>
          <p:cNvPr id="3" name="Text 1"/>
          <p:cNvSpPr/>
          <p:nvPr/>
        </p:nvSpPr>
        <p:spPr>
          <a:xfrm>
            <a:off x="457200" y="777240"/>
            <a:ext cx="8229600" cy="274320"/>
          </a:xfrm>
          <a:prstGeom prst="rect">
            <a:avLst/>
          </a:prstGeom>
          <a:noFill/>
          <a:ln/>
        </p:spPr>
        <p:txBody>
          <a:bodyPr wrap="square" rtlCol="0" anchor="ctr"/>
          <a:lstStyle/>
          <a:p>
            <a:pPr indent="0" marL="0">
              <a:buNone/>
            </a:pPr>
            <a:r>
              <a:rPr lang="en-US" sz="1400" dirty="0">
                <a:solidFill>
                  <a:srgbClr val="5D6D7E"/>
                </a:solidFill>
                <a:latin typeface="Calibri" pitchFamily="34" charset="0"/>
                <a:ea typeface="Calibri" pitchFamily="34" charset="-122"/>
                <a:cs typeface="Calibri" pitchFamily="34" charset="-120"/>
              </a:rPr>
              <a:t>2026年1月度の主要KPI</a:t>
            </a:r>
            <a:endParaRPr lang="en-US" sz="1400" dirty="0"/>
          </a:p>
        </p:txBody>
      </p:sp>
      <p:sp>
        <p:nvSpPr>
          <p:cNvPr id="4" name="Shape 2"/>
          <p:cNvSpPr/>
          <p:nvPr/>
        </p:nvSpPr>
        <p:spPr>
          <a:xfrm>
            <a:off x="457200" y="1371600"/>
            <a:ext cx="2651760" cy="1280160"/>
          </a:xfrm>
          <a:prstGeom prst="rect">
            <a:avLst/>
          </a:prstGeom>
          <a:solidFill>
            <a:srgbClr val="FFFFFF"/>
          </a:solidFill>
          <a:ln w="12700">
            <a:solidFill>
              <a:srgbClr val="E5E7EB"/>
            </a:solidFill>
            <a:prstDash val="solid"/>
          </a:ln>
        </p:spPr>
      </p:sp>
      <p:sp>
        <p:nvSpPr>
          <p:cNvPr id="5" name="Shape 3"/>
          <p:cNvSpPr/>
          <p:nvPr/>
        </p:nvSpPr>
        <p:spPr>
          <a:xfrm>
            <a:off x="457200" y="1371600"/>
            <a:ext cx="73152" cy="1280160"/>
          </a:xfrm>
          <a:prstGeom prst="rect">
            <a:avLst/>
          </a:prstGeom>
          <a:solidFill>
            <a:srgbClr val="028090"/>
          </a:solidFill>
          <a:ln/>
        </p:spPr>
      </p:sp>
      <p:sp>
        <p:nvSpPr>
          <p:cNvPr id="6" name="Text 4"/>
          <p:cNvSpPr/>
          <p:nvPr/>
        </p:nvSpPr>
        <p:spPr>
          <a:xfrm>
            <a:off x="594360" y="1554480"/>
            <a:ext cx="2377440" cy="274320"/>
          </a:xfrm>
          <a:prstGeom prst="rect">
            <a:avLst/>
          </a:prstGeom>
          <a:noFill/>
          <a:ln/>
        </p:spPr>
        <p:txBody>
          <a:bodyPr wrap="square" rtlCol="0" anchor="ctr"/>
          <a:lstStyle/>
          <a:p>
            <a:pPr indent="0" marL="0">
              <a:buNone/>
            </a:pPr>
            <a:r>
              <a:rPr lang="en-US" sz="1200" dirty="0">
                <a:solidFill>
                  <a:srgbClr val="5D6D7E"/>
                </a:solidFill>
                <a:latin typeface="Calibri" pitchFamily="34" charset="0"/>
                <a:ea typeface="Calibri" pitchFamily="34" charset="-122"/>
                <a:cs typeface="Calibri" pitchFamily="34" charset="-120"/>
              </a:rPr>
              <a:t>売上高</a:t>
            </a:r>
            <a:endParaRPr lang="en-US" sz="1200" dirty="0"/>
          </a:p>
        </p:txBody>
      </p:sp>
      <p:sp>
        <p:nvSpPr>
          <p:cNvPr id="7" name="Text 5"/>
          <p:cNvSpPr/>
          <p:nvPr/>
        </p:nvSpPr>
        <p:spPr>
          <a:xfrm>
            <a:off x="594360" y="1828800"/>
            <a:ext cx="2377440" cy="457200"/>
          </a:xfrm>
          <a:prstGeom prst="rect">
            <a:avLst/>
          </a:prstGeom>
          <a:noFill/>
          <a:ln/>
        </p:spPr>
        <p:txBody>
          <a:bodyPr wrap="square" rtlCol="0" anchor="ctr"/>
          <a:lstStyle/>
          <a:p>
            <a:pPr indent="0" marL="0">
              <a:buNone/>
            </a:pPr>
            <a:r>
              <a:rPr lang="en-US" sz="2400" b="1" dirty="0">
                <a:solidFill>
                  <a:srgbClr val="2C3E50"/>
                </a:solidFill>
                <a:latin typeface="Arial" pitchFamily="34" charset="0"/>
                <a:ea typeface="Arial" pitchFamily="34" charset="-122"/>
                <a:cs typeface="Arial" pitchFamily="34" charset="-120"/>
              </a:rPr>
              <a:t>¥18,500,000</a:t>
            </a:r>
            <a:endParaRPr lang="en-US" sz="2400" dirty="0"/>
          </a:p>
        </p:txBody>
      </p:sp>
      <p:sp>
        <p:nvSpPr>
          <p:cNvPr id="8" name="Text 6"/>
          <p:cNvSpPr/>
          <p:nvPr/>
        </p:nvSpPr>
        <p:spPr>
          <a:xfrm>
            <a:off x="594360" y="2286000"/>
            <a:ext cx="2377440" cy="274320"/>
          </a:xfrm>
          <a:prstGeom prst="rect">
            <a:avLst/>
          </a:prstGeom>
          <a:noFill/>
          <a:ln/>
        </p:spPr>
        <p:txBody>
          <a:bodyPr wrap="square" rtlCol="0" anchor="ctr"/>
          <a:lstStyle/>
          <a:p>
            <a:pPr indent="0" marL="0">
              <a:buNone/>
            </a:pPr>
            <a:r>
              <a:rPr lang="en-US" sz="1400" b="1" dirty="0">
                <a:solidFill>
                  <a:srgbClr val="02C39A"/>
                </a:solidFill>
                <a:latin typeface="Calibri" pitchFamily="34" charset="0"/>
                <a:ea typeface="Calibri" pitchFamily="34" charset="-122"/>
                <a:cs typeface="Calibri" pitchFamily="34" charset="-120"/>
              </a:rPr>
              <a:t>+15.2%</a:t>
            </a:r>
            <a:endParaRPr lang="en-US" sz="1400" dirty="0"/>
          </a:p>
        </p:txBody>
      </p:sp>
      <p:sp>
        <p:nvSpPr>
          <p:cNvPr id="9" name="Shape 7"/>
          <p:cNvSpPr/>
          <p:nvPr/>
        </p:nvSpPr>
        <p:spPr>
          <a:xfrm>
            <a:off x="3291840" y="1371600"/>
            <a:ext cx="2651760" cy="1280160"/>
          </a:xfrm>
          <a:prstGeom prst="rect">
            <a:avLst/>
          </a:prstGeom>
          <a:solidFill>
            <a:srgbClr val="FFFFFF"/>
          </a:solidFill>
          <a:ln w="12700">
            <a:solidFill>
              <a:srgbClr val="E5E7EB"/>
            </a:solidFill>
            <a:prstDash val="solid"/>
          </a:ln>
        </p:spPr>
      </p:sp>
      <p:sp>
        <p:nvSpPr>
          <p:cNvPr id="10" name="Shape 8"/>
          <p:cNvSpPr/>
          <p:nvPr/>
        </p:nvSpPr>
        <p:spPr>
          <a:xfrm>
            <a:off x="3291840" y="1371600"/>
            <a:ext cx="73152" cy="1280160"/>
          </a:xfrm>
          <a:prstGeom prst="rect">
            <a:avLst/>
          </a:prstGeom>
          <a:solidFill>
            <a:srgbClr val="028090"/>
          </a:solidFill>
          <a:ln/>
        </p:spPr>
      </p:sp>
      <p:sp>
        <p:nvSpPr>
          <p:cNvPr id="11" name="Text 9"/>
          <p:cNvSpPr/>
          <p:nvPr/>
        </p:nvSpPr>
        <p:spPr>
          <a:xfrm>
            <a:off x="3429000" y="1554480"/>
            <a:ext cx="2377440" cy="274320"/>
          </a:xfrm>
          <a:prstGeom prst="rect">
            <a:avLst/>
          </a:prstGeom>
          <a:noFill/>
          <a:ln/>
        </p:spPr>
        <p:txBody>
          <a:bodyPr wrap="square" rtlCol="0" anchor="ctr"/>
          <a:lstStyle/>
          <a:p>
            <a:pPr indent="0" marL="0">
              <a:buNone/>
            </a:pPr>
            <a:r>
              <a:rPr lang="en-US" sz="1200" dirty="0">
                <a:solidFill>
                  <a:srgbClr val="5D6D7E"/>
                </a:solidFill>
                <a:latin typeface="Calibri" pitchFamily="34" charset="0"/>
                <a:ea typeface="Calibri" pitchFamily="34" charset="-122"/>
                <a:cs typeface="Calibri" pitchFamily="34" charset="-120"/>
              </a:rPr>
              <a:t>注文件数</a:t>
            </a:r>
            <a:endParaRPr lang="en-US" sz="1200" dirty="0"/>
          </a:p>
        </p:txBody>
      </p:sp>
      <p:sp>
        <p:nvSpPr>
          <p:cNvPr id="12" name="Text 10"/>
          <p:cNvSpPr/>
          <p:nvPr/>
        </p:nvSpPr>
        <p:spPr>
          <a:xfrm>
            <a:off x="3429000" y="1828800"/>
            <a:ext cx="2377440" cy="457200"/>
          </a:xfrm>
          <a:prstGeom prst="rect">
            <a:avLst/>
          </a:prstGeom>
          <a:noFill/>
          <a:ln/>
        </p:spPr>
        <p:txBody>
          <a:bodyPr wrap="square" rtlCol="0" anchor="ctr"/>
          <a:lstStyle/>
          <a:p>
            <a:pPr indent="0" marL="0">
              <a:buNone/>
            </a:pPr>
            <a:r>
              <a:rPr lang="en-US" sz="2400" b="1" dirty="0">
                <a:solidFill>
                  <a:srgbClr val="2C3E50"/>
                </a:solidFill>
                <a:latin typeface="Arial" pitchFamily="34" charset="0"/>
                <a:ea typeface="Arial" pitchFamily="34" charset="-122"/>
                <a:cs typeface="Arial" pitchFamily="34" charset="-120"/>
              </a:rPr>
              <a:t>4,620件</a:t>
            </a:r>
            <a:endParaRPr lang="en-US" sz="2400" dirty="0"/>
          </a:p>
        </p:txBody>
      </p:sp>
      <p:sp>
        <p:nvSpPr>
          <p:cNvPr id="13" name="Text 11"/>
          <p:cNvSpPr/>
          <p:nvPr/>
        </p:nvSpPr>
        <p:spPr>
          <a:xfrm>
            <a:off x="3429000" y="2286000"/>
            <a:ext cx="2377440" cy="274320"/>
          </a:xfrm>
          <a:prstGeom prst="rect">
            <a:avLst/>
          </a:prstGeom>
          <a:noFill/>
          <a:ln/>
        </p:spPr>
        <p:txBody>
          <a:bodyPr wrap="square" rtlCol="0" anchor="ctr"/>
          <a:lstStyle/>
          <a:p>
            <a:pPr indent="0" marL="0">
              <a:buNone/>
            </a:pPr>
            <a:r>
              <a:rPr lang="en-US" sz="1400" b="1" dirty="0">
                <a:solidFill>
                  <a:srgbClr val="02C39A"/>
                </a:solidFill>
                <a:latin typeface="Calibri" pitchFamily="34" charset="0"/>
                <a:ea typeface="Calibri" pitchFamily="34" charset="-122"/>
                <a:cs typeface="Calibri" pitchFamily="34" charset="-120"/>
              </a:rPr>
              <a:t>+11.5%</a:t>
            </a:r>
            <a:endParaRPr lang="en-US" sz="1400" dirty="0"/>
          </a:p>
        </p:txBody>
      </p:sp>
      <p:sp>
        <p:nvSpPr>
          <p:cNvPr id="14" name="Shape 12"/>
          <p:cNvSpPr/>
          <p:nvPr/>
        </p:nvSpPr>
        <p:spPr>
          <a:xfrm>
            <a:off x="6126480" y="1371600"/>
            <a:ext cx="2651760" cy="1280160"/>
          </a:xfrm>
          <a:prstGeom prst="rect">
            <a:avLst/>
          </a:prstGeom>
          <a:solidFill>
            <a:srgbClr val="FFFFFF"/>
          </a:solidFill>
          <a:ln w="12700">
            <a:solidFill>
              <a:srgbClr val="E5E7EB"/>
            </a:solidFill>
            <a:prstDash val="solid"/>
          </a:ln>
        </p:spPr>
      </p:sp>
      <p:sp>
        <p:nvSpPr>
          <p:cNvPr id="15" name="Shape 13"/>
          <p:cNvSpPr/>
          <p:nvPr/>
        </p:nvSpPr>
        <p:spPr>
          <a:xfrm>
            <a:off x="6126480" y="1371600"/>
            <a:ext cx="73152" cy="1280160"/>
          </a:xfrm>
          <a:prstGeom prst="rect">
            <a:avLst/>
          </a:prstGeom>
          <a:solidFill>
            <a:srgbClr val="028090"/>
          </a:solidFill>
          <a:ln/>
        </p:spPr>
      </p:sp>
      <p:sp>
        <p:nvSpPr>
          <p:cNvPr id="16" name="Text 14"/>
          <p:cNvSpPr/>
          <p:nvPr/>
        </p:nvSpPr>
        <p:spPr>
          <a:xfrm>
            <a:off x="6263640" y="1554480"/>
            <a:ext cx="2377440" cy="274320"/>
          </a:xfrm>
          <a:prstGeom prst="rect">
            <a:avLst/>
          </a:prstGeom>
          <a:noFill/>
          <a:ln/>
        </p:spPr>
        <p:txBody>
          <a:bodyPr wrap="square" rtlCol="0" anchor="ctr"/>
          <a:lstStyle/>
          <a:p>
            <a:pPr indent="0" marL="0">
              <a:buNone/>
            </a:pPr>
            <a:r>
              <a:rPr lang="en-US" sz="1200" dirty="0">
                <a:solidFill>
                  <a:srgbClr val="5D6D7E"/>
                </a:solidFill>
                <a:latin typeface="Calibri" pitchFamily="34" charset="0"/>
                <a:ea typeface="Calibri" pitchFamily="34" charset="-122"/>
                <a:cs typeface="Calibri" pitchFamily="34" charset="-120"/>
              </a:rPr>
              <a:t>平均注文単価</a:t>
            </a:r>
            <a:endParaRPr lang="en-US" sz="1200" dirty="0"/>
          </a:p>
        </p:txBody>
      </p:sp>
      <p:sp>
        <p:nvSpPr>
          <p:cNvPr id="17" name="Text 15"/>
          <p:cNvSpPr/>
          <p:nvPr/>
        </p:nvSpPr>
        <p:spPr>
          <a:xfrm>
            <a:off x="6263640" y="1828800"/>
            <a:ext cx="2377440" cy="457200"/>
          </a:xfrm>
          <a:prstGeom prst="rect">
            <a:avLst/>
          </a:prstGeom>
          <a:noFill/>
          <a:ln/>
        </p:spPr>
        <p:txBody>
          <a:bodyPr wrap="square" rtlCol="0" anchor="ctr"/>
          <a:lstStyle/>
          <a:p>
            <a:pPr indent="0" marL="0">
              <a:buNone/>
            </a:pPr>
            <a:r>
              <a:rPr lang="en-US" sz="2400" b="1" dirty="0">
                <a:solidFill>
                  <a:srgbClr val="2C3E50"/>
                </a:solidFill>
                <a:latin typeface="Arial" pitchFamily="34" charset="0"/>
                <a:ea typeface="Arial" pitchFamily="34" charset="-122"/>
                <a:cs typeface="Arial" pitchFamily="34" charset="-120"/>
              </a:rPr>
              <a:t>¥4,004</a:t>
            </a:r>
            <a:endParaRPr lang="en-US" sz="2400" dirty="0"/>
          </a:p>
        </p:txBody>
      </p:sp>
      <p:sp>
        <p:nvSpPr>
          <p:cNvPr id="18" name="Text 16"/>
          <p:cNvSpPr/>
          <p:nvPr/>
        </p:nvSpPr>
        <p:spPr>
          <a:xfrm>
            <a:off x="6263640" y="2286000"/>
            <a:ext cx="2377440" cy="274320"/>
          </a:xfrm>
          <a:prstGeom prst="rect">
            <a:avLst/>
          </a:prstGeom>
          <a:noFill/>
          <a:ln/>
        </p:spPr>
        <p:txBody>
          <a:bodyPr wrap="square" rtlCol="0" anchor="ctr"/>
          <a:lstStyle/>
          <a:p>
            <a:pPr indent="0" marL="0">
              <a:buNone/>
            </a:pPr>
            <a:r>
              <a:rPr lang="en-US" sz="1400" b="1" dirty="0">
                <a:solidFill>
                  <a:srgbClr val="02C39A"/>
                </a:solidFill>
                <a:latin typeface="Calibri" pitchFamily="34" charset="0"/>
                <a:ea typeface="Calibri" pitchFamily="34" charset="-122"/>
                <a:cs typeface="Calibri" pitchFamily="34" charset="-120"/>
              </a:rPr>
              <a:t>+3.3%</a:t>
            </a:r>
            <a:endParaRPr lang="en-US" sz="1400" dirty="0"/>
          </a:p>
        </p:txBody>
      </p:sp>
      <p:sp>
        <p:nvSpPr>
          <p:cNvPr id="19" name="Shape 17"/>
          <p:cNvSpPr/>
          <p:nvPr/>
        </p:nvSpPr>
        <p:spPr>
          <a:xfrm>
            <a:off x="457200" y="2834640"/>
            <a:ext cx="2651760" cy="1280160"/>
          </a:xfrm>
          <a:prstGeom prst="rect">
            <a:avLst/>
          </a:prstGeom>
          <a:solidFill>
            <a:srgbClr val="FFFFFF"/>
          </a:solidFill>
          <a:ln w="12700">
            <a:solidFill>
              <a:srgbClr val="E5E7EB"/>
            </a:solidFill>
            <a:prstDash val="solid"/>
          </a:ln>
        </p:spPr>
      </p:sp>
      <p:sp>
        <p:nvSpPr>
          <p:cNvPr id="20" name="Shape 18"/>
          <p:cNvSpPr/>
          <p:nvPr/>
        </p:nvSpPr>
        <p:spPr>
          <a:xfrm>
            <a:off x="457200" y="2834640"/>
            <a:ext cx="73152" cy="1280160"/>
          </a:xfrm>
          <a:prstGeom prst="rect">
            <a:avLst/>
          </a:prstGeom>
          <a:solidFill>
            <a:srgbClr val="028090"/>
          </a:solidFill>
          <a:ln/>
        </p:spPr>
      </p:sp>
      <p:sp>
        <p:nvSpPr>
          <p:cNvPr id="21" name="Text 19"/>
          <p:cNvSpPr/>
          <p:nvPr/>
        </p:nvSpPr>
        <p:spPr>
          <a:xfrm>
            <a:off x="594360" y="3017520"/>
            <a:ext cx="2377440" cy="274320"/>
          </a:xfrm>
          <a:prstGeom prst="rect">
            <a:avLst/>
          </a:prstGeom>
          <a:noFill/>
          <a:ln/>
        </p:spPr>
        <p:txBody>
          <a:bodyPr wrap="square" rtlCol="0" anchor="ctr"/>
          <a:lstStyle/>
          <a:p>
            <a:pPr indent="0" marL="0">
              <a:buNone/>
            </a:pPr>
            <a:r>
              <a:rPr lang="en-US" sz="1200" dirty="0">
                <a:solidFill>
                  <a:srgbClr val="5D6D7E"/>
                </a:solidFill>
                <a:latin typeface="Calibri" pitchFamily="34" charset="0"/>
                <a:ea typeface="Calibri" pitchFamily="34" charset="-122"/>
                <a:cs typeface="Calibri" pitchFamily="34" charset="-120"/>
              </a:rPr>
              <a:t>サイト訪問数</a:t>
            </a:r>
            <a:endParaRPr lang="en-US" sz="1200" dirty="0"/>
          </a:p>
        </p:txBody>
      </p:sp>
      <p:sp>
        <p:nvSpPr>
          <p:cNvPr id="22" name="Text 20"/>
          <p:cNvSpPr/>
          <p:nvPr/>
        </p:nvSpPr>
        <p:spPr>
          <a:xfrm>
            <a:off x="594360" y="3291840"/>
            <a:ext cx="2377440" cy="457200"/>
          </a:xfrm>
          <a:prstGeom prst="rect">
            <a:avLst/>
          </a:prstGeom>
          <a:noFill/>
          <a:ln/>
        </p:spPr>
        <p:txBody>
          <a:bodyPr wrap="square" rtlCol="0" anchor="ctr"/>
          <a:lstStyle/>
          <a:p>
            <a:pPr indent="0" marL="0">
              <a:buNone/>
            </a:pPr>
            <a:r>
              <a:rPr lang="en-US" sz="2400" b="1" dirty="0">
                <a:solidFill>
                  <a:srgbClr val="2C3E50"/>
                </a:solidFill>
                <a:latin typeface="Arial" pitchFamily="34" charset="0"/>
                <a:ea typeface="Arial" pitchFamily="34" charset="-122"/>
                <a:cs typeface="Arial" pitchFamily="34" charset="-120"/>
              </a:rPr>
              <a:t>285,000</a:t>
            </a:r>
            <a:endParaRPr lang="en-US" sz="2400" dirty="0"/>
          </a:p>
        </p:txBody>
      </p:sp>
      <p:sp>
        <p:nvSpPr>
          <p:cNvPr id="23" name="Text 21"/>
          <p:cNvSpPr/>
          <p:nvPr/>
        </p:nvSpPr>
        <p:spPr>
          <a:xfrm>
            <a:off x="594360" y="3749040"/>
            <a:ext cx="2377440" cy="274320"/>
          </a:xfrm>
          <a:prstGeom prst="rect">
            <a:avLst/>
          </a:prstGeom>
          <a:noFill/>
          <a:ln/>
        </p:spPr>
        <p:txBody>
          <a:bodyPr wrap="square" rtlCol="0" anchor="ctr"/>
          <a:lstStyle/>
          <a:p>
            <a:pPr indent="0" marL="0">
              <a:buNone/>
            </a:pPr>
            <a:r>
              <a:rPr lang="en-US" sz="1400" b="1" dirty="0">
                <a:solidFill>
                  <a:srgbClr val="02C39A"/>
                </a:solidFill>
                <a:latin typeface="Calibri" pitchFamily="34" charset="0"/>
                <a:ea typeface="Calibri" pitchFamily="34" charset="-122"/>
                <a:cs typeface="Calibri" pitchFamily="34" charset="-120"/>
              </a:rPr>
              <a:t>+18.0%</a:t>
            </a:r>
            <a:endParaRPr lang="en-US" sz="1400" dirty="0"/>
          </a:p>
        </p:txBody>
      </p:sp>
      <p:sp>
        <p:nvSpPr>
          <p:cNvPr id="24" name="Shape 22"/>
          <p:cNvSpPr/>
          <p:nvPr/>
        </p:nvSpPr>
        <p:spPr>
          <a:xfrm>
            <a:off x="3291840" y="2834640"/>
            <a:ext cx="2651760" cy="1280160"/>
          </a:xfrm>
          <a:prstGeom prst="rect">
            <a:avLst/>
          </a:prstGeom>
          <a:solidFill>
            <a:srgbClr val="FFFFFF"/>
          </a:solidFill>
          <a:ln w="12700">
            <a:solidFill>
              <a:srgbClr val="E5E7EB"/>
            </a:solidFill>
            <a:prstDash val="solid"/>
          </a:ln>
        </p:spPr>
      </p:sp>
      <p:sp>
        <p:nvSpPr>
          <p:cNvPr id="25" name="Shape 23"/>
          <p:cNvSpPr/>
          <p:nvPr/>
        </p:nvSpPr>
        <p:spPr>
          <a:xfrm>
            <a:off x="3291840" y="2834640"/>
            <a:ext cx="73152" cy="1280160"/>
          </a:xfrm>
          <a:prstGeom prst="rect">
            <a:avLst/>
          </a:prstGeom>
          <a:solidFill>
            <a:srgbClr val="028090"/>
          </a:solidFill>
          <a:ln/>
        </p:spPr>
      </p:sp>
      <p:sp>
        <p:nvSpPr>
          <p:cNvPr id="26" name="Text 24"/>
          <p:cNvSpPr/>
          <p:nvPr/>
        </p:nvSpPr>
        <p:spPr>
          <a:xfrm>
            <a:off x="3429000" y="3017520"/>
            <a:ext cx="2377440" cy="274320"/>
          </a:xfrm>
          <a:prstGeom prst="rect">
            <a:avLst/>
          </a:prstGeom>
          <a:noFill/>
          <a:ln/>
        </p:spPr>
        <p:txBody>
          <a:bodyPr wrap="square" rtlCol="0" anchor="ctr"/>
          <a:lstStyle/>
          <a:p>
            <a:pPr indent="0" marL="0">
              <a:buNone/>
            </a:pPr>
            <a:r>
              <a:rPr lang="en-US" sz="1200" dirty="0">
                <a:solidFill>
                  <a:srgbClr val="5D6D7E"/>
                </a:solidFill>
                <a:latin typeface="Calibri" pitchFamily="34" charset="0"/>
                <a:ea typeface="Calibri" pitchFamily="34" charset="-122"/>
                <a:cs typeface="Calibri" pitchFamily="34" charset="-120"/>
              </a:rPr>
              <a:t>CVR</a:t>
            </a:r>
            <a:endParaRPr lang="en-US" sz="1200" dirty="0"/>
          </a:p>
        </p:txBody>
      </p:sp>
      <p:sp>
        <p:nvSpPr>
          <p:cNvPr id="27" name="Text 25"/>
          <p:cNvSpPr/>
          <p:nvPr/>
        </p:nvSpPr>
        <p:spPr>
          <a:xfrm>
            <a:off x="3429000" y="3291840"/>
            <a:ext cx="2377440" cy="457200"/>
          </a:xfrm>
          <a:prstGeom prst="rect">
            <a:avLst/>
          </a:prstGeom>
          <a:noFill/>
          <a:ln/>
        </p:spPr>
        <p:txBody>
          <a:bodyPr wrap="square" rtlCol="0" anchor="ctr"/>
          <a:lstStyle/>
          <a:p>
            <a:pPr indent="0" marL="0">
              <a:buNone/>
            </a:pPr>
            <a:r>
              <a:rPr lang="en-US" sz="2400" b="1" dirty="0">
                <a:solidFill>
                  <a:srgbClr val="2C3E50"/>
                </a:solidFill>
                <a:latin typeface="Arial" pitchFamily="34" charset="0"/>
                <a:ea typeface="Arial" pitchFamily="34" charset="-122"/>
                <a:cs typeface="Arial" pitchFamily="34" charset="-120"/>
              </a:rPr>
              <a:t>1.62%</a:t>
            </a:r>
            <a:endParaRPr lang="en-US" sz="2400" dirty="0"/>
          </a:p>
        </p:txBody>
      </p:sp>
      <p:sp>
        <p:nvSpPr>
          <p:cNvPr id="28" name="Text 26"/>
          <p:cNvSpPr/>
          <p:nvPr/>
        </p:nvSpPr>
        <p:spPr>
          <a:xfrm>
            <a:off x="3429000" y="3749040"/>
            <a:ext cx="2377440" cy="274320"/>
          </a:xfrm>
          <a:prstGeom prst="rect">
            <a:avLst/>
          </a:prstGeom>
          <a:noFill/>
          <a:ln/>
        </p:spPr>
        <p:txBody>
          <a:bodyPr wrap="square" rtlCol="0" anchor="ctr"/>
          <a:lstStyle/>
          <a:p>
            <a:pPr indent="0" marL="0">
              <a:buNone/>
            </a:pPr>
            <a:r>
              <a:rPr lang="en-US" sz="1400" b="1" dirty="0">
                <a:solidFill>
                  <a:srgbClr val="E67E22"/>
                </a:solidFill>
                <a:latin typeface="Calibri" pitchFamily="34" charset="0"/>
                <a:ea typeface="Calibri" pitchFamily="34" charset="-122"/>
                <a:cs typeface="Calibri" pitchFamily="34" charset="-120"/>
              </a:rPr>
              <a:t>-0.08pt</a:t>
            </a:r>
            <a:endParaRPr lang="en-US" sz="1400" dirty="0"/>
          </a:p>
        </p:txBody>
      </p:sp>
      <p:sp>
        <p:nvSpPr>
          <p:cNvPr id="29" name="Shape 27"/>
          <p:cNvSpPr/>
          <p:nvPr/>
        </p:nvSpPr>
        <p:spPr>
          <a:xfrm>
            <a:off x="6126480" y="2834640"/>
            <a:ext cx="2651760" cy="1280160"/>
          </a:xfrm>
          <a:prstGeom prst="rect">
            <a:avLst/>
          </a:prstGeom>
          <a:solidFill>
            <a:srgbClr val="FFFFFF"/>
          </a:solidFill>
          <a:ln w="12700">
            <a:solidFill>
              <a:srgbClr val="E5E7EB"/>
            </a:solidFill>
            <a:prstDash val="solid"/>
          </a:ln>
        </p:spPr>
      </p:sp>
      <p:sp>
        <p:nvSpPr>
          <p:cNvPr id="30" name="Shape 28"/>
          <p:cNvSpPr/>
          <p:nvPr/>
        </p:nvSpPr>
        <p:spPr>
          <a:xfrm>
            <a:off x="6126480" y="2834640"/>
            <a:ext cx="73152" cy="1280160"/>
          </a:xfrm>
          <a:prstGeom prst="rect">
            <a:avLst/>
          </a:prstGeom>
          <a:solidFill>
            <a:srgbClr val="028090"/>
          </a:solidFill>
          <a:ln/>
        </p:spPr>
      </p:sp>
      <p:sp>
        <p:nvSpPr>
          <p:cNvPr id="31" name="Text 29"/>
          <p:cNvSpPr/>
          <p:nvPr/>
        </p:nvSpPr>
        <p:spPr>
          <a:xfrm>
            <a:off x="6263640" y="3017520"/>
            <a:ext cx="2377440" cy="274320"/>
          </a:xfrm>
          <a:prstGeom prst="rect">
            <a:avLst/>
          </a:prstGeom>
          <a:noFill/>
          <a:ln/>
        </p:spPr>
        <p:txBody>
          <a:bodyPr wrap="square" rtlCol="0" anchor="ctr"/>
          <a:lstStyle/>
          <a:p>
            <a:pPr indent="0" marL="0">
              <a:buNone/>
            </a:pPr>
            <a:r>
              <a:rPr lang="en-US" sz="1200" dirty="0">
                <a:solidFill>
                  <a:srgbClr val="5D6D7E"/>
                </a:solidFill>
                <a:latin typeface="Calibri" pitchFamily="34" charset="0"/>
                <a:ea typeface="Calibri" pitchFamily="34" charset="-122"/>
                <a:cs typeface="Calibri" pitchFamily="34" charset="-120"/>
              </a:rPr>
              <a:t>新規顧客比率</a:t>
            </a:r>
            <a:endParaRPr lang="en-US" sz="1200" dirty="0"/>
          </a:p>
        </p:txBody>
      </p:sp>
      <p:sp>
        <p:nvSpPr>
          <p:cNvPr id="32" name="Text 30"/>
          <p:cNvSpPr/>
          <p:nvPr/>
        </p:nvSpPr>
        <p:spPr>
          <a:xfrm>
            <a:off x="6263640" y="3291840"/>
            <a:ext cx="2377440" cy="457200"/>
          </a:xfrm>
          <a:prstGeom prst="rect">
            <a:avLst/>
          </a:prstGeom>
          <a:noFill/>
          <a:ln/>
        </p:spPr>
        <p:txBody>
          <a:bodyPr wrap="square" rtlCol="0" anchor="ctr"/>
          <a:lstStyle/>
          <a:p>
            <a:pPr indent="0" marL="0">
              <a:buNone/>
            </a:pPr>
            <a:r>
              <a:rPr lang="en-US" sz="2400" b="1" dirty="0">
                <a:solidFill>
                  <a:srgbClr val="2C3E50"/>
                </a:solidFill>
                <a:latin typeface="Arial" pitchFamily="34" charset="0"/>
                <a:ea typeface="Arial" pitchFamily="34" charset="-122"/>
                <a:cs typeface="Arial" pitchFamily="34" charset="-120"/>
              </a:rPr>
              <a:t>38.5%</a:t>
            </a:r>
            <a:endParaRPr lang="en-US" sz="2400" dirty="0"/>
          </a:p>
        </p:txBody>
      </p:sp>
      <p:sp>
        <p:nvSpPr>
          <p:cNvPr id="33" name="Text 31"/>
          <p:cNvSpPr/>
          <p:nvPr/>
        </p:nvSpPr>
        <p:spPr>
          <a:xfrm>
            <a:off x="6263640" y="3749040"/>
            <a:ext cx="2377440" cy="274320"/>
          </a:xfrm>
          <a:prstGeom prst="rect">
            <a:avLst/>
          </a:prstGeom>
          <a:noFill/>
          <a:ln/>
        </p:spPr>
        <p:txBody>
          <a:bodyPr wrap="square" rtlCol="0" anchor="ctr"/>
          <a:lstStyle/>
          <a:p>
            <a:pPr indent="0" marL="0">
              <a:buNone/>
            </a:pPr>
            <a:r>
              <a:rPr lang="en-US" sz="1400" b="1" dirty="0">
                <a:solidFill>
                  <a:srgbClr val="02C39A"/>
                </a:solidFill>
                <a:latin typeface="Calibri" pitchFamily="34" charset="0"/>
                <a:ea typeface="Calibri" pitchFamily="34" charset="-122"/>
                <a:cs typeface="Calibri" pitchFamily="34" charset="-120"/>
              </a:rPr>
              <a:t>+4.2pt</a:t>
            </a:r>
            <a:endParaRPr lang="en-US" sz="1400" dirty="0"/>
          </a:p>
        </p:txBody>
      </p:sp>
      <p:sp>
        <p:nvSpPr>
          <p:cNvPr id="34" name="Text 32"/>
          <p:cNvSpPr/>
          <p:nvPr/>
        </p:nvSpPr>
        <p:spPr>
          <a:xfrm>
            <a:off x="457200" y="4572000"/>
            <a:ext cx="8229600" cy="274320"/>
          </a:xfrm>
          <a:prstGeom prst="rect">
            <a:avLst/>
          </a:prstGeom>
          <a:noFill/>
          <a:ln/>
        </p:spPr>
        <p:txBody>
          <a:bodyPr wrap="square" rtlCol="0" anchor="ctr"/>
          <a:lstStyle/>
          <a:p>
            <a:pPr indent="0" marL="0">
              <a:buNone/>
            </a:pPr>
            <a:r>
              <a:rPr lang="en-US" sz="1000" i="1" dirty="0">
                <a:solidFill>
                  <a:srgbClr val="5D6D7E"/>
                </a:solidFill>
                <a:latin typeface="Calibri" pitchFamily="34" charset="0"/>
                <a:ea typeface="Calibri" pitchFamily="34" charset="-122"/>
                <a:cs typeface="Calibri" pitchFamily="34" charset="-120"/>
              </a:rPr>
              <a:t>※前月比（2025年12月との比較）</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8F8"/>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3600" b="1" dirty="0">
                <a:solidFill>
                  <a:srgbClr val="2C3E50"/>
                </a:solidFill>
                <a:latin typeface="Arial Black" pitchFamily="34" charset="0"/>
                <a:ea typeface="Arial Black" pitchFamily="34" charset="-122"/>
                <a:cs typeface="Arial Black" pitchFamily="34" charset="-120"/>
              </a:rPr>
              <a:t>売上推移</a:t>
            </a:r>
            <a:endParaRPr lang="en-US" sz="3600" dirty="0"/>
          </a:p>
        </p:txBody>
      </p:sp>
      <p:sp>
        <p:nvSpPr>
          <p:cNvPr id="3" name="Text 1"/>
          <p:cNvSpPr/>
          <p:nvPr/>
        </p:nvSpPr>
        <p:spPr>
          <a:xfrm>
            <a:off x="457200" y="777240"/>
            <a:ext cx="8229600" cy="274320"/>
          </a:xfrm>
          <a:prstGeom prst="rect">
            <a:avLst/>
          </a:prstGeom>
          <a:noFill/>
          <a:ln/>
        </p:spPr>
        <p:txBody>
          <a:bodyPr wrap="square" rtlCol="0" anchor="ctr"/>
          <a:lstStyle/>
          <a:p>
            <a:pPr indent="0" marL="0">
              <a:buNone/>
            </a:pPr>
            <a:r>
              <a:rPr lang="en-US" sz="1400" dirty="0">
                <a:solidFill>
                  <a:srgbClr val="5D6D7E"/>
                </a:solidFill>
                <a:latin typeface="Calibri" pitchFamily="34" charset="0"/>
                <a:ea typeface="Calibri" pitchFamily="34" charset="-122"/>
                <a:cs typeface="Calibri" pitchFamily="34" charset="-120"/>
              </a:rPr>
              <a:t>直近6ヶ月の売上トレンド</a:t>
            </a:r>
            <a:endParaRPr lang="en-US" sz="1400" dirty="0"/>
          </a:p>
        </p:txBody>
      </p:sp>
      <p:graphicFrame>
        <p:nvGraphicFramePr>
          <p:cNvPr id="4" name="Chart 0" descr=""/>
          <p:cNvGraphicFramePr/>
          <p:nvPr/>
        </p:nvGraphicFramePr>
        <p:xfrm>
          <a:off x="457200" y="1371600"/>
          <a:ext cx="8229600" cy="32004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6858000" y="1371600"/>
            <a:ext cx="1828800" cy="1097280"/>
          </a:xfrm>
          <a:prstGeom prst="rect">
            <a:avLst/>
          </a:prstGeom>
          <a:solidFill>
            <a:srgbClr val="028090">
              <a:alpha val="90000"/>
            </a:srgbClr>
          </a:solidFill>
          <a:ln w="25400">
            <a:solidFill>
              <a:srgbClr val="028090"/>
            </a:solidFill>
            <a:prstDash val="solid"/>
          </a:ln>
        </p:spPr>
      </p:sp>
      <p:sp>
        <p:nvSpPr>
          <p:cNvPr id="6" name="Text 3"/>
          <p:cNvSpPr/>
          <p:nvPr/>
        </p:nvSpPr>
        <p:spPr>
          <a:xfrm>
            <a:off x="6949440" y="1508760"/>
            <a:ext cx="1645920" cy="274320"/>
          </a:xfrm>
          <a:prstGeom prst="rect">
            <a:avLst/>
          </a:prstGeom>
          <a:noFill/>
          <a:ln/>
        </p:spPr>
        <p:txBody>
          <a:bodyPr wrap="square" rtlCol="0" anchor="ctr"/>
          <a:lstStyle/>
          <a:p>
            <a:pPr indent="0" marL="0">
              <a:buNone/>
            </a:pPr>
            <a:r>
              <a:rPr lang="en-US" sz="1200" b="1" dirty="0">
                <a:solidFill>
                  <a:srgbClr val="2C3E50"/>
                </a:solidFill>
                <a:latin typeface="Calibri" pitchFamily="34" charset="0"/>
                <a:ea typeface="Calibri" pitchFamily="34" charset="-122"/>
                <a:cs typeface="Calibri" pitchFamily="34" charset="-120"/>
              </a:rPr>
              <a:t>前月比</a:t>
            </a:r>
            <a:endParaRPr lang="en-US" sz="1200" dirty="0"/>
          </a:p>
        </p:txBody>
      </p:sp>
      <p:sp>
        <p:nvSpPr>
          <p:cNvPr id="7" name="Text 4"/>
          <p:cNvSpPr/>
          <p:nvPr/>
        </p:nvSpPr>
        <p:spPr>
          <a:xfrm>
            <a:off x="6949440" y="1828800"/>
            <a:ext cx="1645920" cy="457200"/>
          </a:xfrm>
          <a:prstGeom prst="rect">
            <a:avLst/>
          </a:prstGeom>
          <a:noFill/>
          <a:ln/>
        </p:spPr>
        <p:txBody>
          <a:bodyPr wrap="square" rtlCol="0" anchor="ctr"/>
          <a:lstStyle/>
          <a:p>
            <a:pPr indent="0" marL="0">
              <a:buNone/>
            </a:pPr>
            <a:r>
              <a:rPr lang="en-US" sz="3200" b="1" dirty="0">
                <a:solidFill>
                  <a:srgbClr val="028090"/>
                </a:solidFill>
                <a:latin typeface="Arial Black" pitchFamily="34" charset="0"/>
                <a:ea typeface="Arial Black" pitchFamily="34" charset="-122"/>
                <a:cs typeface="Arial Black" pitchFamily="34" charset="-120"/>
              </a:rPr>
              <a:t>+15.2%</a:t>
            </a:r>
            <a:endParaRPr lang="en-US" sz="3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0F8F8"/>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3600" b="1" dirty="0">
                <a:solidFill>
                  <a:srgbClr val="2C3E50"/>
                </a:solidFill>
                <a:latin typeface="Arial Black" pitchFamily="34" charset="0"/>
                <a:ea typeface="Arial Black" pitchFamily="34" charset="-122"/>
                <a:cs typeface="Arial Black" pitchFamily="34" charset="-120"/>
              </a:rPr>
              <a:t>カテゴリ別分析</a:t>
            </a:r>
            <a:endParaRPr lang="en-US" sz="3600" dirty="0"/>
          </a:p>
        </p:txBody>
      </p:sp>
      <p:sp>
        <p:nvSpPr>
          <p:cNvPr id="3" name="Text 1"/>
          <p:cNvSpPr/>
          <p:nvPr/>
        </p:nvSpPr>
        <p:spPr>
          <a:xfrm>
            <a:off x="457200" y="777240"/>
            <a:ext cx="8229600" cy="274320"/>
          </a:xfrm>
          <a:prstGeom prst="rect">
            <a:avLst/>
          </a:prstGeom>
          <a:noFill/>
          <a:ln/>
        </p:spPr>
        <p:txBody>
          <a:bodyPr wrap="square" rtlCol="0" anchor="ctr"/>
          <a:lstStyle/>
          <a:p>
            <a:pPr indent="0" marL="0">
              <a:buNone/>
            </a:pPr>
            <a:r>
              <a:rPr lang="en-US" sz="1400" dirty="0">
                <a:solidFill>
                  <a:srgbClr val="5D6D7E"/>
                </a:solidFill>
                <a:latin typeface="Calibri" pitchFamily="34" charset="0"/>
                <a:ea typeface="Calibri" pitchFamily="34" charset="-122"/>
                <a:cs typeface="Calibri" pitchFamily="34" charset="-120"/>
              </a:rPr>
              <a:t>商品カテゴリ別の売上構成と成長率</a:t>
            </a:r>
            <a:endParaRPr lang="en-US" sz="1400" dirty="0"/>
          </a:p>
        </p:txBody>
      </p:sp>
      <p:graphicFrame>
        <p:nvGraphicFramePr>
          <p:cNvPr id="4" name="Chart 0" descr=""/>
          <p:cNvGraphicFramePr/>
          <p:nvPr/>
        </p:nvGraphicFramePr>
        <p:xfrm>
          <a:off x="457200" y="1371600"/>
          <a:ext cx="4114800" cy="32004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754880" y="1371600"/>
            <a:ext cx="3931920" cy="365760"/>
          </a:xfrm>
          <a:prstGeom prst="rect">
            <a:avLst/>
          </a:prstGeom>
          <a:noFill/>
          <a:ln/>
        </p:spPr>
        <p:txBody>
          <a:bodyPr wrap="square" rtlCol="0" anchor="ctr"/>
          <a:lstStyle/>
          <a:p>
            <a:pPr indent="0" marL="0">
              <a:buNone/>
            </a:pPr>
            <a:r>
              <a:rPr lang="en-US" sz="1600" b="1" dirty="0">
                <a:solidFill>
                  <a:srgbClr val="2C3E50"/>
                </a:solidFill>
                <a:latin typeface="Arial" pitchFamily="34" charset="0"/>
                <a:ea typeface="Arial" pitchFamily="34" charset="-122"/>
                <a:cs typeface="Arial" pitchFamily="34" charset="-120"/>
              </a:rPr>
              <a:t>前月比成長率</a:t>
            </a:r>
            <a:endParaRPr lang="en-US" sz="16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4754880" y="1828800"/>
          <a:ext cx="3931920" cy="2560320"/>
        </p:xfrm>
        <a:graphic>
          <a:graphicData uri="http://schemas.openxmlformats.org/drawingml/2006/table">
            <a:tbl>
              <a:tblPr/>
              <a:tblGrid>
                <a:gridCol w="1645920"/>
                <a:gridCol w="1280160"/>
                <a:gridCol w="1005840"/>
              </a:tblGrid>
              <a:tr h="411480">
                <a:tc>
                  <a:txBody>
                    <a:bodyPr/>
                    <a:lstStyle/>
                    <a:p>
                      <a:pPr algn="l" indent="0" marL="0">
                        <a:buNone/>
                      </a:pPr>
                      <a:r>
                        <a:rPr lang="en-US" sz="1200" b="1" dirty="0">
                          <a:solidFill>
                            <a:srgbClr val="FFFFFF"/>
                          </a:solidFill>
                        </a:rPr>
                        <a:t>カテゴリ</a:t>
                      </a:r>
                      <a:endParaRPr lang="en-US" sz="12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solidFill>
                      <a:srgbClr val="028090"/>
                    </a:solidFill>
                  </a:tcPr>
                </a:tc>
                <a:tc>
                  <a:txBody>
                    <a:bodyPr/>
                    <a:lstStyle/>
                    <a:p>
                      <a:pPr algn="l" indent="0" marL="0">
                        <a:buNone/>
                      </a:pPr>
                      <a:r>
                        <a:rPr lang="en-US" sz="1200" b="1" dirty="0">
                          <a:solidFill>
                            <a:srgbClr val="FFFFFF"/>
                          </a:solidFill>
                        </a:rPr>
                        <a:t>売上</a:t>
                      </a:r>
                      <a:endParaRPr lang="en-US" sz="12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solidFill>
                      <a:srgbClr val="028090"/>
                    </a:solidFill>
                  </a:tcPr>
                </a:tc>
                <a:tc>
                  <a:txBody>
                    <a:bodyPr/>
                    <a:lstStyle/>
                    <a:p>
                      <a:pPr algn="l" indent="0" marL="0">
                        <a:buNone/>
                      </a:pPr>
                      <a:r>
                        <a:rPr lang="en-US" sz="1200" b="1" dirty="0">
                          <a:solidFill>
                            <a:srgbClr val="FFFFFF"/>
                          </a:solidFill>
                        </a:rPr>
                        <a:t>前月比</a:t>
                      </a:r>
                      <a:endParaRPr lang="en-US" sz="12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solidFill>
                      <a:srgbClr val="028090"/>
                    </a:solidFill>
                  </a:tcPr>
                </a:tc>
              </a:tr>
              <a:tr h="411480">
                <a:tc>
                  <a:txBody>
                    <a:bodyPr/>
                    <a:lstStyle/>
                    <a:p>
                      <a:pPr algn="l" indent="0" marL="0">
                        <a:buNone/>
                      </a:pPr>
                      <a:r>
                        <a:rPr lang="en-US" sz="1100" dirty="0">
                          <a:solidFill>
                            <a:srgbClr val="000000"/>
                          </a:solidFill>
                        </a:rPr>
                        <a:t>レディースアパレル</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¥7,400,000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b="1" dirty="0">
                          <a:solidFill>
                            <a:srgbClr val="02C39A"/>
                          </a:solidFill>
                        </a:rPr>
                        <a:t>+12.0%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r h="411480">
                <a:tc>
                  <a:txBody>
                    <a:bodyPr/>
                    <a:lstStyle/>
                    <a:p>
                      <a:pPr algn="l" indent="0" marL="0">
                        <a:buNone/>
                      </a:pPr>
                      <a:r>
                        <a:rPr lang="en-US" sz="1100" dirty="0">
                          <a:solidFill>
                            <a:srgbClr val="000000"/>
                          </a:solidFill>
                        </a:rPr>
                        <a:t>メンズアパレル</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¥4,625,000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b="1" dirty="0">
                          <a:solidFill>
                            <a:srgbClr val="02C39A"/>
                          </a:solidFill>
                        </a:rPr>
                        <a:t>+18.5%</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r h="411480">
                <a:tc>
                  <a:txBody>
                    <a:bodyPr/>
                    <a:lstStyle/>
                    <a:p>
                      <a:pPr algn="l" indent="0" marL="0">
                        <a:buNone/>
                      </a:pPr>
                      <a:r>
                        <a:rPr lang="en-US" sz="1100" dirty="0">
                          <a:solidFill>
                            <a:srgbClr val="000000"/>
                          </a:solidFill>
                        </a:rPr>
                        <a:t>バッグ・小物</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¥3,700,000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b="1" dirty="0">
                          <a:solidFill>
                            <a:srgbClr val="02C39A"/>
                          </a:solidFill>
                        </a:rPr>
                        <a:t>+22.3%</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r h="411480">
                <a:tc>
                  <a:txBody>
                    <a:bodyPr/>
                    <a:lstStyle/>
                    <a:p>
                      <a:pPr algn="l" indent="0" marL="0">
                        <a:buNone/>
                      </a:pPr>
                      <a:r>
                        <a:rPr lang="en-US" sz="1100" dirty="0">
                          <a:solidFill>
                            <a:srgbClr val="000000"/>
                          </a:solidFill>
                        </a:rPr>
                        <a:t>シューズ</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¥1,850,000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b="1" dirty="0">
                          <a:solidFill>
                            <a:srgbClr val="02C39A"/>
                          </a:solidFill>
                        </a:rPr>
                        <a:t>+8.1%</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r h="411480">
                <a:tc>
                  <a:txBody>
                    <a:bodyPr/>
                    <a:lstStyle/>
                    <a:p>
                      <a:pPr algn="l" indent="0" marL="0">
                        <a:buNone/>
                      </a:pPr>
                      <a:r>
                        <a:rPr lang="en-US" sz="1100" dirty="0">
                          <a:solidFill>
                            <a:srgbClr val="000000"/>
                          </a:solidFill>
                        </a:rPr>
                        <a:t>その他</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¥925,000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b="1" dirty="0">
                          <a:solidFill>
                            <a:srgbClr val="02C39A"/>
                          </a:solidFill>
                        </a:rPr>
                        <a:t>+5.0%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8F8"/>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3600" b="1" dirty="0">
                <a:solidFill>
                  <a:srgbClr val="2C3E50"/>
                </a:solidFill>
                <a:latin typeface="Arial Black" pitchFamily="34" charset="0"/>
                <a:ea typeface="Arial Black" pitchFamily="34" charset="-122"/>
                <a:cs typeface="Arial Black" pitchFamily="34" charset="-120"/>
              </a:rPr>
              <a:t>流入チャネル分析</a:t>
            </a:r>
            <a:endParaRPr lang="en-US" sz="3600" dirty="0"/>
          </a:p>
        </p:txBody>
      </p:sp>
      <p:sp>
        <p:nvSpPr>
          <p:cNvPr id="3" name="Text 1"/>
          <p:cNvSpPr/>
          <p:nvPr/>
        </p:nvSpPr>
        <p:spPr>
          <a:xfrm>
            <a:off x="457200" y="777240"/>
            <a:ext cx="8229600" cy="274320"/>
          </a:xfrm>
          <a:prstGeom prst="rect">
            <a:avLst/>
          </a:prstGeom>
          <a:noFill/>
          <a:ln/>
        </p:spPr>
        <p:txBody>
          <a:bodyPr wrap="square" rtlCol="0" anchor="ctr"/>
          <a:lstStyle/>
          <a:p>
            <a:pPr indent="0" marL="0">
              <a:buNone/>
            </a:pPr>
            <a:r>
              <a:rPr lang="en-US" sz="1400" dirty="0">
                <a:solidFill>
                  <a:srgbClr val="5D6D7E"/>
                </a:solidFill>
                <a:latin typeface="Calibri" pitchFamily="34" charset="0"/>
                <a:ea typeface="Calibri" pitchFamily="34" charset="-122"/>
                <a:cs typeface="Calibri" pitchFamily="34" charset="-120"/>
              </a:rPr>
              <a:t>チャネル別のパフォーマンス比較</a:t>
            </a:r>
            <a:endParaRPr lang="en-US" sz="1400" dirty="0"/>
          </a:p>
        </p:txBody>
      </p:sp>
      <p:graphicFrame>
        <p:nvGraphicFramePr>
          <p:cNvPr id="4" name="Chart 0" descr=""/>
          <p:cNvGraphicFramePr/>
          <p:nvPr/>
        </p:nvGraphicFramePr>
        <p:xfrm>
          <a:off x="457200" y="1371600"/>
          <a:ext cx="4114800" cy="2560320"/>
        </p:xfrm>
        <a:graphic xmlns:a="http://schemas.openxmlformats.org/drawingml/2006/main">
          <a:graphicData uri="http://schemas.openxmlformats.org/drawingml/2006/chart">
            <c:chart xmlns:c="http://schemas.openxmlformats.org/drawingml/2006/chart" r:id="rId1"/>
          </a:graphicData>
        </a:graphic>
      </p:graphicFrame>
      <p:graphicFrame>
        <p:nvGraphicFramePr>
          <p:cNvPr id="6" name="Table 0"/>
          <p:cNvGraphicFramePr>
            <a:graphicFrameLocks noGrp="1"/>
          </p:cNvGraphicFramePr>
          <p:nvPr>
            <p:extLst>
              <p:ext uri="{D42A27DB-BD31-4B8C-83A1-F6EECF244321}">
                <p14:modId xmlns:p14="http://schemas.microsoft.com/office/powerpoint/2010/main" val="1579011935"/>
              </p:ext>
            </p:extLst>
          </p:nvPr>
        </p:nvGraphicFramePr>
        <p:xfrm>
          <a:off x="4754880" y="1371600"/>
          <a:ext cx="3931920" cy="2560320"/>
        </p:xfrm>
        <a:graphic>
          <a:graphicData uri="http://schemas.openxmlformats.org/drawingml/2006/table">
            <a:tbl>
              <a:tblPr/>
              <a:tblGrid>
                <a:gridCol w="1371600"/>
                <a:gridCol w="914400"/>
                <a:gridCol w="1645920"/>
              </a:tblGrid>
              <a:tr h="411480">
                <a:tc>
                  <a:txBody>
                    <a:bodyPr/>
                    <a:lstStyle/>
                    <a:p>
                      <a:pPr algn="l" indent="0" marL="0">
                        <a:buNone/>
                      </a:pPr>
                      <a:r>
                        <a:rPr lang="en-US" sz="1100" b="1" dirty="0">
                          <a:solidFill>
                            <a:srgbClr val="FFFFFF"/>
                          </a:solidFill>
                        </a:rPr>
                        <a:t>チャネル</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solidFill>
                      <a:srgbClr val="028090"/>
                    </a:solidFill>
                  </a:tcPr>
                </a:tc>
                <a:tc>
                  <a:txBody>
                    <a:bodyPr/>
                    <a:lstStyle/>
                    <a:p>
                      <a:pPr algn="l" indent="0" marL="0">
                        <a:buNone/>
                      </a:pPr>
                      <a:r>
                        <a:rPr lang="en-US" sz="1100" b="1" dirty="0">
                          <a:solidFill>
                            <a:srgbClr val="FFFFFF"/>
                          </a:solidFill>
                        </a:rPr>
                        <a:t>CVR</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solidFill>
                      <a:srgbClr val="028090"/>
                    </a:solidFill>
                  </a:tcPr>
                </a:tc>
                <a:tc>
                  <a:txBody>
                    <a:bodyPr/>
                    <a:lstStyle/>
                    <a:p>
                      <a:pPr algn="l" indent="0" marL="0">
                        <a:buNone/>
                      </a:pPr>
                      <a:r>
                        <a:rPr lang="en-US" sz="1100" b="1" dirty="0">
                          <a:solidFill>
                            <a:srgbClr val="FFFFFF"/>
                          </a:solidFill>
                        </a:rPr>
                        <a:t>売上貢献</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solidFill>
                      <a:srgbClr val="028090"/>
                    </a:solidFill>
                  </a:tcPr>
                </a:tc>
              </a:tr>
              <a:tr h="411480">
                <a:tc>
                  <a:txBody>
                    <a:bodyPr/>
                    <a:lstStyle/>
                    <a:p>
                      <a:pPr algn="l" indent="0" marL="0">
                        <a:buNone/>
                      </a:pPr>
                      <a:r>
                        <a:rPr lang="en-US" sz="1100" dirty="0">
                          <a:solidFill>
                            <a:srgbClr val="000000"/>
                          </a:solidFill>
                        </a:rPr>
                        <a:t>自然検索</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1.85%</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¥6,475,000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r h="411480">
                <a:tc>
                  <a:txBody>
                    <a:bodyPr/>
                    <a:lstStyle/>
                    <a:p>
                      <a:pPr algn="l" indent="0" marL="0">
                        <a:buNone/>
                      </a:pPr>
                      <a:r>
                        <a:rPr lang="en-US" sz="1100" dirty="0">
                          <a:solidFill>
                            <a:srgbClr val="000000"/>
                          </a:solidFill>
                        </a:rPr>
                        <a:t>SNS広告</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1.42%</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¥4,440,000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r h="411480">
                <a:tc>
                  <a:txBody>
                    <a:bodyPr/>
                    <a:lstStyle/>
                    <a:p>
                      <a:pPr algn="l" indent="0" marL="0">
                        <a:buNone/>
                      </a:pPr>
                      <a:r>
                        <a:rPr lang="en-US" sz="1100" dirty="0">
                          <a:solidFill>
                            <a:srgbClr val="000000"/>
                          </a:solidFill>
                        </a:rPr>
                        <a:t>Instagram</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1.70%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¥3,330,000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r h="411480">
                <a:tc>
                  <a:txBody>
                    <a:bodyPr/>
                    <a:lstStyle/>
                    <a:p>
                      <a:pPr algn="l" indent="0" marL="0">
                        <a:buNone/>
                      </a:pPr>
                      <a:r>
                        <a:rPr lang="en-US" sz="1100" b="1" dirty="0">
                          <a:solidFill>
                            <a:srgbClr val="000000"/>
                          </a:solidFill>
                        </a:rPr>
                        <a:t>メルマガ</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b="1" dirty="0">
                          <a:solidFill>
                            <a:srgbClr val="02C39A"/>
                          </a:solidFill>
                        </a:rPr>
                        <a:t>2.80%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¥2,960,000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r h="411480">
                <a:tc>
                  <a:txBody>
                    <a:bodyPr/>
                    <a:lstStyle/>
                    <a:p>
                      <a:pPr algn="l" indent="0" marL="0">
                        <a:buNone/>
                      </a:pPr>
                      <a:r>
                        <a:rPr lang="en-US" sz="1100" dirty="0">
                          <a:solidFill>
                            <a:srgbClr val="000000"/>
                          </a:solidFill>
                        </a:rPr>
                        <a:t>その他</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1.15%</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c>
                  <a:txBody>
                    <a:bodyPr/>
                    <a:lstStyle/>
                    <a:p>
                      <a:pPr algn="l" indent="0" marL="0">
                        <a:buNone/>
                      </a:pPr>
                      <a:r>
                        <a:rPr lang="en-US" sz="1100" dirty="0">
                          <a:solidFill>
                            <a:srgbClr val="000000"/>
                          </a:solidFill>
                        </a:rPr>
                        <a:t>¥1,295,000</a:t>
                      </a:r>
                      <a:endParaRPr lang="en-US" sz="1100" dirty="0"/>
                    </a:p>
                  </a:txBody>
                  <a:tcPr marL="91440" marR="91440" marT="45720" marB="45720" anchor="ctr">
                    <a:lnL w="12700" cap="flat" cmpd="sng" algn="ctr">
                      <a:solidFill>
                        <a:srgbClr val="E5E7EB"/>
                      </a:solidFill>
                      <a:prstDash val="solid"/>
                      <a:round/>
                      <a:headEnd type="none" w="med" len="med"/>
                      <a:tailEnd type="none" w="med" len="med"/>
                    </a:lnL>
                    <a:lnR w="12700" cap="flat" cmpd="sng" algn="ctr">
                      <a:solidFill>
                        <a:srgbClr val="E5E7EB"/>
                      </a:solidFill>
                      <a:prstDash val="solid"/>
                      <a:round/>
                      <a:headEnd type="none" w="med" len="med"/>
                      <a:tailEnd type="none" w="med" len="med"/>
                    </a:lnR>
                    <a:lnT w="12700" cap="flat" cmpd="sng" algn="ctr">
                      <a:solidFill>
                        <a:srgbClr val="E5E7EB"/>
                      </a:solidFill>
                      <a:prstDash val="solid"/>
                      <a:round/>
                      <a:headEnd type="none" w="med" len="med"/>
                      <a:tailEnd type="none" w="med" len="med"/>
                    </a:lnT>
                    <a:lnB w="12700" cap="flat" cmpd="sng" algn="ctr">
                      <a:solidFill>
                        <a:srgbClr val="E5E7EB"/>
                      </a:solidFill>
                      <a:prstDash val="solid"/>
                      <a:round/>
                      <a:headEnd type="none" w="med" len="med"/>
                      <a:tailEnd type="none" w="med" len="med"/>
                    </a:lnB>
                  </a:tcPr>
                </a:tc>
              </a:tr>
            </a:tbl>
          </a:graphicData>
        </a:graphic>
      </p:graphicFrame>
      <p:sp>
        <p:nvSpPr>
          <p:cNvPr id="6" name="Text 2"/>
          <p:cNvSpPr/>
          <p:nvPr/>
        </p:nvSpPr>
        <p:spPr>
          <a:xfrm>
            <a:off x="4754880" y="4114800"/>
            <a:ext cx="3931920" cy="365760"/>
          </a:xfrm>
          <a:prstGeom prst="rect">
            <a:avLst/>
          </a:prstGeom>
          <a:solidFill>
            <a:srgbClr val="02C39A">
              <a:alpha val="20000"/>
            </a:srgbClr>
          </a:solidFill>
          <a:ln/>
        </p:spPr>
        <p:txBody>
          <a:bodyPr wrap="square" rtlCol="0" anchor="ctr"/>
          <a:lstStyle/>
          <a:p>
            <a:pPr indent="0" marL="0">
              <a:buNone/>
            </a:pPr>
            <a:r>
              <a:rPr lang="en-US" sz="1100" i="1" dirty="0">
                <a:solidFill>
                  <a:srgbClr val="2C3E50"/>
                </a:solidFill>
                <a:latin typeface="Calibri" pitchFamily="34" charset="0"/>
                <a:ea typeface="Calibri" pitchFamily="34" charset="-122"/>
                <a:cs typeface="Calibri" pitchFamily="34" charset="-120"/>
              </a:rPr>
              <a:t>メルマガのCVRが最も高く、費用対効果に優れています</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0F8F8"/>
        </a:solidFill>
      </p:bgPr>
    </p:bg>
    <p:spTree>
      <p:nvGrpSpPr>
        <p:cNvPr id="1" name=""/>
        <p:cNvGrpSpPr/>
        <p:nvPr/>
      </p:nvGrpSpPr>
      <p:grpSpPr>
        <a:xfrm>
          <a:off x="0" y="0"/>
          <a:ext cx="0" cy="0"/>
          <a:chOff x="0" y="0"/>
          <a:chExt cx="0" cy="0"/>
        </a:xfrm>
      </p:grpSpPr>
      <p:sp>
        <p:nvSpPr>
          <p:cNvPr id="2" name="Text 0"/>
          <p:cNvSpPr/>
          <p:nvPr/>
        </p:nvSpPr>
        <p:spPr>
          <a:xfrm>
            <a:off x="457200" y="274320"/>
            <a:ext cx="8229600" cy="548640"/>
          </a:xfrm>
          <a:prstGeom prst="rect">
            <a:avLst/>
          </a:prstGeom>
          <a:noFill/>
          <a:ln/>
        </p:spPr>
        <p:txBody>
          <a:bodyPr wrap="square" lIns="0" tIns="0" rIns="0" bIns="0" rtlCol="0" anchor="ctr"/>
          <a:lstStyle/>
          <a:p>
            <a:pPr indent="0" marL="0">
              <a:buNone/>
            </a:pPr>
            <a:r>
              <a:rPr lang="en-US" sz="3600" b="1" dirty="0">
                <a:solidFill>
                  <a:srgbClr val="2C3E50"/>
                </a:solidFill>
                <a:latin typeface="Arial Black" pitchFamily="34" charset="0"/>
                <a:ea typeface="Arial Black" pitchFamily="34" charset="-122"/>
                <a:cs typeface="Arial Black" pitchFamily="34" charset="-120"/>
              </a:rPr>
              <a:t>分析サマリーと示唆</a:t>
            </a:r>
            <a:endParaRPr lang="en-US" sz="3600" dirty="0"/>
          </a:p>
        </p:txBody>
      </p:sp>
      <p:sp>
        <p:nvSpPr>
          <p:cNvPr id="3" name="Shape 1"/>
          <p:cNvSpPr/>
          <p:nvPr/>
        </p:nvSpPr>
        <p:spPr>
          <a:xfrm>
            <a:off x="457200" y="1097280"/>
            <a:ext cx="4114800" cy="1645920"/>
          </a:xfrm>
          <a:prstGeom prst="rect">
            <a:avLst/>
          </a:prstGeom>
          <a:solidFill>
            <a:srgbClr val="FFFFFF"/>
          </a:solidFill>
          <a:ln w="12700">
            <a:solidFill>
              <a:srgbClr val="E5E7EB"/>
            </a:solidFill>
            <a:prstDash val="solid"/>
          </a:ln>
        </p:spPr>
      </p:sp>
      <p:sp>
        <p:nvSpPr>
          <p:cNvPr id="4" name="Shape 2"/>
          <p:cNvSpPr/>
          <p:nvPr/>
        </p:nvSpPr>
        <p:spPr>
          <a:xfrm>
            <a:off x="457200" y="1097280"/>
            <a:ext cx="73152" cy="1645920"/>
          </a:xfrm>
          <a:prstGeom prst="rect">
            <a:avLst/>
          </a:prstGeom>
          <a:solidFill>
            <a:srgbClr val="02C39A"/>
          </a:solidFill>
          <a:ln/>
        </p:spPr>
      </p:sp>
      <p:sp>
        <p:nvSpPr>
          <p:cNvPr id="5" name="Text 3"/>
          <p:cNvSpPr/>
          <p:nvPr/>
        </p:nvSpPr>
        <p:spPr>
          <a:xfrm>
            <a:off x="640080" y="1234440"/>
            <a:ext cx="3749040" cy="274320"/>
          </a:xfrm>
          <a:prstGeom prst="rect">
            <a:avLst/>
          </a:prstGeom>
          <a:noFill/>
          <a:ln/>
        </p:spPr>
        <p:txBody>
          <a:bodyPr wrap="square" rtlCol="0" anchor="ctr"/>
          <a:lstStyle/>
          <a:p>
            <a:pPr indent="0" marL="0">
              <a:buNone/>
            </a:pPr>
            <a:r>
              <a:rPr lang="en-US" sz="1600" b="1" dirty="0">
                <a:solidFill>
                  <a:srgbClr val="2C3E50"/>
                </a:solidFill>
                <a:latin typeface="Arial" pitchFamily="34" charset="0"/>
                <a:ea typeface="Arial" pitchFamily="34" charset="-122"/>
                <a:cs typeface="Arial" pitchFamily="34" charset="-120"/>
              </a:rPr>
              <a:t>良かった点</a:t>
            </a:r>
            <a:endParaRPr lang="en-US" sz="1600" dirty="0"/>
          </a:p>
        </p:txBody>
      </p:sp>
      <p:sp>
        <p:nvSpPr>
          <p:cNvPr id="6" name="Text 4"/>
          <p:cNvSpPr/>
          <p:nvPr/>
        </p:nvSpPr>
        <p:spPr>
          <a:xfrm>
            <a:off x="640080" y="1600200"/>
            <a:ext cx="3749040" cy="1005840"/>
          </a:xfrm>
          <a:prstGeom prst="rect">
            <a:avLst/>
          </a:prstGeom>
          <a:noFill/>
          <a:ln/>
        </p:spPr>
        <p:txBody>
          <a:bodyPr wrap="square" rtlCol="0" anchor="ctr"/>
          <a:lstStyle/>
          <a:p>
            <a:pPr marL="342900" indent="-342900">
              <a:buSzPct val="100000"/>
              <a:buChar char="•"/>
            </a:pPr>
            <a:r>
              <a:rPr lang="en-US" sz="1100" dirty="0">
                <a:solidFill>
                  <a:srgbClr val="2C3E50"/>
                </a:solidFill>
                <a:latin typeface="Calibri" pitchFamily="34" charset="0"/>
                <a:ea typeface="Calibri" pitchFamily="34" charset="-122"/>
                <a:cs typeface="Calibri" pitchFamily="34" charset="-120"/>
              </a:rPr>
              <a:t>メンズアパレルとバッグ・小物の大幅成長</a:t>
            </a:r>
            <a:endParaRPr lang="en-US" sz="1100" dirty="0"/>
          </a:p>
          <a:p>
            <a:pPr lvl="1" marL="685800" indent="-342900">
              <a:buSzPct val="100000"/>
              <a:buChar char="•"/>
            </a:pPr>
            <a:r>
              <a:rPr lang="en-US" sz="1100" dirty="0">
                <a:solidFill>
                  <a:srgbClr val="2C3E50"/>
                </a:solidFill>
                <a:latin typeface="Calibri" pitchFamily="34" charset="0"/>
                <a:ea typeface="Calibri" pitchFamily="34" charset="-122"/>
                <a:cs typeface="Calibri" pitchFamily="34" charset="-120"/>
              </a:rPr>
              <a:t>冬物セール＋新ブランド投入が奏功</a:t>
            </a:r>
            <a:endParaRPr lang="en-US" sz="1100" dirty="0"/>
          </a:p>
          <a:p>
            <a:pPr marL="342900" indent="-342900">
              <a:buSzPct val="100000"/>
              <a:buChar char="•"/>
            </a:pPr>
            <a:r>
              <a:rPr lang="en-US" sz="1100" dirty="0">
                <a:solidFill>
                  <a:srgbClr val="2C3E50"/>
                </a:solidFill>
                <a:latin typeface="Calibri" pitchFamily="34" charset="0"/>
                <a:ea typeface="Calibri" pitchFamily="34" charset="-122"/>
                <a:cs typeface="Calibri" pitchFamily="34" charset="-120"/>
              </a:rPr>
              <a:t>新規顧客比率が38.5%に上昇</a:t>
            </a:r>
            <a:endParaRPr lang="en-US" sz="1100" dirty="0"/>
          </a:p>
          <a:p>
            <a:pPr lvl="1" marL="685800" indent="-342900">
              <a:buSzPct val="100000"/>
              <a:buChar char="•"/>
            </a:pPr>
            <a:r>
              <a:rPr lang="en-US" sz="1100" dirty="0">
                <a:solidFill>
                  <a:srgbClr val="2C3E50"/>
                </a:solidFill>
                <a:latin typeface="Calibri" pitchFamily="34" charset="0"/>
                <a:ea typeface="Calibri" pitchFamily="34" charset="-122"/>
                <a:cs typeface="Calibri" pitchFamily="34" charset="-120"/>
              </a:rPr>
              <a:t>SNS広告の新規獲得施策が効果的</a:t>
            </a:r>
            <a:endParaRPr lang="en-US" sz="1100" dirty="0"/>
          </a:p>
          <a:p>
            <a:pPr marL="342900" indent="-342900">
              <a:buSzPct val="100000"/>
              <a:buChar char="•"/>
            </a:pPr>
            <a:r>
              <a:rPr lang="en-US" sz="1100" dirty="0">
                <a:solidFill>
                  <a:srgbClr val="2C3E50"/>
                </a:solidFill>
                <a:latin typeface="Calibri" pitchFamily="34" charset="0"/>
                <a:ea typeface="Calibri" pitchFamily="34" charset="-122"/>
                <a:cs typeface="Calibri" pitchFamily="34" charset="-120"/>
              </a:rPr>
              <a:t>メルマガのCVR 2.80%と高い費用対効果</a:t>
            </a:r>
            <a:endParaRPr lang="en-US" sz="1100" dirty="0"/>
          </a:p>
        </p:txBody>
      </p:sp>
      <p:sp>
        <p:nvSpPr>
          <p:cNvPr id="7" name="Shape 5"/>
          <p:cNvSpPr/>
          <p:nvPr/>
        </p:nvSpPr>
        <p:spPr>
          <a:xfrm>
            <a:off x="4754880" y="1097280"/>
            <a:ext cx="4114800" cy="1645920"/>
          </a:xfrm>
          <a:prstGeom prst="rect">
            <a:avLst/>
          </a:prstGeom>
          <a:solidFill>
            <a:srgbClr val="FFFFFF"/>
          </a:solidFill>
          <a:ln w="12700">
            <a:solidFill>
              <a:srgbClr val="E5E7EB"/>
            </a:solidFill>
            <a:prstDash val="solid"/>
          </a:ln>
        </p:spPr>
      </p:sp>
      <p:sp>
        <p:nvSpPr>
          <p:cNvPr id="8" name="Shape 6"/>
          <p:cNvSpPr/>
          <p:nvPr/>
        </p:nvSpPr>
        <p:spPr>
          <a:xfrm>
            <a:off x="4754880" y="1097280"/>
            <a:ext cx="73152" cy="1645920"/>
          </a:xfrm>
          <a:prstGeom prst="rect">
            <a:avLst/>
          </a:prstGeom>
          <a:solidFill>
            <a:srgbClr val="E67E22"/>
          </a:solidFill>
          <a:ln/>
        </p:spPr>
      </p:sp>
      <p:sp>
        <p:nvSpPr>
          <p:cNvPr id="9" name="Text 7"/>
          <p:cNvSpPr/>
          <p:nvPr/>
        </p:nvSpPr>
        <p:spPr>
          <a:xfrm>
            <a:off x="4937760" y="1234440"/>
            <a:ext cx="3749040" cy="274320"/>
          </a:xfrm>
          <a:prstGeom prst="rect">
            <a:avLst/>
          </a:prstGeom>
          <a:noFill/>
          <a:ln/>
        </p:spPr>
        <p:txBody>
          <a:bodyPr wrap="square" rtlCol="0" anchor="ctr"/>
          <a:lstStyle/>
          <a:p>
            <a:pPr indent="0" marL="0">
              <a:buNone/>
            </a:pPr>
            <a:r>
              <a:rPr lang="en-US" sz="1600" b="1" dirty="0">
                <a:solidFill>
                  <a:srgbClr val="2C3E50"/>
                </a:solidFill>
                <a:latin typeface="Arial" pitchFamily="34" charset="0"/>
                <a:ea typeface="Arial" pitchFamily="34" charset="-122"/>
                <a:cs typeface="Arial" pitchFamily="34" charset="-120"/>
              </a:rPr>
              <a:t>課題</a:t>
            </a:r>
            <a:endParaRPr lang="en-US" sz="1600" dirty="0"/>
          </a:p>
        </p:txBody>
      </p:sp>
      <p:sp>
        <p:nvSpPr>
          <p:cNvPr id="10" name="Text 8"/>
          <p:cNvSpPr/>
          <p:nvPr/>
        </p:nvSpPr>
        <p:spPr>
          <a:xfrm>
            <a:off x="4937760" y="1600200"/>
            <a:ext cx="3749040" cy="1005840"/>
          </a:xfrm>
          <a:prstGeom prst="rect">
            <a:avLst/>
          </a:prstGeom>
          <a:noFill/>
          <a:ln/>
        </p:spPr>
        <p:txBody>
          <a:bodyPr wrap="square" rtlCol="0" anchor="ctr"/>
          <a:lstStyle/>
          <a:p>
            <a:pPr marL="342900" indent="-342900">
              <a:buSzPct val="100000"/>
              <a:buChar char="•"/>
            </a:pPr>
            <a:r>
              <a:rPr lang="en-US" sz="1100" dirty="0">
                <a:solidFill>
                  <a:srgbClr val="2C3E50"/>
                </a:solidFill>
                <a:latin typeface="Calibri" pitchFamily="34" charset="0"/>
                <a:ea typeface="Calibri" pitchFamily="34" charset="-122"/>
                <a:cs typeface="Calibri" pitchFamily="34" charset="-120"/>
              </a:rPr>
              <a:t>CVRが微減（1.62%、前月比-0.08pt）</a:t>
            </a:r>
            <a:endParaRPr lang="en-US" sz="1100" dirty="0"/>
          </a:p>
          <a:p>
            <a:pPr lvl="1" marL="685800" indent="-342900">
              <a:buSzPct val="100000"/>
              <a:buChar char="•"/>
            </a:pPr>
            <a:r>
              <a:rPr lang="en-US" sz="1100" dirty="0">
                <a:solidFill>
                  <a:srgbClr val="2C3E50"/>
                </a:solidFill>
                <a:latin typeface="Calibri" pitchFamily="34" charset="0"/>
                <a:ea typeface="Calibri" pitchFamily="34" charset="-122"/>
                <a:cs typeface="Calibri" pitchFamily="34" charset="-120"/>
              </a:rPr>
              <a:t>流入増加に対してサイト内導線の最適化が追いついていない可能性</a:t>
            </a:r>
            <a:endParaRPr lang="en-US" sz="1100" dirty="0"/>
          </a:p>
          <a:p>
            <a:pPr marL="342900" indent="-342900">
              <a:buSzPct val="100000"/>
              <a:buChar char="•"/>
            </a:pPr>
            <a:r>
              <a:rPr lang="en-US" sz="1100" dirty="0">
                <a:solidFill>
                  <a:srgbClr val="2C3E50"/>
                </a:solidFill>
                <a:latin typeface="Calibri" pitchFamily="34" charset="0"/>
                <a:ea typeface="Calibri" pitchFamily="34" charset="-122"/>
                <a:cs typeface="Calibri" pitchFamily="34" charset="-120"/>
              </a:rPr>
              <a:t>シューズとその他カテゴリの成長が鈍化</a:t>
            </a:r>
            <a:endParaRPr lang="en-US" sz="1100" dirty="0"/>
          </a:p>
          <a:p>
            <a:pPr lvl="1" marL="685800" indent="-342900">
              <a:buSzPct val="100000"/>
              <a:buChar char="•"/>
            </a:pPr>
            <a:r>
              <a:rPr lang="en-US" sz="1100" dirty="0">
                <a:solidFill>
                  <a:srgbClr val="2C3E50"/>
                </a:solidFill>
                <a:latin typeface="Calibri" pitchFamily="34" charset="0"/>
                <a:ea typeface="Calibri" pitchFamily="34" charset="-122"/>
                <a:cs typeface="Calibri" pitchFamily="34" charset="-120"/>
              </a:rPr>
              <a:t>商品ラインナップの見直しが必要</a:t>
            </a:r>
            <a:endParaRPr lang="en-US" sz="1100" dirty="0"/>
          </a:p>
        </p:txBody>
      </p:sp>
      <p:sp>
        <p:nvSpPr>
          <p:cNvPr id="11" name="Shape 9"/>
          <p:cNvSpPr/>
          <p:nvPr/>
        </p:nvSpPr>
        <p:spPr>
          <a:xfrm>
            <a:off x="457200" y="2926080"/>
            <a:ext cx="8229600" cy="1463040"/>
          </a:xfrm>
          <a:prstGeom prst="rect">
            <a:avLst/>
          </a:prstGeom>
          <a:solidFill>
            <a:srgbClr val="028090">
              <a:alpha val="10000"/>
            </a:srgbClr>
          </a:solidFill>
          <a:ln w="25400">
            <a:solidFill>
              <a:srgbClr val="028090"/>
            </a:solidFill>
            <a:prstDash val="solid"/>
          </a:ln>
        </p:spPr>
      </p:sp>
      <p:sp>
        <p:nvSpPr>
          <p:cNvPr id="12" name="Text 10"/>
          <p:cNvSpPr/>
          <p:nvPr/>
        </p:nvSpPr>
        <p:spPr>
          <a:xfrm>
            <a:off x="640080" y="3063240"/>
            <a:ext cx="7863840" cy="274320"/>
          </a:xfrm>
          <a:prstGeom prst="rect">
            <a:avLst/>
          </a:prstGeom>
          <a:noFill/>
          <a:ln/>
        </p:spPr>
        <p:txBody>
          <a:bodyPr wrap="square" rtlCol="0" anchor="ctr"/>
          <a:lstStyle/>
          <a:p>
            <a:pPr indent="0" marL="0">
              <a:buNone/>
            </a:pPr>
            <a:r>
              <a:rPr lang="en-US" sz="1600" b="1" dirty="0">
                <a:solidFill>
                  <a:srgbClr val="2C3E50"/>
                </a:solidFill>
                <a:latin typeface="Arial" pitchFamily="34" charset="0"/>
                <a:ea typeface="Arial" pitchFamily="34" charset="-122"/>
                <a:cs typeface="Arial" pitchFamily="34" charset="-120"/>
              </a:rPr>
              <a:t>主要な示唆</a:t>
            </a:r>
            <a:endParaRPr lang="en-US" sz="1600" dirty="0"/>
          </a:p>
        </p:txBody>
      </p:sp>
      <p:sp>
        <p:nvSpPr>
          <p:cNvPr id="13" name="Text 11"/>
          <p:cNvSpPr/>
          <p:nvPr/>
        </p:nvSpPr>
        <p:spPr>
          <a:xfrm>
            <a:off x="640080" y="3429000"/>
            <a:ext cx="7863840" cy="822960"/>
          </a:xfrm>
          <a:prstGeom prst="rect">
            <a:avLst/>
          </a:prstGeom>
          <a:noFill/>
          <a:ln/>
        </p:spPr>
        <p:txBody>
          <a:bodyPr wrap="square" rtlCol="0" anchor="ctr"/>
          <a:lstStyle/>
          <a:p>
            <a:pPr marL="342900" indent="-342900">
              <a:buSzPct val="100000"/>
              <a:buChar char="•"/>
            </a:pPr>
            <a:r>
              <a:rPr lang="en-US" sz="1100" dirty="0">
                <a:solidFill>
                  <a:srgbClr val="2C3E50"/>
                </a:solidFill>
                <a:latin typeface="Calibri" pitchFamily="34" charset="0"/>
                <a:ea typeface="Calibri" pitchFamily="34" charset="-122"/>
                <a:cs typeface="Calibri" pitchFamily="34" charset="-120"/>
              </a:rPr>
              <a:t>売上は順調に成長（前月比+15.2%、前年同月比+32.8%）しており、全体的な事業拡大トレンドが継続</a:t>
            </a:r>
            <a:endParaRPr lang="en-US" sz="1100" dirty="0"/>
          </a:p>
          <a:p>
            <a:pPr marL="342900" indent="-342900">
              <a:buSzPct val="100000"/>
              <a:buChar char="•"/>
            </a:pPr>
            <a:r>
              <a:rPr lang="en-US" sz="1100" dirty="0">
                <a:solidFill>
                  <a:srgbClr val="2C3E50"/>
                </a:solidFill>
                <a:latin typeface="Calibri" pitchFamily="34" charset="0"/>
                <a:ea typeface="Calibri" pitchFamily="34" charset="-122"/>
                <a:cs typeface="Calibri" pitchFamily="34" charset="-120"/>
              </a:rPr>
              <a:t>CVR改善が次の成長フェーズへの鍵。サイト内UX最適化とメルマガ施策の横展開が有効</a:t>
            </a:r>
            <a:endParaRPr lang="en-US" sz="1100" dirty="0"/>
          </a:p>
          <a:p>
            <a:pPr marL="342900" indent="-342900">
              <a:buSzPct val="100000"/>
              <a:buChar char="•"/>
            </a:pPr>
            <a:r>
              <a:rPr lang="en-US" sz="1100" dirty="0">
                <a:solidFill>
                  <a:srgbClr val="2C3E50"/>
                </a:solidFill>
                <a:latin typeface="Calibri" pitchFamily="34" charset="0"/>
                <a:ea typeface="Calibri" pitchFamily="34" charset="-122"/>
                <a:cs typeface="Calibri" pitchFamily="34" charset="-120"/>
              </a:rPr>
              <a:t>メンズ・バッグ小物の好調を維持しつつ、シューズカテゴリのテコ入れが必要</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28090"/>
        </a:solidFill>
      </p:bgPr>
    </p:bg>
    <p:spTree>
      <p:nvGrpSpPr>
        <p:cNvPr id="1" name=""/>
        <p:cNvGrpSpPr/>
        <p:nvPr/>
      </p:nvGrpSpPr>
      <p:grpSpPr>
        <a:xfrm>
          <a:off x="0" y="0"/>
          <a:ext cx="0" cy="0"/>
          <a:chOff x="0" y="0"/>
          <a:chExt cx="0" cy="0"/>
        </a:xfrm>
      </p:grpSpPr>
      <p:sp>
        <p:nvSpPr>
          <p:cNvPr id="2" name="Text 0"/>
          <p:cNvSpPr/>
          <p:nvPr/>
        </p:nvSpPr>
        <p:spPr>
          <a:xfrm>
            <a:off x="457200" y="457200"/>
            <a:ext cx="8229600" cy="548640"/>
          </a:xfrm>
          <a:prstGeom prst="rect">
            <a:avLst/>
          </a:prstGeom>
          <a:noFill/>
          <a:ln/>
        </p:spPr>
        <p:txBody>
          <a:bodyPr wrap="square" rtlCol="0" anchor="ctr"/>
          <a:lstStyle/>
          <a:p>
            <a:pPr algn="ctr" indent="0" marL="0">
              <a:buNone/>
            </a:pPr>
            <a:r>
              <a:rPr lang="en-US" sz="3600" b="1" dirty="0">
                <a:solidFill>
                  <a:srgbClr val="FFFFFF"/>
                </a:solidFill>
                <a:latin typeface="Arial Black" pitchFamily="34" charset="0"/>
                <a:ea typeface="Arial Black" pitchFamily="34" charset="-122"/>
                <a:cs typeface="Arial Black" pitchFamily="34" charset="-120"/>
              </a:rPr>
              <a:t>来月のアクションプラン</a:t>
            </a:r>
            <a:endParaRPr lang="en-US" sz="3600" dirty="0"/>
          </a:p>
        </p:txBody>
      </p:sp>
      <p:sp>
        <p:nvSpPr>
          <p:cNvPr id="3" name="Shape 1"/>
          <p:cNvSpPr/>
          <p:nvPr/>
        </p:nvSpPr>
        <p:spPr>
          <a:xfrm>
            <a:off x="914400" y="1371600"/>
            <a:ext cx="7315200" cy="914400"/>
          </a:xfrm>
          <a:prstGeom prst="rect">
            <a:avLst/>
          </a:prstGeom>
          <a:solidFill>
            <a:srgbClr val="FFFFFF"/>
          </a:solidFill>
          <a:ln/>
        </p:spPr>
      </p:sp>
      <p:sp>
        <p:nvSpPr>
          <p:cNvPr id="4" name="Text 2"/>
          <p:cNvSpPr/>
          <p:nvPr/>
        </p:nvSpPr>
        <p:spPr>
          <a:xfrm>
            <a:off x="1097280" y="1554480"/>
            <a:ext cx="548640" cy="548640"/>
          </a:xfrm>
          <a:prstGeom prst="rect">
            <a:avLst/>
          </a:prstGeom>
          <a:noFill/>
          <a:ln/>
        </p:spPr>
        <p:txBody>
          <a:bodyPr wrap="square" rtlCol="0" anchor="ctr"/>
          <a:lstStyle/>
          <a:p>
            <a:pPr algn="ctr" indent="0" marL="0">
              <a:buNone/>
            </a:pPr>
            <a:r>
              <a:rPr lang="en-US" sz="3200" b="1" dirty="0">
                <a:solidFill>
                  <a:srgbClr val="028090"/>
                </a:solidFill>
                <a:latin typeface="Arial Black" pitchFamily="34" charset="0"/>
                <a:ea typeface="Arial Black" pitchFamily="34" charset="-122"/>
                <a:cs typeface="Arial Black" pitchFamily="34" charset="-120"/>
              </a:rPr>
              <a:t>1</a:t>
            </a:r>
            <a:endParaRPr lang="en-US" sz="3200" dirty="0"/>
          </a:p>
        </p:txBody>
      </p:sp>
      <p:sp>
        <p:nvSpPr>
          <p:cNvPr id="5" name="Text 3"/>
          <p:cNvSpPr/>
          <p:nvPr/>
        </p:nvSpPr>
        <p:spPr>
          <a:xfrm>
            <a:off x="1828800" y="1508760"/>
            <a:ext cx="6217920" cy="274320"/>
          </a:xfrm>
          <a:prstGeom prst="rect">
            <a:avLst/>
          </a:prstGeom>
          <a:noFill/>
          <a:ln/>
        </p:spPr>
        <p:txBody>
          <a:bodyPr wrap="square" rtlCol="0" anchor="ctr"/>
          <a:lstStyle/>
          <a:p>
            <a:pPr indent="0" marL="0">
              <a:buNone/>
            </a:pPr>
            <a:r>
              <a:rPr lang="en-US" sz="1400" b="1" dirty="0">
                <a:solidFill>
                  <a:srgbClr val="2C3E50"/>
                </a:solidFill>
                <a:latin typeface="Arial" pitchFamily="34" charset="0"/>
                <a:ea typeface="Arial" pitchFamily="34" charset="-122"/>
                <a:cs typeface="Arial" pitchFamily="34" charset="-120"/>
              </a:rPr>
              <a:t>サイト内導線の最適化</a:t>
            </a:r>
            <a:endParaRPr lang="en-US" sz="1400" dirty="0"/>
          </a:p>
        </p:txBody>
      </p:sp>
      <p:sp>
        <p:nvSpPr>
          <p:cNvPr id="6" name="Text 4"/>
          <p:cNvSpPr/>
          <p:nvPr/>
        </p:nvSpPr>
        <p:spPr>
          <a:xfrm>
            <a:off x="1828800" y="1783080"/>
            <a:ext cx="6217920" cy="365760"/>
          </a:xfrm>
          <a:prstGeom prst="rect">
            <a:avLst/>
          </a:prstGeom>
          <a:noFill/>
          <a:ln/>
        </p:spPr>
        <p:txBody>
          <a:bodyPr wrap="square" rtlCol="0" anchor="ctr"/>
          <a:lstStyle/>
          <a:p>
            <a:pPr indent="0" marL="0">
              <a:buNone/>
            </a:pPr>
            <a:r>
              <a:rPr lang="en-US" sz="1100" dirty="0">
                <a:solidFill>
                  <a:srgbClr val="5D6D7E"/>
                </a:solidFill>
                <a:latin typeface="Calibri" pitchFamily="34" charset="0"/>
                <a:ea typeface="Calibri" pitchFamily="34" charset="-122"/>
                <a:cs typeface="Calibri" pitchFamily="34" charset="-120"/>
              </a:rPr>
              <a:t>商品詳細ページのUI改善、カート導線の見直し、レコメンド機能強化を実施</a:t>
            </a:r>
            <a:endParaRPr lang="en-US" sz="1100" dirty="0"/>
          </a:p>
        </p:txBody>
      </p:sp>
      <p:sp>
        <p:nvSpPr>
          <p:cNvPr id="7" name="Shape 5"/>
          <p:cNvSpPr/>
          <p:nvPr/>
        </p:nvSpPr>
        <p:spPr>
          <a:xfrm>
            <a:off x="914400" y="2468880"/>
            <a:ext cx="7315200" cy="914400"/>
          </a:xfrm>
          <a:prstGeom prst="rect">
            <a:avLst/>
          </a:prstGeom>
          <a:solidFill>
            <a:srgbClr val="FFFFFF"/>
          </a:solidFill>
          <a:ln/>
        </p:spPr>
      </p:sp>
      <p:sp>
        <p:nvSpPr>
          <p:cNvPr id="8" name="Text 6"/>
          <p:cNvSpPr/>
          <p:nvPr/>
        </p:nvSpPr>
        <p:spPr>
          <a:xfrm>
            <a:off x="1097280" y="2651760"/>
            <a:ext cx="548640" cy="548640"/>
          </a:xfrm>
          <a:prstGeom prst="rect">
            <a:avLst/>
          </a:prstGeom>
          <a:noFill/>
          <a:ln/>
        </p:spPr>
        <p:txBody>
          <a:bodyPr wrap="square" rtlCol="0" anchor="ctr"/>
          <a:lstStyle/>
          <a:p>
            <a:pPr algn="ctr" indent="0" marL="0">
              <a:buNone/>
            </a:pPr>
            <a:r>
              <a:rPr lang="en-US" sz="3200" b="1" dirty="0">
                <a:solidFill>
                  <a:srgbClr val="028090"/>
                </a:solidFill>
                <a:latin typeface="Arial Black" pitchFamily="34" charset="0"/>
                <a:ea typeface="Arial Black" pitchFamily="34" charset="-122"/>
                <a:cs typeface="Arial Black" pitchFamily="34" charset="-120"/>
              </a:rPr>
              <a:t>2</a:t>
            </a:r>
            <a:endParaRPr lang="en-US" sz="3200" dirty="0"/>
          </a:p>
        </p:txBody>
      </p:sp>
      <p:sp>
        <p:nvSpPr>
          <p:cNvPr id="9" name="Text 7"/>
          <p:cNvSpPr/>
          <p:nvPr/>
        </p:nvSpPr>
        <p:spPr>
          <a:xfrm>
            <a:off x="1828800" y="2606040"/>
            <a:ext cx="6217920" cy="274320"/>
          </a:xfrm>
          <a:prstGeom prst="rect">
            <a:avLst/>
          </a:prstGeom>
          <a:noFill/>
          <a:ln/>
        </p:spPr>
        <p:txBody>
          <a:bodyPr wrap="square" rtlCol="0" anchor="ctr"/>
          <a:lstStyle/>
          <a:p>
            <a:pPr indent="0" marL="0">
              <a:buNone/>
            </a:pPr>
            <a:r>
              <a:rPr lang="en-US" sz="1400" b="1" dirty="0">
                <a:solidFill>
                  <a:srgbClr val="2C3E50"/>
                </a:solidFill>
                <a:latin typeface="Arial" pitchFamily="34" charset="0"/>
                <a:ea typeface="Arial" pitchFamily="34" charset="-122"/>
                <a:cs typeface="Arial" pitchFamily="34" charset="-120"/>
              </a:rPr>
              <a:t>メルマガ施策の拡充</a:t>
            </a:r>
            <a:endParaRPr lang="en-US" sz="1400" dirty="0"/>
          </a:p>
        </p:txBody>
      </p:sp>
      <p:sp>
        <p:nvSpPr>
          <p:cNvPr id="10" name="Text 8"/>
          <p:cNvSpPr/>
          <p:nvPr/>
        </p:nvSpPr>
        <p:spPr>
          <a:xfrm>
            <a:off x="1828800" y="2880360"/>
            <a:ext cx="6217920" cy="365760"/>
          </a:xfrm>
          <a:prstGeom prst="rect">
            <a:avLst/>
          </a:prstGeom>
          <a:noFill/>
          <a:ln/>
        </p:spPr>
        <p:txBody>
          <a:bodyPr wrap="square" rtlCol="0" anchor="ctr"/>
          <a:lstStyle/>
          <a:p>
            <a:pPr indent="0" marL="0">
              <a:buNone/>
            </a:pPr>
            <a:r>
              <a:rPr lang="en-US" sz="1100" dirty="0">
                <a:solidFill>
                  <a:srgbClr val="5D6D7E"/>
                </a:solidFill>
                <a:latin typeface="Calibri" pitchFamily="34" charset="0"/>
                <a:ea typeface="Calibri" pitchFamily="34" charset="-122"/>
                <a:cs typeface="Calibri" pitchFamily="34" charset="-120"/>
              </a:rPr>
              <a:t>高CVRを活かし、配信頻度増加とパーソナライズ配信を強化。他チャネルへのノウハウ展開</a:t>
            </a:r>
            <a:endParaRPr lang="en-US" sz="1100" dirty="0"/>
          </a:p>
        </p:txBody>
      </p:sp>
      <p:sp>
        <p:nvSpPr>
          <p:cNvPr id="11" name="Shape 9"/>
          <p:cNvSpPr/>
          <p:nvPr/>
        </p:nvSpPr>
        <p:spPr>
          <a:xfrm>
            <a:off x="914400" y="3566160"/>
            <a:ext cx="7315200" cy="914400"/>
          </a:xfrm>
          <a:prstGeom prst="rect">
            <a:avLst/>
          </a:prstGeom>
          <a:solidFill>
            <a:srgbClr val="FFFFFF"/>
          </a:solidFill>
          <a:ln/>
        </p:spPr>
      </p:sp>
      <p:sp>
        <p:nvSpPr>
          <p:cNvPr id="12" name="Text 10"/>
          <p:cNvSpPr/>
          <p:nvPr/>
        </p:nvSpPr>
        <p:spPr>
          <a:xfrm>
            <a:off x="1097280" y="3749040"/>
            <a:ext cx="548640" cy="548640"/>
          </a:xfrm>
          <a:prstGeom prst="rect">
            <a:avLst/>
          </a:prstGeom>
          <a:noFill/>
          <a:ln/>
        </p:spPr>
        <p:txBody>
          <a:bodyPr wrap="square" rtlCol="0" anchor="ctr"/>
          <a:lstStyle/>
          <a:p>
            <a:pPr algn="ctr" indent="0" marL="0">
              <a:buNone/>
            </a:pPr>
            <a:r>
              <a:rPr lang="en-US" sz="3200" b="1" dirty="0">
                <a:solidFill>
                  <a:srgbClr val="028090"/>
                </a:solidFill>
                <a:latin typeface="Arial Black" pitchFamily="34" charset="0"/>
                <a:ea typeface="Arial Black" pitchFamily="34" charset="-122"/>
                <a:cs typeface="Arial Black" pitchFamily="34" charset="-120"/>
              </a:rPr>
              <a:t>3</a:t>
            </a:r>
            <a:endParaRPr lang="en-US" sz="3200" dirty="0"/>
          </a:p>
        </p:txBody>
      </p:sp>
      <p:sp>
        <p:nvSpPr>
          <p:cNvPr id="13" name="Text 11"/>
          <p:cNvSpPr/>
          <p:nvPr/>
        </p:nvSpPr>
        <p:spPr>
          <a:xfrm>
            <a:off x="1828800" y="3703320"/>
            <a:ext cx="6217920" cy="274320"/>
          </a:xfrm>
          <a:prstGeom prst="rect">
            <a:avLst/>
          </a:prstGeom>
          <a:noFill/>
          <a:ln/>
        </p:spPr>
        <p:txBody>
          <a:bodyPr wrap="square" rtlCol="0" anchor="ctr"/>
          <a:lstStyle/>
          <a:p>
            <a:pPr indent="0" marL="0">
              <a:buNone/>
            </a:pPr>
            <a:r>
              <a:rPr lang="en-US" sz="1400" b="1" dirty="0">
                <a:solidFill>
                  <a:srgbClr val="2C3E50"/>
                </a:solidFill>
                <a:latin typeface="Arial" pitchFamily="34" charset="0"/>
                <a:ea typeface="Arial" pitchFamily="34" charset="-122"/>
                <a:cs typeface="Arial" pitchFamily="34" charset="-120"/>
              </a:rPr>
              <a:t>シューズカテゴリの強化</a:t>
            </a:r>
            <a:endParaRPr lang="en-US" sz="1400" dirty="0"/>
          </a:p>
        </p:txBody>
      </p:sp>
      <p:sp>
        <p:nvSpPr>
          <p:cNvPr id="14" name="Text 12"/>
          <p:cNvSpPr/>
          <p:nvPr/>
        </p:nvSpPr>
        <p:spPr>
          <a:xfrm>
            <a:off x="1828800" y="3977640"/>
            <a:ext cx="6217920" cy="365760"/>
          </a:xfrm>
          <a:prstGeom prst="rect">
            <a:avLst/>
          </a:prstGeom>
          <a:noFill/>
          <a:ln/>
        </p:spPr>
        <p:txBody>
          <a:bodyPr wrap="square" rtlCol="0" anchor="ctr"/>
          <a:lstStyle/>
          <a:p>
            <a:pPr indent="0" marL="0">
              <a:buNone/>
            </a:pPr>
            <a:r>
              <a:rPr lang="en-US" sz="1100" dirty="0">
                <a:solidFill>
                  <a:srgbClr val="5D6D7E"/>
                </a:solidFill>
                <a:latin typeface="Calibri" pitchFamily="34" charset="0"/>
                <a:ea typeface="Calibri" pitchFamily="34" charset="-122"/>
                <a:cs typeface="Calibri" pitchFamily="34" charset="-120"/>
              </a:rPr>
              <a:t>春夏新作の早期投入、インフルエンサーコラボ企画、特設ページの開設を検討</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StyleNova 2026年1月度 月次売上分析レポート</dc:title>
  <dc:subject>PptxGenJS Presentation</dc:subject>
  <dc:creator>EC事業部 データ分析チーム</dc:creator>
  <cp:lastModifiedBy>EC事業部 データ分析チーム</cp:lastModifiedBy>
  <cp:revision>1</cp:revision>
  <dcterms:created xsi:type="dcterms:W3CDTF">2026-02-11T04:39:12Z</dcterms:created>
  <dcterms:modified xsi:type="dcterms:W3CDTF">2026-02-11T04:39:12Z</dcterms:modified>
</cp:coreProperties>
</file>