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48" d="100"/>
          <a:sy n="148" d="100"/>
        </p:scale>
        <p:origin x="50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3425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6459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社内問い合わせ対応の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914400" y="210312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AIチャットボット導入提案</a:t>
            </a:r>
            <a:endParaRPr lang="en-US" sz="44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6240" y="3017520"/>
            <a:ext cx="731520" cy="7315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914400" y="42062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経営企画部 DX推進チーム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2026年2月11日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エグゼクティブサマリー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8229600" cy="914400"/>
          </a:xfrm>
          <a:prstGeom prst="rect">
            <a:avLst/>
          </a:prstGeom>
          <a:solidFill>
            <a:srgbClr val="4A90E2"/>
          </a:solidFill>
          <a:ln/>
          <a:effectLst>
            <a:outerShdw blurRad="101600" dist="381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188720"/>
            <a:ext cx="457200" cy="4572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280160" y="1143000"/>
            <a:ext cx="7132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提案の核心：社内問い合わせ業務の65%を自動化し、年間660万円のコスト削減を実現</a:t>
            </a:r>
            <a:endParaRPr lang="en-US" sz="1800" dirty="0"/>
          </a:p>
        </p:txBody>
      </p:sp>
      <p:sp>
        <p:nvSpPr>
          <p:cNvPr id="6" name="Shape 3"/>
          <p:cNvSpPr/>
          <p:nvPr/>
        </p:nvSpPr>
        <p:spPr>
          <a:xfrm>
            <a:off x="457200" y="2103120"/>
            <a:ext cx="256032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7" name="Shape 4"/>
          <p:cNvSpPr/>
          <p:nvPr/>
        </p:nvSpPr>
        <p:spPr>
          <a:xfrm>
            <a:off x="457200" y="2103120"/>
            <a:ext cx="2560320" cy="73152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2331720"/>
            <a:ext cx="365760" cy="36576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143000" y="2359152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工数削減</a:t>
            </a:r>
            <a:endParaRPr lang="en-US" sz="1400" dirty="0"/>
          </a:p>
        </p:txBody>
      </p:sp>
      <p:sp>
        <p:nvSpPr>
          <p:cNvPr id="10" name="Text 6"/>
          <p:cNvSpPr/>
          <p:nvPr/>
        </p:nvSpPr>
        <p:spPr>
          <a:xfrm>
            <a:off x="640080" y="274320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110時間/月</a:t>
            </a:r>
            <a:endParaRPr lang="en-US" sz="3200" dirty="0"/>
          </a:p>
        </p:txBody>
      </p:sp>
      <p:sp>
        <p:nvSpPr>
          <p:cNvPr id="11" name="Shape 7"/>
          <p:cNvSpPr/>
          <p:nvPr/>
        </p:nvSpPr>
        <p:spPr>
          <a:xfrm>
            <a:off x="3200400" y="2103120"/>
            <a:ext cx="256032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2" name="Shape 8"/>
          <p:cNvSpPr/>
          <p:nvPr/>
        </p:nvSpPr>
        <p:spPr>
          <a:xfrm>
            <a:off x="3200400" y="2103120"/>
            <a:ext cx="2560320" cy="73152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29000" y="2331720"/>
            <a:ext cx="365760" cy="36576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3886200" y="2359152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コスト削減</a:t>
            </a:r>
            <a:endParaRPr lang="en-US" sz="1400" dirty="0"/>
          </a:p>
        </p:txBody>
      </p:sp>
      <p:sp>
        <p:nvSpPr>
          <p:cNvPr id="15" name="Text 10"/>
          <p:cNvSpPr/>
          <p:nvPr/>
        </p:nvSpPr>
        <p:spPr>
          <a:xfrm>
            <a:off x="3383280" y="274320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660万円/年</a:t>
            </a:r>
            <a:endParaRPr lang="en-US" sz="3200" dirty="0"/>
          </a:p>
        </p:txBody>
      </p:sp>
      <p:sp>
        <p:nvSpPr>
          <p:cNvPr id="16" name="Shape 11"/>
          <p:cNvSpPr/>
          <p:nvPr/>
        </p:nvSpPr>
        <p:spPr>
          <a:xfrm>
            <a:off x="5943600" y="2103120"/>
            <a:ext cx="256032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7" name="Shape 12"/>
          <p:cNvSpPr/>
          <p:nvPr/>
        </p:nvSpPr>
        <p:spPr>
          <a:xfrm>
            <a:off x="5943600" y="2103120"/>
            <a:ext cx="2560320" cy="73152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72200" y="2331720"/>
            <a:ext cx="365760" cy="36576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6629400" y="2359152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投資対効果</a:t>
            </a:r>
            <a:endParaRPr lang="en-US" sz="1400" dirty="0"/>
          </a:p>
        </p:txBody>
      </p:sp>
      <p:sp>
        <p:nvSpPr>
          <p:cNvPr id="20" name="Text 14"/>
          <p:cNvSpPr/>
          <p:nvPr/>
        </p:nvSpPr>
        <p:spPr>
          <a:xfrm>
            <a:off x="6126480" y="274320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ROI 3.7倍</a:t>
            </a:r>
            <a:endParaRPr lang="en-US" sz="3200" dirty="0"/>
          </a:p>
        </p:txBody>
      </p:sp>
      <p:sp>
        <p:nvSpPr>
          <p:cNvPr id="21" name="Shape 15"/>
          <p:cNvSpPr/>
          <p:nvPr/>
        </p:nvSpPr>
        <p:spPr>
          <a:xfrm>
            <a:off x="457200" y="3566160"/>
            <a:ext cx="822960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22" name="Shape 16"/>
          <p:cNvSpPr/>
          <p:nvPr/>
        </p:nvSpPr>
        <p:spPr>
          <a:xfrm>
            <a:off x="457200" y="3566160"/>
            <a:ext cx="73152" cy="914400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3" name="Text 17"/>
          <p:cNvSpPr/>
          <p:nvPr/>
        </p:nvSpPr>
        <p:spPr>
          <a:xfrm>
            <a:off x="731520" y="370332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結論</a:t>
            </a:r>
            <a:endParaRPr lang="en-US" sz="1600" dirty="0"/>
          </a:p>
        </p:txBody>
      </p:sp>
      <p:sp>
        <p:nvSpPr>
          <p:cNvPr id="24" name="Text 18"/>
          <p:cNvSpPr/>
          <p:nvPr/>
        </p:nvSpPr>
        <p:spPr>
          <a:xfrm>
            <a:off x="731520" y="397764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AIチャットボット導入により、定型業務を大幅に削減し、従業員が本来業務に集中できる環境を構築。初期投資180万円に対し、年間660万円の削減効果を見込み、高いROIを実現します。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現状の課題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822960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73152" cy="91440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1325880"/>
            <a:ext cx="457200" cy="4572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371600" y="123444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膨大な問い合わせ件数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1371600" y="155448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総務400件 / 人事350件 / IT450件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5943600" y="132588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月間1,200件</a:t>
            </a:r>
            <a:endParaRPr lang="en-US" sz="2800" dirty="0"/>
          </a:p>
        </p:txBody>
      </p:sp>
      <p:sp>
        <p:nvSpPr>
          <p:cNvPr id="9" name="Shape 6"/>
          <p:cNvSpPr/>
          <p:nvPr/>
        </p:nvSpPr>
        <p:spPr>
          <a:xfrm>
            <a:off x="457200" y="2286000"/>
            <a:ext cx="822960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0" name="Shape 7"/>
          <p:cNvSpPr/>
          <p:nvPr/>
        </p:nvSpPr>
        <p:spPr>
          <a:xfrm>
            <a:off x="457200" y="2286000"/>
            <a:ext cx="73152" cy="91440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2514600"/>
            <a:ext cx="457200" cy="4572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371600" y="242316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対応工数の増大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1371600" y="274320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担当者5名の合計工数</a:t>
            </a:r>
            <a:endParaRPr lang="en-US" sz="1200" dirty="0"/>
          </a:p>
        </p:txBody>
      </p:sp>
      <p:sp>
        <p:nvSpPr>
          <p:cNvPr id="14" name="Text 10"/>
          <p:cNvSpPr/>
          <p:nvPr/>
        </p:nvSpPr>
        <p:spPr>
          <a:xfrm>
            <a:off x="5943600" y="251460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月間160時間</a:t>
            </a:r>
            <a:endParaRPr lang="en-US" sz="2800" dirty="0"/>
          </a:p>
        </p:txBody>
      </p:sp>
      <p:sp>
        <p:nvSpPr>
          <p:cNvPr id="15" name="Shape 11"/>
          <p:cNvSpPr/>
          <p:nvPr/>
        </p:nvSpPr>
        <p:spPr>
          <a:xfrm>
            <a:off x="457200" y="3474720"/>
            <a:ext cx="822960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6" name="Shape 12"/>
          <p:cNvSpPr/>
          <p:nvPr/>
        </p:nvSpPr>
        <p:spPr>
          <a:xfrm>
            <a:off x="457200" y="3474720"/>
            <a:ext cx="73152" cy="91440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" y="3703320"/>
            <a:ext cx="457200" cy="45720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1371600" y="361188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同じ質問の繰り返し</a:t>
            </a:r>
            <a:endParaRPr lang="en-US" sz="1600" dirty="0"/>
          </a:p>
        </p:txBody>
      </p:sp>
      <p:sp>
        <p:nvSpPr>
          <p:cNvPr id="19" name="Text 14"/>
          <p:cNvSpPr/>
          <p:nvPr/>
        </p:nvSpPr>
        <p:spPr>
          <a:xfrm>
            <a:off x="1371600" y="39319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有給申請・経費精算・VPN接続など定型質問</a:t>
            </a:r>
            <a:endParaRPr lang="en-US" sz="1200" dirty="0"/>
          </a:p>
        </p:txBody>
      </p:sp>
      <p:sp>
        <p:nvSpPr>
          <p:cNvPr id="20" name="Text 15"/>
          <p:cNvSpPr/>
          <p:nvPr/>
        </p:nvSpPr>
        <p:spPr>
          <a:xfrm>
            <a:off x="5943600" y="370332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全体の65%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提案内容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5303520" cy="33832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5303520" cy="457200"/>
          </a:xfrm>
          <a:prstGeom prst="rect">
            <a:avLst/>
          </a:prstGeom>
          <a:solidFill>
            <a:srgbClr val="4A90E2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115568"/>
            <a:ext cx="320040" cy="3200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97280" y="109728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AIチャットボットの導入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731520" y="1645920"/>
            <a:ext cx="475488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システム概要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社内FAQデータベース連携型のAIチャットボット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300" dirty="0"/>
          </a:p>
          <a:p>
            <a:pPr marL="0" indent="0">
              <a:buNone/>
            </a:pPr>
            <a:r>
              <a:rPr lang="en-US" sz="14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対象範囲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総務・人事・ITの定型問い合わせ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約780件/月（全体の65%）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300" dirty="0"/>
          </a:p>
          <a:p>
            <a:pPr marL="0" indent="0">
              <a:buNone/>
            </a:pPr>
            <a:r>
              <a:rPr lang="en-US" sz="14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導入ツール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Slack統合型チャットボット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24時間365日対応可能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943600" y="1005840"/>
            <a:ext cx="2743200" cy="33832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9" name="Text 6"/>
          <p:cNvSpPr/>
          <p:nvPr/>
        </p:nvSpPr>
        <p:spPr>
          <a:xfrm>
            <a:off x="6126480" y="118872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対応範囲</a:t>
            </a:r>
            <a:endParaRPr lang="en-US" sz="1800" dirty="0"/>
          </a:p>
        </p:txBody>
      </p:sp>
      <p:sp>
        <p:nvSpPr>
          <p:cNvPr id="10" name="Shape 7"/>
          <p:cNvSpPr/>
          <p:nvPr/>
        </p:nvSpPr>
        <p:spPr>
          <a:xfrm>
            <a:off x="6126480" y="1828800"/>
            <a:ext cx="1625600" cy="320040"/>
          </a:xfrm>
          <a:prstGeom prst="rect">
            <a:avLst/>
          </a:prstGeom>
          <a:solidFill>
            <a:srgbClr val="4A90E2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1" name="Text 8"/>
          <p:cNvSpPr/>
          <p:nvPr/>
        </p:nvSpPr>
        <p:spPr>
          <a:xfrm>
            <a:off x="6126480" y="1828800"/>
            <a:ext cx="731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総務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7843520" y="1828800"/>
            <a:ext cx="731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400件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6126480" y="2286000"/>
            <a:ext cx="1422400" cy="320040"/>
          </a:xfrm>
          <a:prstGeom prst="rect">
            <a:avLst/>
          </a:prstGeom>
          <a:solidFill>
            <a:srgbClr val="5EAAD4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4" name="Text 11"/>
          <p:cNvSpPr/>
          <p:nvPr/>
        </p:nvSpPr>
        <p:spPr>
          <a:xfrm>
            <a:off x="6126480" y="2286000"/>
            <a:ext cx="731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人事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7640320" y="2286000"/>
            <a:ext cx="731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350件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6126480" y="2743200"/>
            <a:ext cx="1828800" cy="320040"/>
          </a:xfrm>
          <a:prstGeom prst="rect">
            <a:avLst/>
          </a:prstGeom>
          <a:solidFill>
            <a:srgbClr val="7AC4E8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7" name="Text 14"/>
          <p:cNvSpPr/>
          <p:nvPr/>
        </p:nvSpPr>
        <p:spPr>
          <a:xfrm>
            <a:off x="6126480" y="2743200"/>
            <a:ext cx="731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8046720" y="2743200"/>
            <a:ext cx="731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450件</a:t>
            </a:r>
            <a:endParaRPr lang="en-US" sz="1100" dirty="0"/>
          </a:p>
        </p:txBody>
      </p:sp>
      <p:sp>
        <p:nvSpPr>
          <p:cNvPr id="19" name="Text 16"/>
          <p:cNvSpPr/>
          <p:nvPr/>
        </p:nvSpPr>
        <p:spPr>
          <a:xfrm>
            <a:off x="6126480" y="356616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合計 1,200件/月</a:t>
            </a:r>
            <a:endParaRPr lang="en-US" sz="1300" dirty="0"/>
          </a:p>
        </p:txBody>
      </p:sp>
      <p:sp>
        <p:nvSpPr>
          <p:cNvPr id="20" name="Text 17"/>
          <p:cNvSpPr/>
          <p:nvPr/>
        </p:nvSpPr>
        <p:spPr>
          <a:xfrm>
            <a:off x="6126480" y="38862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うち780件を自動化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導入スケジュール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371600"/>
            <a:ext cx="2743200" cy="25603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2743200" cy="548640"/>
          </a:xfrm>
          <a:prstGeom prst="rect">
            <a:avLst/>
          </a:prstGeom>
          <a:solidFill>
            <a:srgbClr val="4A90E2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5" name="Text 3"/>
          <p:cNvSpPr/>
          <p:nvPr/>
        </p:nvSpPr>
        <p:spPr>
          <a:xfrm>
            <a:off x="457200" y="146304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40080" y="210312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1-2ヶ月目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40080" y="246888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準備期間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40080" y="2926080"/>
            <a:ext cx="23774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FAQ整備・ツール選定</a:t>
            </a:r>
            <a:endParaRPr lang="en-US" sz="1300" dirty="0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7560" y="2514600"/>
            <a:ext cx="365760" cy="365760"/>
          </a:xfrm>
          <a:prstGeom prst="rect">
            <a:avLst/>
          </a:prstGeom>
        </p:spPr>
      </p:pic>
      <p:sp>
        <p:nvSpPr>
          <p:cNvPr id="10" name="Shape 7"/>
          <p:cNvSpPr/>
          <p:nvPr/>
        </p:nvSpPr>
        <p:spPr>
          <a:xfrm>
            <a:off x="3383280" y="1371600"/>
            <a:ext cx="2743200" cy="25603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1" name="Shape 8"/>
          <p:cNvSpPr/>
          <p:nvPr/>
        </p:nvSpPr>
        <p:spPr>
          <a:xfrm>
            <a:off x="3383280" y="1371600"/>
            <a:ext cx="2743200" cy="548640"/>
          </a:xfrm>
          <a:prstGeom prst="rect">
            <a:avLst/>
          </a:prstGeom>
          <a:solidFill>
            <a:srgbClr val="7AC4E8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2" name="Text 9"/>
          <p:cNvSpPr/>
          <p:nvPr/>
        </p:nvSpPr>
        <p:spPr>
          <a:xfrm>
            <a:off x="3383280" y="146304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</a:t>
            </a:r>
            <a:endParaRPr lang="en-US" sz="2000" dirty="0"/>
          </a:p>
        </p:txBody>
      </p:sp>
      <p:sp>
        <p:nvSpPr>
          <p:cNvPr id="13" name="Text 10"/>
          <p:cNvSpPr/>
          <p:nvPr/>
        </p:nvSpPr>
        <p:spPr>
          <a:xfrm>
            <a:off x="3566160" y="210312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3-4ヶ月目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3566160" y="246888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構築期間</a:t>
            </a:r>
            <a:endParaRPr lang="en-US" sz="1800" dirty="0"/>
          </a:p>
        </p:txBody>
      </p:sp>
      <p:sp>
        <p:nvSpPr>
          <p:cNvPr id="15" name="Text 12"/>
          <p:cNvSpPr/>
          <p:nvPr/>
        </p:nvSpPr>
        <p:spPr>
          <a:xfrm>
            <a:off x="3566160" y="2926080"/>
            <a:ext cx="23774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システム構築・テスト運用</a:t>
            </a:r>
            <a:endParaRPr lang="en-US" sz="1300" dirty="0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3640" y="2514600"/>
            <a:ext cx="365760" cy="365760"/>
          </a:xfrm>
          <a:prstGeom prst="rect">
            <a:avLst/>
          </a:prstGeom>
        </p:spPr>
      </p:pic>
      <p:sp>
        <p:nvSpPr>
          <p:cNvPr id="17" name="Shape 13"/>
          <p:cNvSpPr/>
          <p:nvPr/>
        </p:nvSpPr>
        <p:spPr>
          <a:xfrm>
            <a:off x="6309360" y="1371600"/>
            <a:ext cx="2743200" cy="25603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8" name="Shape 14"/>
          <p:cNvSpPr/>
          <p:nvPr/>
        </p:nvSpPr>
        <p:spPr>
          <a:xfrm>
            <a:off x="6309360" y="1371600"/>
            <a:ext cx="2743200" cy="54864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9" name="Text 15"/>
          <p:cNvSpPr/>
          <p:nvPr/>
        </p:nvSpPr>
        <p:spPr>
          <a:xfrm>
            <a:off x="6309360" y="146304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</a:t>
            </a:r>
            <a:endParaRPr lang="en-US" sz="2000" dirty="0"/>
          </a:p>
        </p:txBody>
      </p:sp>
      <p:sp>
        <p:nvSpPr>
          <p:cNvPr id="20" name="Text 16"/>
          <p:cNvSpPr/>
          <p:nvPr/>
        </p:nvSpPr>
        <p:spPr>
          <a:xfrm>
            <a:off x="6492240" y="210312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5ヶ月目〜</a:t>
            </a:r>
            <a:endParaRPr lang="en-US" sz="1400" dirty="0"/>
          </a:p>
        </p:txBody>
      </p:sp>
      <p:sp>
        <p:nvSpPr>
          <p:cNvPr id="21" name="Text 17"/>
          <p:cNvSpPr/>
          <p:nvPr/>
        </p:nvSpPr>
        <p:spPr>
          <a:xfrm>
            <a:off x="6492240" y="246888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本番稼働</a:t>
            </a:r>
            <a:endParaRPr lang="en-US" sz="1800" dirty="0"/>
          </a:p>
        </p:txBody>
      </p:sp>
      <p:sp>
        <p:nvSpPr>
          <p:cNvPr id="22" name="Text 18"/>
          <p:cNvSpPr/>
          <p:nvPr/>
        </p:nvSpPr>
        <p:spPr>
          <a:xfrm>
            <a:off x="6492240" y="2926080"/>
            <a:ext cx="23774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本番運用・改善サイクル</a:t>
            </a:r>
            <a:endParaRPr lang="en-US" sz="1300" dirty="0"/>
          </a:p>
        </p:txBody>
      </p:sp>
      <p:sp>
        <p:nvSpPr>
          <p:cNvPr id="23" name="Shape 19"/>
          <p:cNvSpPr/>
          <p:nvPr/>
        </p:nvSpPr>
        <p:spPr>
          <a:xfrm>
            <a:off x="457200" y="4297680"/>
            <a:ext cx="8229600" cy="137160"/>
          </a:xfrm>
          <a:prstGeom prst="rect">
            <a:avLst/>
          </a:prstGeom>
          <a:solidFill>
            <a:srgbClr val="CADCFC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4" name="Text 20"/>
          <p:cNvSpPr/>
          <p:nvPr/>
        </p:nvSpPr>
        <p:spPr>
          <a:xfrm>
            <a:off x="182880" y="4526280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開始</a:t>
            </a:r>
            <a:endParaRPr lang="en-US" sz="1000" dirty="0"/>
          </a:p>
        </p:txBody>
      </p:sp>
      <p:sp>
        <p:nvSpPr>
          <p:cNvPr id="25" name="Text 21"/>
          <p:cNvSpPr/>
          <p:nvPr/>
        </p:nvSpPr>
        <p:spPr>
          <a:xfrm>
            <a:off x="2926080" y="4526280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2ヶ月</a:t>
            </a:r>
            <a:endParaRPr lang="en-US" sz="1000" dirty="0"/>
          </a:p>
        </p:txBody>
      </p:sp>
      <p:sp>
        <p:nvSpPr>
          <p:cNvPr id="26" name="Text 22"/>
          <p:cNvSpPr/>
          <p:nvPr/>
        </p:nvSpPr>
        <p:spPr>
          <a:xfrm>
            <a:off x="5669280" y="4526280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4ヶ月</a:t>
            </a:r>
            <a:endParaRPr lang="en-US" sz="1000" dirty="0"/>
          </a:p>
        </p:txBody>
      </p:sp>
      <p:sp>
        <p:nvSpPr>
          <p:cNvPr id="27" name="Text 23"/>
          <p:cNvSpPr/>
          <p:nvPr/>
        </p:nvSpPr>
        <p:spPr>
          <a:xfrm>
            <a:off x="8412480" y="4526280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5ヶ月〜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期待効果・ROI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4023360" cy="3474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4" name="Text 2"/>
          <p:cNvSpPr/>
          <p:nvPr/>
        </p:nvSpPr>
        <p:spPr>
          <a:xfrm>
            <a:off x="640080" y="118872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効果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640080" y="1737360"/>
            <a:ext cx="3657600" cy="685800"/>
          </a:xfrm>
          <a:prstGeom prst="rect">
            <a:avLst/>
          </a:prstGeom>
          <a:solidFill>
            <a:srgbClr val="F5F7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6" name="Text 4"/>
          <p:cNvSpPr/>
          <p:nvPr/>
        </p:nvSpPr>
        <p:spPr>
          <a:xfrm>
            <a:off x="777240" y="181051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工数削減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2286000" y="178308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8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110時間/月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77240" y="2084832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定型問い合わせの70%を自動化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640080" y="2606040"/>
            <a:ext cx="3657600" cy="685800"/>
          </a:xfrm>
          <a:prstGeom prst="rect">
            <a:avLst/>
          </a:prstGeom>
          <a:solidFill>
            <a:srgbClr val="F5F7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0" name="Text 8"/>
          <p:cNvSpPr/>
          <p:nvPr/>
        </p:nvSpPr>
        <p:spPr>
          <a:xfrm>
            <a:off x="777240" y="267919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コスト削減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2286000" y="265176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8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660万円/年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777240" y="2953512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人件費換算での削減効果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40080" y="3474720"/>
            <a:ext cx="3657600" cy="685800"/>
          </a:xfrm>
          <a:prstGeom prst="rect">
            <a:avLst/>
          </a:prstGeom>
          <a:solidFill>
            <a:srgbClr val="F5F7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4" name="Text 12"/>
          <p:cNvSpPr/>
          <p:nvPr/>
        </p:nvSpPr>
        <p:spPr>
          <a:xfrm>
            <a:off x="777240" y="354787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満足度向上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2286000" y="352044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8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24時間対応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777240" y="3822192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即時回答による従業員満足度向上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663440" y="1005840"/>
            <a:ext cx="4023360" cy="3474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8" name="Text 16"/>
          <p:cNvSpPr/>
          <p:nvPr/>
        </p:nvSpPr>
        <p:spPr>
          <a:xfrm>
            <a:off x="4846320" y="118872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投資対効果（ROI）</a:t>
            </a:r>
            <a:endParaRPr lang="en-US" sz="2000" dirty="0"/>
          </a:p>
        </p:txBody>
      </p:sp>
      <p:sp>
        <p:nvSpPr>
          <p:cNvPr id="19" name="Shape 17"/>
          <p:cNvSpPr/>
          <p:nvPr/>
        </p:nvSpPr>
        <p:spPr>
          <a:xfrm>
            <a:off x="4846320" y="1737360"/>
            <a:ext cx="3657600" cy="640080"/>
          </a:xfrm>
          <a:prstGeom prst="rect">
            <a:avLst/>
          </a:prstGeom>
          <a:solidFill>
            <a:srgbClr val="FEF3C7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0" name="Text 18"/>
          <p:cNvSpPr/>
          <p:nvPr/>
        </p:nvSpPr>
        <p:spPr>
          <a:xfrm>
            <a:off x="5029200" y="1810512"/>
            <a:ext cx="1828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導入・運用コスト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858000" y="178308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8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180万円/年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846320" y="2514600"/>
            <a:ext cx="3657600" cy="640080"/>
          </a:xfrm>
          <a:prstGeom prst="rect">
            <a:avLst/>
          </a:prstGeom>
          <a:solidFill>
            <a:srgbClr val="D1FAE5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3" name="Text 21"/>
          <p:cNvSpPr/>
          <p:nvPr/>
        </p:nvSpPr>
        <p:spPr>
          <a:xfrm>
            <a:off x="5029200" y="2587752"/>
            <a:ext cx="1828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削減効果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6858000" y="256032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8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660万円/年</a:t>
            </a:r>
            <a:endParaRPr lang="en-US" sz="1800" dirty="0"/>
          </a:p>
        </p:txBody>
      </p:sp>
      <p:sp>
        <p:nvSpPr>
          <p:cNvPr id="25" name="Shape 23"/>
          <p:cNvSpPr/>
          <p:nvPr/>
        </p:nvSpPr>
        <p:spPr>
          <a:xfrm>
            <a:off x="4846320" y="3383280"/>
            <a:ext cx="3657600" cy="91440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6" name="Text 24"/>
          <p:cNvSpPr/>
          <p:nvPr/>
        </p:nvSpPr>
        <p:spPr>
          <a:xfrm>
            <a:off x="5029200" y="3520440"/>
            <a:ext cx="3291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ROI（投資対効果）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5029200" y="3794760"/>
            <a:ext cx="3291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3.7倍</a:t>
            </a:r>
            <a:endParaRPr lang="en-US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リスクと対策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8229600" cy="10515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73152" cy="105156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207008"/>
            <a:ext cx="320040" cy="3200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97280" y="1188720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リスク 1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1097280" y="14173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回答精度の問題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1097280" y="1673352"/>
            <a:ext cx="7315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影響：不正確な回答により、かえって混乱を招く可能性</a:t>
            </a:r>
            <a:endParaRPr lang="en-US" sz="1100" dirty="0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1719072"/>
            <a:ext cx="228600" cy="22860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097280" y="1892808"/>
            <a:ext cx="7315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対策：段階的な導入（Phase 2でテスト運用）とFAQの継続的な改善サイクルの構築</a:t>
            </a:r>
            <a:endParaRPr lang="en-US" sz="1100" dirty="0"/>
          </a:p>
        </p:txBody>
      </p:sp>
      <p:sp>
        <p:nvSpPr>
          <p:cNvPr id="11" name="Shape 7"/>
          <p:cNvSpPr/>
          <p:nvPr/>
        </p:nvSpPr>
        <p:spPr>
          <a:xfrm>
            <a:off x="457200" y="2286000"/>
            <a:ext cx="8229600" cy="10515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2" name="Shape 8"/>
          <p:cNvSpPr/>
          <p:nvPr/>
        </p:nvSpPr>
        <p:spPr>
          <a:xfrm>
            <a:off x="457200" y="2286000"/>
            <a:ext cx="73152" cy="105156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2395728"/>
            <a:ext cx="320040" cy="32004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097280" y="2377440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リスク 2</a:t>
            </a:r>
            <a:endParaRPr lang="en-US" sz="1200" dirty="0"/>
          </a:p>
        </p:txBody>
      </p:sp>
      <p:sp>
        <p:nvSpPr>
          <p:cNvPr id="15" name="Text 10"/>
          <p:cNvSpPr/>
          <p:nvPr/>
        </p:nvSpPr>
        <p:spPr>
          <a:xfrm>
            <a:off x="1097280" y="260604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従業員の利用率が低い</a:t>
            </a:r>
            <a:endParaRPr lang="en-US" sz="1400" dirty="0"/>
          </a:p>
        </p:txBody>
      </p:sp>
      <p:sp>
        <p:nvSpPr>
          <p:cNvPr id="16" name="Text 11"/>
          <p:cNvSpPr/>
          <p:nvPr/>
        </p:nvSpPr>
        <p:spPr>
          <a:xfrm>
            <a:off x="1097280" y="2862072"/>
            <a:ext cx="7315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影響：期待した効果が得られず、投資が無駄になる</a:t>
            </a:r>
            <a:endParaRPr lang="en-US" sz="1100" dirty="0"/>
          </a:p>
        </p:txBody>
      </p:sp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2907792"/>
            <a:ext cx="228600" cy="22860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1097280" y="3081528"/>
            <a:ext cx="7315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対策：丁寧な説明会の実施と、Slack統合による利用障壁の低減</a:t>
            </a:r>
            <a:endParaRPr lang="en-US" sz="1100" dirty="0"/>
          </a:p>
        </p:txBody>
      </p:sp>
      <p:sp>
        <p:nvSpPr>
          <p:cNvPr id="19" name="Shape 13"/>
          <p:cNvSpPr/>
          <p:nvPr/>
        </p:nvSpPr>
        <p:spPr>
          <a:xfrm>
            <a:off x="457200" y="3474720"/>
            <a:ext cx="8229600" cy="10515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20" name="Shape 14"/>
          <p:cNvSpPr/>
          <p:nvPr/>
        </p:nvSpPr>
        <p:spPr>
          <a:xfrm>
            <a:off x="457200" y="3474720"/>
            <a:ext cx="73152" cy="105156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21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584448"/>
            <a:ext cx="320040" cy="320040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1097280" y="3566160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リスク 3</a:t>
            </a:r>
            <a:endParaRPr lang="en-US" sz="1200" dirty="0"/>
          </a:p>
        </p:txBody>
      </p:sp>
      <p:sp>
        <p:nvSpPr>
          <p:cNvPr id="23" name="Text 16"/>
          <p:cNvSpPr/>
          <p:nvPr/>
        </p:nvSpPr>
        <p:spPr>
          <a:xfrm>
            <a:off x="1097280" y="379476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複雑な問い合わせへの対応不足</a:t>
            </a:r>
            <a:endParaRPr lang="en-US" sz="1400" dirty="0"/>
          </a:p>
        </p:txBody>
      </p:sp>
      <p:sp>
        <p:nvSpPr>
          <p:cNvPr id="24" name="Text 17"/>
          <p:cNvSpPr/>
          <p:nvPr/>
        </p:nvSpPr>
        <p:spPr>
          <a:xfrm>
            <a:off x="1097280" y="4050792"/>
            <a:ext cx="7315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影響：自動化できない35%の問い合わせへの対応が遅れる</a:t>
            </a:r>
            <a:endParaRPr lang="en-US" sz="1100" dirty="0"/>
          </a:p>
        </p:txBody>
      </p:sp>
      <p:pic>
        <p:nvPicPr>
          <p:cNvPr id="25" name="Image 5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4096512"/>
            <a:ext cx="228600" cy="228600"/>
          </a:xfrm>
          <a:prstGeom prst="rect">
            <a:avLst/>
          </a:prstGeom>
        </p:spPr>
      </p:pic>
      <p:sp>
        <p:nvSpPr>
          <p:cNvPr id="26" name="Text 18"/>
          <p:cNvSpPr/>
          <p:nvPr/>
        </p:nvSpPr>
        <p:spPr>
          <a:xfrm>
            <a:off x="1097280" y="4270248"/>
            <a:ext cx="7315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対策：有人対応へのスムーズなエスカレーション機能の実装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まとめ・ネクストステップ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914400" y="1188720"/>
            <a:ext cx="7315200" cy="13716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4" name="Shape 2"/>
          <p:cNvSpPr/>
          <p:nvPr/>
        </p:nvSpPr>
        <p:spPr>
          <a:xfrm>
            <a:off x="914400" y="1188720"/>
            <a:ext cx="7315200" cy="73152"/>
          </a:xfrm>
          <a:prstGeom prst="rect">
            <a:avLst/>
          </a:prstGeom>
          <a:solidFill>
            <a:srgbClr val="4A90E2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5" name="Text 3"/>
          <p:cNvSpPr/>
          <p:nvPr/>
        </p:nvSpPr>
        <p:spPr>
          <a:xfrm>
            <a:off x="1188720" y="1371600"/>
            <a:ext cx="6766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本提案のポイント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188720" y="1737360"/>
            <a:ext cx="67665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600"/>
              </a:lnSpc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月間110時間の工数削減と年間660万円のコスト削減を実現</a:t>
            </a:r>
            <a:endParaRPr lang="en-US" sz="1300" dirty="0"/>
          </a:p>
          <a:p>
            <a:pPr marL="0" indent="0">
              <a:lnSpc>
                <a:spcPts val="1600"/>
              </a:lnSpc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ROI 3.7倍の高い投資対効果</a:t>
            </a:r>
            <a:endParaRPr lang="en-US" sz="1300" dirty="0"/>
          </a:p>
          <a:p>
            <a:pPr marL="0" indent="0">
              <a:lnSpc>
                <a:spcPts val="1600"/>
              </a:lnSpc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段階的な導入によりリスクを最小化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914400" y="2743200"/>
            <a:ext cx="731520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8" name="Shape 6"/>
          <p:cNvSpPr/>
          <p:nvPr/>
        </p:nvSpPr>
        <p:spPr>
          <a:xfrm>
            <a:off x="914400" y="2743200"/>
            <a:ext cx="7315200" cy="73152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9" name="Text 7"/>
          <p:cNvSpPr/>
          <p:nvPr/>
        </p:nvSpPr>
        <p:spPr>
          <a:xfrm>
            <a:off x="1188720" y="2926080"/>
            <a:ext cx="6766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ネクストステップ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188720" y="3291840"/>
            <a:ext cx="67665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承認事項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AIチャットボット導入の基本方針承認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年間予算180万円の承認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200" dirty="0"/>
          </a:p>
          <a:p>
            <a:pPr marL="0" indent="0">
              <a:buNone/>
            </a:pPr>
            <a:r>
              <a:rPr lang="en-US" sz="13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次のアクション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承認後、即座にPhase 1（FAQ整備・ツール選定）を開始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3ヶ月後に進捗報告と効果測定結果を経営会議にて報告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339</Words>
  <Application>Microsoft Macintosh PowerPoint</Application>
  <PresentationFormat>画面に合わせる (16:9)</PresentationFormat>
  <Paragraphs>114</Paragraphs>
  <Slides>8</Slides>
  <Notes>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社内問い合わせ対応のAIチャットボット導入提案</dc:title>
  <dc:subject>PptxGenJS Presentation</dc:subject>
  <dc:creator>経営企画部 DX推進チーム</dc:creator>
  <cp:lastModifiedBy>優輝 竹下</cp:lastModifiedBy>
  <cp:revision>1</cp:revision>
  <dcterms:created xsi:type="dcterms:W3CDTF">2026-02-11T04:31:02Z</dcterms:created>
  <dcterms:modified xsi:type="dcterms:W3CDTF">2026-02-11T04:36:43Z</dcterms:modified>
</cp:coreProperties>
</file>